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0693400" cy="7562850"/>
  <p:notesSz cx="10693400" cy="7562850"/>
  <p:embeddedFontLst>
    <p:embeddedFont>
      <p:font typeface="Arial Black" panose="020B0A04020102020204" pitchFamily="34" charset="0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5238"/>
    <a:srgbClr val="552112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50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5521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203960" y="422148"/>
            <a:ext cx="8258556" cy="9555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912620" y="445008"/>
            <a:ext cx="7373111" cy="1449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914" y="313416"/>
            <a:ext cx="9421571" cy="15373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21353" y="2866771"/>
            <a:ext cx="6276975" cy="3379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5521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03815" y="7192315"/>
            <a:ext cx="234950" cy="180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281539" y="7205015"/>
            <a:ext cx="79375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60"/>
              </a:lnSpc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012680" y="7083550"/>
            <a:ext cx="565785" cy="381000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31024" y="1276772"/>
            <a:ext cx="209550" cy="258445"/>
          </a:xfrm>
          <a:custGeom>
            <a:avLst/>
            <a:gdLst/>
            <a:ahLst/>
            <a:cxnLst/>
            <a:rect l="l" t="t" r="r" b="b"/>
            <a:pathLst>
              <a:path w="209550" h="258444">
                <a:moveTo>
                  <a:pt x="104500" y="0"/>
                </a:moveTo>
                <a:lnTo>
                  <a:pt x="0" y="82370"/>
                </a:lnTo>
                <a:lnTo>
                  <a:pt x="104500" y="257953"/>
                </a:lnTo>
                <a:lnTo>
                  <a:pt x="209010" y="82370"/>
                </a:lnTo>
                <a:lnTo>
                  <a:pt x="104500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27368" y="533219"/>
            <a:ext cx="616585" cy="750570"/>
          </a:xfrm>
          <a:custGeom>
            <a:avLst/>
            <a:gdLst/>
            <a:ahLst/>
            <a:cxnLst/>
            <a:rect l="l" t="t" r="r" b="b"/>
            <a:pathLst>
              <a:path w="616585" h="750569">
                <a:moveTo>
                  <a:pt x="308156" y="0"/>
                </a:moveTo>
                <a:lnTo>
                  <a:pt x="267877" y="18660"/>
                </a:lnTo>
                <a:lnTo>
                  <a:pt x="232142" y="37677"/>
                </a:lnTo>
                <a:lnTo>
                  <a:pt x="190426" y="62806"/>
                </a:lnTo>
                <a:lnTo>
                  <a:pt x="146040" y="93786"/>
                </a:lnTo>
                <a:lnTo>
                  <a:pt x="102298" y="130357"/>
                </a:lnTo>
                <a:lnTo>
                  <a:pt x="62510" y="172259"/>
                </a:lnTo>
                <a:lnTo>
                  <a:pt x="29990" y="219233"/>
                </a:lnTo>
                <a:lnTo>
                  <a:pt x="8049" y="271017"/>
                </a:lnTo>
                <a:lnTo>
                  <a:pt x="0" y="327353"/>
                </a:lnTo>
                <a:lnTo>
                  <a:pt x="26378" y="463817"/>
                </a:lnTo>
                <a:lnTo>
                  <a:pt x="84409" y="601297"/>
                </a:lnTo>
                <a:lnTo>
                  <a:pt x="142441" y="707481"/>
                </a:lnTo>
                <a:lnTo>
                  <a:pt x="168819" y="750056"/>
                </a:lnTo>
                <a:lnTo>
                  <a:pt x="308156" y="635166"/>
                </a:lnTo>
                <a:lnTo>
                  <a:pt x="513393" y="635166"/>
                </a:lnTo>
                <a:lnTo>
                  <a:pt x="531903" y="601298"/>
                </a:lnTo>
                <a:lnTo>
                  <a:pt x="549634" y="559292"/>
                </a:lnTo>
                <a:lnTo>
                  <a:pt x="214372" y="559292"/>
                </a:lnTo>
                <a:lnTo>
                  <a:pt x="190575" y="497802"/>
                </a:lnTo>
                <a:lnTo>
                  <a:pt x="171926" y="442864"/>
                </a:lnTo>
                <a:lnTo>
                  <a:pt x="156493" y="382618"/>
                </a:lnTo>
                <a:lnTo>
                  <a:pt x="150062" y="325180"/>
                </a:lnTo>
                <a:lnTo>
                  <a:pt x="161029" y="269951"/>
                </a:lnTo>
                <a:lnTo>
                  <a:pt x="188668" y="223699"/>
                </a:lnTo>
                <a:lnTo>
                  <a:pt x="225090" y="186720"/>
                </a:lnTo>
                <a:lnTo>
                  <a:pt x="262406" y="159311"/>
                </a:lnTo>
                <a:lnTo>
                  <a:pt x="308156" y="134394"/>
                </a:lnTo>
                <a:lnTo>
                  <a:pt x="517848" y="134394"/>
                </a:lnTo>
                <a:lnTo>
                  <a:pt x="514015" y="130357"/>
                </a:lnTo>
                <a:lnTo>
                  <a:pt x="470272" y="93786"/>
                </a:lnTo>
                <a:lnTo>
                  <a:pt x="425887" y="62806"/>
                </a:lnTo>
                <a:lnTo>
                  <a:pt x="384170" y="37677"/>
                </a:lnTo>
                <a:lnTo>
                  <a:pt x="348435" y="18660"/>
                </a:lnTo>
                <a:lnTo>
                  <a:pt x="321993" y="6014"/>
                </a:lnTo>
                <a:lnTo>
                  <a:pt x="308156" y="0"/>
                </a:lnTo>
                <a:close/>
              </a:path>
              <a:path w="616585" h="750569">
                <a:moveTo>
                  <a:pt x="513393" y="635166"/>
                </a:moveTo>
                <a:lnTo>
                  <a:pt x="308156" y="635166"/>
                </a:lnTo>
                <a:lnTo>
                  <a:pt x="447493" y="750056"/>
                </a:lnTo>
                <a:lnTo>
                  <a:pt x="473871" y="707481"/>
                </a:lnTo>
                <a:lnTo>
                  <a:pt x="513393" y="635166"/>
                </a:lnTo>
                <a:close/>
              </a:path>
              <a:path w="616585" h="750569">
                <a:moveTo>
                  <a:pt x="308156" y="483425"/>
                </a:moveTo>
                <a:lnTo>
                  <a:pt x="214372" y="559292"/>
                </a:lnTo>
                <a:lnTo>
                  <a:pt x="399263" y="559292"/>
                </a:lnTo>
                <a:lnTo>
                  <a:pt x="308156" y="483425"/>
                </a:lnTo>
                <a:close/>
              </a:path>
              <a:path w="616585" h="750569">
                <a:moveTo>
                  <a:pt x="517848" y="134394"/>
                </a:moveTo>
                <a:lnTo>
                  <a:pt x="308156" y="134394"/>
                </a:lnTo>
                <a:lnTo>
                  <a:pt x="323589" y="141770"/>
                </a:lnTo>
                <a:lnTo>
                  <a:pt x="353909" y="159311"/>
                </a:lnTo>
                <a:lnTo>
                  <a:pt x="391226" y="186720"/>
                </a:lnTo>
                <a:lnTo>
                  <a:pt x="427651" y="223699"/>
                </a:lnTo>
                <a:lnTo>
                  <a:pt x="455292" y="269952"/>
                </a:lnTo>
                <a:lnTo>
                  <a:pt x="466259" y="325180"/>
                </a:lnTo>
                <a:lnTo>
                  <a:pt x="459806" y="382619"/>
                </a:lnTo>
                <a:lnTo>
                  <a:pt x="444221" y="442864"/>
                </a:lnTo>
                <a:lnTo>
                  <a:pt x="425162" y="497802"/>
                </a:lnTo>
                <a:lnTo>
                  <a:pt x="408290" y="539316"/>
                </a:lnTo>
                <a:lnTo>
                  <a:pt x="399263" y="559292"/>
                </a:lnTo>
                <a:lnTo>
                  <a:pt x="549634" y="559292"/>
                </a:lnTo>
                <a:lnTo>
                  <a:pt x="589935" y="463818"/>
                </a:lnTo>
                <a:lnTo>
                  <a:pt x="616313" y="327353"/>
                </a:lnTo>
                <a:lnTo>
                  <a:pt x="608263" y="271018"/>
                </a:lnTo>
                <a:lnTo>
                  <a:pt x="586322" y="219233"/>
                </a:lnTo>
                <a:lnTo>
                  <a:pt x="553802" y="172260"/>
                </a:lnTo>
                <a:lnTo>
                  <a:pt x="517848" y="134394"/>
                </a:lnTo>
                <a:close/>
              </a:path>
            </a:pathLst>
          </a:custGeom>
          <a:solidFill>
            <a:srgbClr val="C592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39180" y="448720"/>
            <a:ext cx="209550" cy="169545"/>
          </a:xfrm>
          <a:custGeom>
            <a:avLst/>
            <a:gdLst/>
            <a:ahLst/>
            <a:cxnLst/>
            <a:rect l="l" t="t" r="r" b="b"/>
            <a:pathLst>
              <a:path w="209550" h="169545">
                <a:moveTo>
                  <a:pt x="104500" y="0"/>
                </a:moveTo>
                <a:lnTo>
                  <a:pt x="0" y="84499"/>
                </a:lnTo>
                <a:lnTo>
                  <a:pt x="104500" y="169072"/>
                </a:lnTo>
                <a:lnTo>
                  <a:pt x="209010" y="84499"/>
                </a:lnTo>
                <a:lnTo>
                  <a:pt x="104500" y="0"/>
                </a:lnTo>
                <a:close/>
              </a:path>
            </a:pathLst>
          </a:custGeom>
          <a:solidFill>
            <a:srgbClr val="C592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765851" y="795570"/>
            <a:ext cx="142023" cy="1170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65533" y="663058"/>
            <a:ext cx="3740102" cy="4794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932164" y="257556"/>
            <a:ext cx="1534795" cy="525780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987044" y="2180265"/>
            <a:ext cx="8727440" cy="2953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marR="274320" indent="1878964">
              <a:lnSpc>
                <a:spcPct val="150100"/>
              </a:lnSpc>
              <a:spcBef>
                <a:spcPts val="100"/>
              </a:spcBef>
            </a:pPr>
            <a:r>
              <a:rPr spc="-70" dirty="0"/>
              <a:t>МЕРЫ </a:t>
            </a:r>
            <a:r>
              <a:rPr spc="-85" dirty="0"/>
              <a:t>ПОДДЕРЖКИ  </a:t>
            </a:r>
            <a:r>
              <a:rPr spc="-80" dirty="0"/>
              <a:t>МАЛОГО </a:t>
            </a:r>
            <a:r>
              <a:rPr dirty="0"/>
              <a:t>И </a:t>
            </a:r>
            <a:r>
              <a:rPr spc="-85" dirty="0"/>
              <a:t>СРЕДНЕГО</a:t>
            </a:r>
            <a:r>
              <a:rPr spc="-825" dirty="0"/>
              <a:t> </a:t>
            </a:r>
            <a:r>
              <a:rPr spc="-90" dirty="0"/>
              <a:t>БИЗНЕСА </a:t>
            </a:r>
            <a:r>
              <a:rPr spc="-65" dirty="0"/>
              <a:t>ДЛЯ</a:t>
            </a:r>
          </a:p>
          <a:p>
            <a:pPr marL="862965" marR="5080" indent="-850900">
              <a:lnSpc>
                <a:spcPts val="5760"/>
              </a:lnSpc>
              <a:spcBef>
                <a:spcPts val="509"/>
              </a:spcBef>
            </a:pPr>
            <a:r>
              <a:rPr spc="-95" dirty="0"/>
              <a:t>ПРЕОДОЛЕНИЯ ПОСЛЕДСТВИЙ</a:t>
            </a:r>
            <a:r>
              <a:rPr spc="-385" dirty="0"/>
              <a:t> </a:t>
            </a:r>
            <a:r>
              <a:rPr spc="-80" dirty="0"/>
              <a:t>НОВОЙ  </a:t>
            </a:r>
            <a:r>
              <a:rPr spc="-100" dirty="0"/>
              <a:t>КОРОНАВИРУСНОЙ</a:t>
            </a:r>
            <a:r>
              <a:rPr spc="-250" dirty="0"/>
              <a:t> </a:t>
            </a:r>
            <a:r>
              <a:rPr spc="-90" dirty="0"/>
              <a:t>ИНФЕКЦИИ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268839" y="7153453"/>
            <a:ext cx="104775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43784" y="626799"/>
            <a:ext cx="6425434" cy="4459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635914" y="313416"/>
            <a:ext cx="9392920" cy="1537335"/>
          </a:xfrm>
          <a:prstGeom prst="rect">
            <a:avLst/>
          </a:prstGeom>
        </p:spPr>
        <p:txBody>
          <a:bodyPr vert="horz" wrap="square" lIns="0" tIns="208279" rIns="0" bIns="0" rtlCol="0">
            <a:spAutoFit/>
          </a:bodyPr>
          <a:lstStyle/>
          <a:p>
            <a:pPr marL="391795" algn="ctr">
              <a:lnSpc>
                <a:spcPct val="100000"/>
              </a:lnSpc>
              <a:spcBef>
                <a:spcPts val="1639"/>
              </a:spcBef>
            </a:pPr>
            <a:r>
              <a:rPr dirty="0"/>
              <a:t>Нормативно-правовые</a:t>
            </a:r>
            <a:r>
              <a:rPr spc="-10" dirty="0"/>
              <a:t> </a:t>
            </a:r>
            <a:r>
              <a:rPr dirty="0"/>
              <a:t>акты</a:t>
            </a:r>
          </a:p>
          <a:p>
            <a:pPr marL="12700" marR="5080">
              <a:lnSpc>
                <a:spcPct val="100000"/>
              </a:lnSpc>
              <a:spcBef>
                <a:spcPts val="765"/>
              </a:spcBef>
            </a:pPr>
            <a:r>
              <a:rPr sz="1600" b="1" spc="-15" dirty="0">
                <a:latin typeface="Arial"/>
                <a:cs typeface="Arial"/>
              </a:rPr>
              <a:t>Указ </a:t>
            </a:r>
            <a:r>
              <a:rPr sz="1600" b="1" spc="-5" dirty="0">
                <a:latin typeface="Arial"/>
                <a:cs typeface="Arial"/>
              </a:rPr>
              <a:t>Президента </a:t>
            </a:r>
            <a:r>
              <a:rPr sz="1600" b="1" spc="-15" dirty="0">
                <a:latin typeface="Arial"/>
                <a:cs typeface="Arial"/>
              </a:rPr>
              <a:t>Российской </a:t>
            </a:r>
            <a:r>
              <a:rPr sz="1600" b="1" spc="-10" dirty="0">
                <a:latin typeface="Arial"/>
                <a:cs typeface="Arial"/>
              </a:rPr>
              <a:t>Федерации </a:t>
            </a:r>
            <a:r>
              <a:rPr sz="1600" b="1" spc="-25" dirty="0">
                <a:latin typeface="Arial"/>
                <a:cs typeface="Arial"/>
              </a:rPr>
              <a:t>от </a:t>
            </a:r>
            <a:r>
              <a:rPr sz="1600" b="1" spc="-10" dirty="0">
                <a:latin typeface="Arial"/>
                <a:cs typeface="Arial"/>
              </a:rPr>
              <a:t>02.04.2020 </a:t>
            </a:r>
            <a:r>
              <a:rPr sz="1600" b="1" spc="-5" dirty="0">
                <a:latin typeface="Arial"/>
                <a:cs typeface="Arial"/>
              </a:rPr>
              <a:t>№ </a:t>
            </a:r>
            <a:r>
              <a:rPr sz="1600" b="1" spc="-10" dirty="0">
                <a:latin typeface="Arial"/>
                <a:cs typeface="Arial"/>
              </a:rPr>
              <a:t>239 </a:t>
            </a:r>
            <a:r>
              <a:rPr sz="1600" spc="-10" dirty="0">
                <a:latin typeface="Arial"/>
                <a:cs typeface="Arial"/>
              </a:rPr>
              <a:t>«О мерах </a:t>
            </a:r>
            <a:r>
              <a:rPr sz="1600" spc="-5" dirty="0">
                <a:latin typeface="Arial"/>
                <a:cs typeface="Arial"/>
              </a:rPr>
              <a:t>по </a:t>
            </a:r>
            <a:r>
              <a:rPr sz="1600" spc="-10" dirty="0">
                <a:latin typeface="Arial"/>
                <a:cs typeface="Arial"/>
              </a:rPr>
              <a:t>обеспечению  санитарно-эпидемиологического </a:t>
            </a:r>
            <a:r>
              <a:rPr sz="1600" spc="-20" dirty="0">
                <a:latin typeface="Arial"/>
                <a:cs typeface="Arial"/>
              </a:rPr>
              <a:t>благополучия </a:t>
            </a:r>
            <a:r>
              <a:rPr sz="1600" spc="-15" dirty="0">
                <a:latin typeface="Arial"/>
                <a:cs typeface="Arial"/>
              </a:rPr>
              <a:t>населения </a:t>
            </a:r>
            <a:r>
              <a:rPr sz="1600" spc="-10" dirty="0">
                <a:latin typeface="Arial"/>
                <a:cs typeface="Arial"/>
              </a:rPr>
              <a:t>на территории </a:t>
            </a:r>
            <a:r>
              <a:rPr sz="1600" spc="-15" dirty="0">
                <a:latin typeface="Arial"/>
                <a:cs typeface="Arial"/>
              </a:rPr>
              <a:t>Российской Федерации </a:t>
            </a:r>
            <a:r>
              <a:rPr sz="1600" spc="-5" dirty="0">
                <a:latin typeface="Arial"/>
                <a:cs typeface="Arial"/>
              </a:rPr>
              <a:t>в  связи с распространением </a:t>
            </a:r>
            <a:r>
              <a:rPr sz="1600" spc="-10" dirty="0">
                <a:latin typeface="Arial"/>
                <a:cs typeface="Arial"/>
              </a:rPr>
              <a:t>новой коронавирусной инфекции</a:t>
            </a:r>
            <a:r>
              <a:rPr sz="1600" spc="20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(COVID-19)»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5914" y="2069973"/>
            <a:ext cx="9479915" cy="441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60705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19.03.2020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г .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№670-р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«О мерах поддержки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субъектов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апреля 2020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N409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“О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мерах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600" spc="4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обеспечению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развития</a:t>
            </a:r>
            <a:r>
              <a:rPr sz="1600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экономики”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382270">
              <a:lnSpc>
                <a:spcPct val="100000"/>
              </a:lnSpc>
              <a:spcBef>
                <a:spcPts val="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03.04.2020 N434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«Об утверждении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перечня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отраслей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экономики,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наибольшей степени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условиях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ухудшения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ситуации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результате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распространения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новой коронавирусной</a:t>
            </a:r>
            <a:r>
              <a:rPr sz="1600" spc="1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инфекции»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71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N439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установлении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требований к  условиям и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срокам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отсрочки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арендной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договорам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аренды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недвижимого  имущества»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№422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утверждении Правил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субсидий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российским кредитным организациям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на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возмещение недополученных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ими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доходов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в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году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субъектам малого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 предпринимательства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неотложные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нужды 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поддержки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сохранения</a:t>
            </a:r>
            <a:r>
              <a:rPr sz="1600" spc="409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занятости”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5914" y="6703872"/>
            <a:ext cx="947864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01.04.2020 № 102-ФЗ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в части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первую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вторую  Налогового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кодекса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отдельные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законодательные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Российской  Федерации»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43784" y="626799"/>
            <a:ext cx="6425434" cy="4459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09876" y="508762"/>
            <a:ext cx="643699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Нормативно-правовые</a:t>
            </a:r>
            <a:r>
              <a:rPr spc="-45" dirty="0"/>
              <a:t> </a:t>
            </a:r>
            <a:r>
              <a:rPr dirty="0"/>
              <a:t>акты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3</a:t>
            </a:fld>
            <a:endParaRPr spc="10" dirty="0"/>
          </a:p>
        </p:txBody>
      </p:sp>
      <p:sp>
        <p:nvSpPr>
          <p:cNvPr id="4" name="object 4"/>
          <p:cNvSpPr txBox="1"/>
          <p:nvPr/>
        </p:nvSpPr>
        <p:spPr>
          <a:xfrm>
            <a:off x="635914" y="1199769"/>
            <a:ext cx="9481820" cy="58781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762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 428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введении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моратория на возбуждение 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дел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банкротстве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заявлению кредиторов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отношении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отдельных</a:t>
            </a:r>
            <a:r>
              <a:rPr sz="1600" spc="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должников"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71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 106-ФЗ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внесении изменений 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закон "О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Центральном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банке Российской Федерации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(Банке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России)"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части особенностей изменения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кредитного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договора,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договора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займа («кредитные</a:t>
            </a:r>
            <a:r>
              <a:rPr sz="1600" spc="2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каникулы»)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6350" algn="just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апреля 2020 </a:t>
            </a:r>
            <a:r>
              <a:rPr sz="1600" b="1" spc="-80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N 410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утверждении Правил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году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субсидий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российским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кредитным  организациям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обеспечение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отсрочки платежа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субъектам 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31.03.2020 N 372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в Правила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субсидий из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российским кредитным организациям и  специализированным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финансовым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обществам на возмещение недополученных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ими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доходов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  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в 2019 - 2024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субъектам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3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762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19.03.2020г.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№672-р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особенностях исполнения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госконтрактов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связи с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временными мерами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борьбе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600" spc="2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коронавирусом»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Указ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Президента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17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N 187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розничной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торговле</a:t>
            </a:r>
            <a:r>
              <a:rPr sz="1600" spc="3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лекарственными</a:t>
            </a:r>
            <a:endParaRPr sz="16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препаратами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медицинского</a:t>
            </a:r>
            <a:r>
              <a:rPr sz="1600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применения"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апреля 2020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№419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(нулевая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ставка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ввозной</a:t>
            </a:r>
            <a:r>
              <a:rPr sz="1600" spc="4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пошлины)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9822" y="662686"/>
            <a:ext cx="797179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На кого распространяются</a:t>
            </a:r>
            <a:r>
              <a:rPr spc="-65" dirty="0"/>
              <a:t> </a:t>
            </a:r>
            <a:r>
              <a:rPr dirty="0"/>
              <a:t>льготы</a:t>
            </a:r>
          </a:p>
        </p:txBody>
      </p:sp>
      <p:sp>
        <p:nvSpPr>
          <p:cNvPr id="3" name="object 3"/>
          <p:cNvSpPr/>
          <p:nvPr/>
        </p:nvSpPr>
        <p:spPr>
          <a:xfrm>
            <a:off x="532985" y="2653284"/>
            <a:ext cx="2045622" cy="20177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04642" y="1576273"/>
            <a:ext cx="7171690" cy="5286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715" indent="-342900" algn="just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микропредприятия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15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120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млн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 Ограничения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структуре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капитала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же, что и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для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малых</a:t>
            </a:r>
            <a:r>
              <a:rPr sz="1600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предприятий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552112"/>
              </a:buClr>
              <a:buFont typeface="Arial"/>
              <a:buAutoNum type="arabicPeriod"/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552112"/>
              </a:buClr>
              <a:buFont typeface="Arial"/>
              <a:buAutoNum type="arabicPeriod"/>
            </a:pPr>
            <a:endParaRPr sz="1950">
              <a:latin typeface="Arial"/>
              <a:cs typeface="Arial"/>
            </a:endParaRPr>
          </a:p>
          <a:p>
            <a:pPr marL="355600" marR="5080" indent="-342900" algn="just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предприятия 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100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менее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800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млн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 Минимум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51%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капитала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ООО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должно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принадлежать  физлицам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организациям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СМП.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организаций,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не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относящихся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СМП, не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должна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превышать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49%,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доля государства,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регионов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НКО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</a:t>
            </a:r>
            <a:r>
              <a:rPr sz="16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25%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552112"/>
              </a:buClr>
              <a:buFont typeface="Arial"/>
              <a:buAutoNum type="arabicPeriod"/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552112"/>
              </a:buClr>
              <a:buFont typeface="Arial"/>
              <a:buAutoNum type="arabicPeriod"/>
            </a:pPr>
            <a:endParaRPr sz="1950">
              <a:latin typeface="Arial"/>
              <a:cs typeface="Arial"/>
            </a:endParaRPr>
          </a:p>
          <a:p>
            <a:pPr marL="355600" marR="5715" indent="-342900" algn="just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среднего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предприятия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250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более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млрд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Ограничения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структуре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капитала 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же,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что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для малых</a:t>
            </a:r>
            <a:r>
              <a:rPr sz="1600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предприятий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Arial"/>
              <a:cs typeface="Arial"/>
            </a:endParaRPr>
          </a:p>
          <a:p>
            <a:pPr marL="328930">
              <a:lnSpc>
                <a:spcPct val="100000"/>
              </a:lnSpc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закон "О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развитии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среднего предпринимательства</a:t>
            </a:r>
            <a:r>
              <a:rPr sz="1400" spc="-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400">
              <a:latin typeface="Arial"/>
              <a:cs typeface="Arial"/>
            </a:endParaRPr>
          </a:p>
          <a:p>
            <a:pPr marL="328930">
              <a:lnSpc>
                <a:spcPct val="100000"/>
              </a:lnSpc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Федерации"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24.07.2007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209-ФЗ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4</a:t>
            </a:fld>
            <a:endParaRPr spc="1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2442" y="406654"/>
            <a:ext cx="6757034" cy="4430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Наиболее </a:t>
            </a:r>
            <a:r>
              <a:rPr sz="2800" spc="-10" dirty="0"/>
              <a:t>пострадавшие</a:t>
            </a:r>
            <a:r>
              <a:rPr sz="2800" spc="-5" dirty="0"/>
              <a:t> </a:t>
            </a:r>
            <a:r>
              <a:rPr sz="2800" spc="-10" dirty="0"/>
              <a:t>отрасли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563372" y="1048258"/>
            <a:ext cx="7660005" cy="59931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250" indent="-337185">
              <a:lnSpc>
                <a:spcPct val="100000"/>
              </a:lnSpc>
              <a:spcBef>
                <a:spcPts val="10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Авиаперевозки,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аэропортовая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деятельность,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автоперевозки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- 2 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177</a:t>
            </a:r>
            <a:r>
              <a:rPr sz="1400" b="1" spc="-1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1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Культура,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организация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досуга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развлечений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27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Физкультурно-оздоровительная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спорт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65" dirty="0">
                <a:latin typeface="Arial"/>
                <a:cs typeface="Arial"/>
              </a:rPr>
              <a:t> </a:t>
            </a:r>
            <a:r>
              <a:rPr sz="1400" b="1" spc="-75" dirty="0">
                <a:latin typeface="Arial"/>
                <a:cs typeface="Arial"/>
              </a:rPr>
              <a:t>196</a:t>
            </a:r>
            <a:endParaRPr sz="1400" dirty="0">
              <a:latin typeface="Arial"/>
              <a:cs typeface="Arial"/>
            </a:endParaRPr>
          </a:p>
          <a:p>
            <a:pPr marL="349250" marR="5080" indent="-337185">
              <a:lnSpc>
                <a:spcPct val="101400"/>
              </a:lnSpc>
              <a:spcBef>
                <a:spcPts val="89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туристических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агентств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30" dirty="0">
                <a:solidFill>
                  <a:srgbClr val="EC5238"/>
                </a:solidFill>
                <a:latin typeface="Arial"/>
                <a:cs typeface="Arial"/>
              </a:rPr>
              <a:t>прочих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организаций,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представляющих услуги 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в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сфере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туризма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60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0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Гостиничный </a:t>
            </a:r>
            <a:r>
              <a:rPr sz="1400" b="1" spc="-55" dirty="0">
                <a:solidFill>
                  <a:srgbClr val="EC5238"/>
                </a:solidFill>
                <a:latin typeface="Arial"/>
                <a:cs typeface="Arial"/>
              </a:rPr>
              <a:t>бизнес </a:t>
            </a:r>
            <a:r>
              <a:rPr sz="1400" b="1" dirty="0">
                <a:latin typeface="Arial"/>
                <a:cs typeface="Arial"/>
              </a:rPr>
              <a:t>–</a:t>
            </a:r>
            <a:r>
              <a:rPr sz="1400" b="1" spc="-225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45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10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5" dirty="0">
                <a:solidFill>
                  <a:srgbClr val="EC5238"/>
                </a:solidFill>
                <a:latin typeface="Arial"/>
                <a:cs typeface="Arial"/>
              </a:rPr>
              <a:t>Общественное </a:t>
            </a:r>
            <a:r>
              <a:rPr sz="1400" b="1" spc="-45" dirty="0">
                <a:solidFill>
                  <a:srgbClr val="EC5238"/>
                </a:solidFill>
                <a:latin typeface="Arial"/>
                <a:cs typeface="Arial"/>
              </a:rPr>
              <a:t>питание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200" dirty="0">
                <a:latin typeface="Arial"/>
                <a:cs typeface="Arial"/>
              </a:rPr>
              <a:t> </a:t>
            </a:r>
            <a:r>
              <a:rPr sz="1400" b="1" spc="-50" dirty="0">
                <a:latin typeface="Arial"/>
                <a:cs typeface="Arial"/>
              </a:rPr>
              <a:t>436</a:t>
            </a:r>
            <a:endParaRPr sz="1400" dirty="0">
              <a:latin typeface="Arial"/>
              <a:cs typeface="Arial"/>
            </a:endParaRPr>
          </a:p>
          <a:p>
            <a:pPr marL="349250" marR="349885" indent="-337185">
              <a:lnSpc>
                <a:spcPct val="100000"/>
              </a:lnSpc>
              <a:spcBef>
                <a:spcPts val="101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Дополнительное </a:t>
            </a:r>
            <a:r>
              <a:rPr sz="1400" b="1" spc="-50" dirty="0">
                <a:solidFill>
                  <a:srgbClr val="EC5238"/>
                </a:solidFill>
                <a:latin typeface="Arial"/>
                <a:cs typeface="Arial"/>
              </a:rPr>
              <a:t>образование,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spc="-55" dirty="0">
                <a:solidFill>
                  <a:srgbClr val="EC5238"/>
                </a:solidFill>
                <a:latin typeface="Arial"/>
                <a:cs typeface="Arial"/>
              </a:rPr>
              <a:t>негосударственных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образовательных 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организаций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180" dirty="0">
                <a:latin typeface="Arial"/>
                <a:cs typeface="Arial"/>
              </a:rPr>
              <a:t> </a:t>
            </a:r>
            <a:r>
              <a:rPr sz="1400" b="1" spc="-40" dirty="0">
                <a:latin typeface="Arial"/>
                <a:cs typeface="Arial"/>
              </a:rPr>
              <a:t>70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Организация </a:t>
            </a:r>
            <a:r>
              <a:rPr sz="1400" b="1" spc="-50" dirty="0">
                <a:solidFill>
                  <a:srgbClr val="552112"/>
                </a:solidFill>
                <a:latin typeface="Arial"/>
                <a:cs typeface="Arial"/>
              </a:rPr>
              <a:t>конференций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b="1" spc="-60" dirty="0">
                <a:solidFill>
                  <a:srgbClr val="552112"/>
                </a:solidFill>
                <a:latin typeface="Arial"/>
                <a:cs typeface="Arial"/>
              </a:rPr>
              <a:t>выставок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endParaRPr sz="1400" dirty="0">
              <a:latin typeface="Arial"/>
              <a:cs typeface="Arial"/>
            </a:endParaRPr>
          </a:p>
          <a:p>
            <a:pPr marL="349250" marR="77597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Предоставление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бытовых </a:t>
            </a: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услуг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населению </a:t>
            </a:r>
            <a:r>
              <a:rPr sz="1400" b="1" spc="-90" dirty="0">
                <a:solidFill>
                  <a:srgbClr val="552112"/>
                </a:solidFill>
                <a:latin typeface="Arial"/>
                <a:cs typeface="Arial"/>
              </a:rPr>
              <a:t>(ремонт, 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стирка, </a:t>
            </a:r>
            <a:r>
              <a:rPr sz="1400" b="1" spc="-35" dirty="0">
                <a:solidFill>
                  <a:srgbClr val="552112"/>
                </a:solidFill>
                <a:latin typeface="Arial"/>
                <a:cs typeface="Arial"/>
              </a:rPr>
              <a:t>химчистка,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услуги  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парикмахерских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552112"/>
                </a:solidFill>
                <a:latin typeface="Arial"/>
                <a:cs typeface="Arial"/>
              </a:rPr>
              <a:t>салонов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красоты)</a:t>
            </a:r>
            <a:r>
              <a:rPr sz="1400" b="1" spc="-1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911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15"/>
              </a:spcBef>
              <a:buClr>
                <a:srgbClr val="275897"/>
              </a:buClr>
              <a:buFont typeface="Calibri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</a:t>
            </a:r>
            <a:r>
              <a:rPr sz="1400" b="1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75" dirty="0">
                <a:solidFill>
                  <a:srgbClr val="552112"/>
                </a:solidFill>
                <a:latin typeface="Arial"/>
                <a:cs typeface="Arial"/>
              </a:rPr>
              <a:t>музеев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Calibri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 зоопарков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endParaRPr sz="1400" dirty="0">
              <a:latin typeface="Arial"/>
              <a:cs typeface="Arial"/>
            </a:endParaRP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Розничная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торговля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непродовольственными товарами (торговля автомобилями,  мотоциклами,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деталями,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узлами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принадлежностями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к </a:t>
            </a:r>
            <a:r>
              <a:rPr sz="1400" b="1" spc="-45" dirty="0">
                <a:solidFill>
                  <a:srgbClr val="EC5238"/>
                </a:solidFill>
                <a:latin typeface="Arial"/>
                <a:cs typeface="Arial"/>
              </a:rPr>
              <a:t>ним,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товарами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общего 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ассортимента, информационным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коммуникационным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оборудованием,</a:t>
            </a:r>
            <a:r>
              <a:rPr sz="1400" b="1" spc="-29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товарами 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культурно-развлекательного</a:t>
            </a:r>
            <a:r>
              <a:rPr sz="1400" b="1" spc="-7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назначения,</a:t>
            </a:r>
            <a:r>
              <a:rPr sz="1400" b="1" spc="-14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текстилем,</a:t>
            </a:r>
            <a:r>
              <a:rPr sz="1400" b="1" spc="-12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одеждой</a:t>
            </a:r>
            <a:r>
              <a:rPr sz="1400" b="1" spc="-12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</a:t>
            </a:r>
            <a:r>
              <a:rPr sz="1400" b="1" spc="-12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обувью)</a:t>
            </a: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lang="ru-RU" sz="1400" b="1" dirty="0">
                <a:latin typeface="Arial"/>
                <a:cs typeface="Arial"/>
              </a:rPr>
              <a:t>–</a:t>
            </a:r>
            <a:r>
              <a:rPr sz="1400" b="1" spc="-140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3195</a:t>
            </a:r>
            <a:endParaRPr lang="ru-RU" sz="1400" b="1" spc="-65" dirty="0">
              <a:latin typeface="Arial"/>
              <a:cs typeface="Arial"/>
            </a:endParaRP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lang="ru-RU" sz="1400" b="1" dirty="0">
                <a:solidFill>
                  <a:srgbClr val="EC5238"/>
                </a:solidFill>
                <a:latin typeface="Arial"/>
                <a:cs typeface="Arial"/>
              </a:rPr>
              <a:t>Стоматологические услуги </a:t>
            </a:r>
            <a:r>
              <a:rPr lang="ru-RU" sz="1400" b="1" dirty="0">
                <a:latin typeface="Arial"/>
                <a:cs typeface="Arial"/>
              </a:rPr>
              <a:t>- 52</a:t>
            </a: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lang="ru-RU" sz="1400" b="1" dirty="0">
                <a:solidFill>
                  <a:srgbClr val="552112"/>
                </a:solidFill>
                <a:latin typeface="Arial"/>
                <a:cs typeface="Arial"/>
              </a:rPr>
              <a:t>Демонстрация кинофильмов </a:t>
            </a:r>
            <a:r>
              <a:rPr lang="ru-RU" sz="1400" b="1" dirty="0">
                <a:latin typeface="Arial"/>
                <a:cs typeface="Arial"/>
              </a:rPr>
              <a:t>- 1</a:t>
            </a:r>
            <a:endParaRPr sz="1400" b="1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7100" y="7231529"/>
            <a:ext cx="3976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434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346947" y="940308"/>
            <a:ext cx="305435" cy="5809615"/>
          </a:xfrm>
          <a:custGeom>
            <a:avLst/>
            <a:gdLst/>
            <a:ahLst/>
            <a:cxnLst/>
            <a:rect l="l" t="t" r="r" b="b"/>
            <a:pathLst>
              <a:path w="305434" h="5809615">
                <a:moveTo>
                  <a:pt x="0" y="5809310"/>
                </a:moveTo>
                <a:lnTo>
                  <a:pt x="59435" y="5799455"/>
                </a:lnTo>
                <a:lnTo>
                  <a:pt x="107950" y="5772619"/>
                </a:lnTo>
                <a:lnTo>
                  <a:pt x="140716" y="5732792"/>
                </a:lnTo>
                <a:lnTo>
                  <a:pt x="152780" y="5684037"/>
                </a:lnTo>
                <a:lnTo>
                  <a:pt x="152780" y="4575048"/>
                </a:lnTo>
                <a:lnTo>
                  <a:pt x="164719" y="4526280"/>
                </a:lnTo>
                <a:lnTo>
                  <a:pt x="197484" y="4486529"/>
                </a:lnTo>
                <a:lnTo>
                  <a:pt x="245999" y="4459605"/>
                </a:lnTo>
                <a:lnTo>
                  <a:pt x="305434" y="4449826"/>
                </a:lnTo>
                <a:lnTo>
                  <a:pt x="245999" y="4439920"/>
                </a:lnTo>
                <a:lnTo>
                  <a:pt x="197484" y="4413123"/>
                </a:lnTo>
                <a:lnTo>
                  <a:pt x="164719" y="4373245"/>
                </a:lnTo>
                <a:lnTo>
                  <a:pt x="152780" y="4324604"/>
                </a:lnTo>
                <a:lnTo>
                  <a:pt x="152780" y="125221"/>
                </a:lnTo>
                <a:lnTo>
                  <a:pt x="140716" y="76453"/>
                </a:lnTo>
                <a:lnTo>
                  <a:pt x="107950" y="36702"/>
                </a:lnTo>
                <a:lnTo>
                  <a:pt x="59435" y="9905"/>
                </a:lnTo>
                <a:lnTo>
                  <a:pt x="0" y="0"/>
                </a:lnTo>
              </a:path>
            </a:pathLst>
          </a:custGeom>
          <a:ln w="9523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653271" y="1964436"/>
            <a:ext cx="1849120" cy="3416961"/>
          </a:xfrm>
          <a:prstGeom prst="rect">
            <a:avLst/>
          </a:prstGeom>
          <a:solidFill>
            <a:srgbClr val="F7F1E4"/>
          </a:solidFill>
        </p:spPr>
        <p:txBody>
          <a:bodyPr vert="horz" wrap="square" lIns="0" tIns="59055" rIns="0" bIns="0" rtlCol="0">
            <a:spAutoFit/>
          </a:bodyPr>
          <a:lstStyle/>
          <a:p>
            <a:pPr marL="92710" marR="197485">
              <a:lnSpc>
                <a:spcPct val="100000"/>
              </a:lnSpc>
              <a:spcBef>
                <a:spcPts val="465"/>
              </a:spcBef>
            </a:pP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800" b="1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Республике 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14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↓</a:t>
            </a:r>
            <a:endParaRPr sz="2000" dirty="0">
              <a:latin typeface="Arial Black"/>
              <a:cs typeface="Arial Black"/>
            </a:endParaRPr>
          </a:p>
          <a:p>
            <a:pPr marL="92710">
              <a:lnSpc>
                <a:spcPct val="100000"/>
              </a:lnSpc>
              <a:spcBef>
                <a:spcPts val="60"/>
              </a:spcBef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7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ct val="100000"/>
              </a:lnSpc>
            </a:pP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  <a:spcBef>
                <a:spcPts val="5"/>
              </a:spcBef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МСП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↓</a:t>
            </a:r>
            <a:endParaRPr sz="2000" dirty="0">
              <a:latin typeface="Arial Black"/>
              <a:cs typeface="Arial Black"/>
            </a:endParaRPr>
          </a:p>
          <a:p>
            <a:pPr marL="92710">
              <a:lnSpc>
                <a:spcPct val="100000"/>
              </a:lnSpc>
              <a:spcBef>
                <a:spcPts val="60"/>
              </a:spcBef>
            </a:pPr>
            <a:r>
              <a:rPr sz="2000" b="1" spc="-55" dirty="0">
                <a:solidFill>
                  <a:srgbClr val="552112"/>
                </a:solidFill>
                <a:latin typeface="Arial"/>
                <a:cs typeface="Arial"/>
              </a:rPr>
              <a:t>11</a:t>
            </a:r>
            <a:r>
              <a:rPr sz="2000" b="1" spc="-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355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ct val="100000"/>
              </a:lnSpc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работников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5</a:t>
            </a:fld>
            <a:endParaRPr spc="1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1261" y="532257"/>
            <a:ext cx="769493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Ключевые </a:t>
            </a:r>
            <a:r>
              <a:rPr spc="-5" dirty="0"/>
              <a:t>меры </a:t>
            </a:r>
            <a:r>
              <a:rPr dirty="0"/>
              <a:t>поддержки</a:t>
            </a:r>
            <a:r>
              <a:rPr spc="-35" dirty="0"/>
              <a:t> </a:t>
            </a:r>
            <a:r>
              <a:rPr dirty="0"/>
              <a:t>МСП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61389" y="1349121"/>
            <a:ext cx="4311650" cy="3590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552112"/>
                </a:solidFill>
                <a:latin typeface="Arial"/>
                <a:cs typeface="Arial"/>
              </a:rPr>
              <a:t>Снижение</a:t>
            </a:r>
            <a:r>
              <a:rPr sz="2800" b="1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тарифов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страховым</a:t>
            </a:r>
            <a:r>
              <a:rPr sz="2800" b="1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взносам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6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EC5238"/>
                </a:solidFill>
                <a:latin typeface="Arial"/>
                <a:cs typeface="Arial"/>
              </a:rPr>
              <a:t>все</a:t>
            </a:r>
            <a:r>
              <a:rPr sz="1600" b="1" spc="9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субъекты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EC5238"/>
                </a:solidFill>
                <a:latin typeface="Arial"/>
                <a:cs typeface="Arial"/>
              </a:rPr>
              <a:t>малого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среднего</a:t>
            </a:r>
            <a:r>
              <a:rPr sz="1600" b="1" spc="5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предпринимательства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 marR="113664">
              <a:lnSpc>
                <a:spcPct val="100000"/>
              </a:lnSpc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предпринимателей,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выплачивающих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заработную </a:t>
            </a:r>
            <a:r>
              <a:rPr sz="1600" spc="-40" dirty="0">
                <a:solidFill>
                  <a:srgbClr val="552112"/>
                </a:solidFill>
                <a:latin typeface="Arial"/>
                <a:cs typeface="Arial"/>
              </a:rPr>
              <a:t>плату,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будет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снижен тариф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по 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страховым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взносам с 30 до</a:t>
            </a:r>
            <a:r>
              <a:rPr sz="1600" b="1" spc="6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15%.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987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Пониженный тариф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будет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распространяться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только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ту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часть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заработной платы,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которая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превышает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МРОТ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61389" y="5408422"/>
            <a:ext cx="343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102-ФЗ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0526" y="1352753"/>
            <a:ext cx="4265930" cy="529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39469">
              <a:lnSpc>
                <a:spcPct val="100000"/>
              </a:lnSpc>
              <a:spcBef>
                <a:spcPts val="95"/>
              </a:spcBef>
            </a:pPr>
            <a:r>
              <a:rPr sz="2800" b="1" spc="-30" dirty="0">
                <a:solidFill>
                  <a:srgbClr val="552112"/>
                </a:solidFill>
                <a:latin typeface="Arial"/>
                <a:cs typeface="Arial"/>
              </a:rPr>
              <a:t>Гранты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2800" b="1" spc="-25" dirty="0">
                <a:solidFill>
                  <a:srgbClr val="552112"/>
                </a:solidFill>
                <a:latin typeface="Arial"/>
                <a:cs typeface="Arial"/>
              </a:rPr>
              <a:t>малого 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бизнеса и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ИП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96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на ИП и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субъекты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МСП 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в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пострадавших</a:t>
            </a:r>
            <a:r>
              <a:rPr sz="1600" b="1" spc="7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отраслях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25" dirty="0">
                <a:solidFill>
                  <a:srgbClr val="552112"/>
                </a:solidFill>
                <a:latin typeface="Arial"/>
                <a:cs typeface="Arial"/>
              </a:rPr>
              <a:t>Условия</a:t>
            </a:r>
            <a:r>
              <a:rPr sz="18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получения:</a:t>
            </a:r>
            <a:endParaRPr sz="1800">
              <a:latin typeface="Arial"/>
              <a:cs typeface="Arial"/>
            </a:endParaRPr>
          </a:p>
          <a:p>
            <a:pPr marL="12700" marR="88900">
              <a:lnSpc>
                <a:spcPct val="100000"/>
              </a:lnSpc>
              <a:spcBef>
                <a:spcPts val="5"/>
              </a:spcBef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Сохранение не менее 90%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мест на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01.04.2020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Размер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выплат</a:t>
            </a:r>
            <a:r>
              <a:rPr sz="1800" b="1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12 130 </a:t>
            </a:r>
            <a:r>
              <a:rPr sz="1800" b="1" spc="-20" dirty="0">
                <a:solidFill>
                  <a:srgbClr val="EC5238"/>
                </a:solidFill>
                <a:latin typeface="Arial"/>
                <a:cs typeface="Arial"/>
              </a:rPr>
              <a:t>рублей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каждого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работника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Начало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выплат: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18</a:t>
            </a:r>
            <a:r>
              <a:rPr sz="18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мая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можно</a:t>
            </a:r>
            <a:r>
              <a:rPr sz="1800" b="1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потратить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ct val="100000"/>
              </a:lnSpc>
              <a:spcBef>
                <a:spcPts val="10"/>
              </a:spcBef>
              <a:buChar char="-"/>
              <a:tabLst>
                <a:tab pos="13779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выплата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зарплат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ts val="1895"/>
              </a:lnSpc>
              <a:buChar char="-"/>
              <a:tabLst>
                <a:tab pos="137795" algn="l"/>
              </a:tabLst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коммунальные</a:t>
            </a:r>
            <a:r>
              <a:rPr sz="1600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платежи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ts val="1895"/>
              </a:lnSpc>
              <a:buChar char="-"/>
              <a:tabLst>
                <a:tab pos="13779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другие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обязательные</a:t>
            </a:r>
            <a:r>
              <a:rPr sz="16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платежи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1439" y="1219200"/>
            <a:ext cx="1190244" cy="1286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20640" y="1214628"/>
            <a:ext cx="1188719" cy="1286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6</a:t>
            </a:fld>
            <a:endParaRPr spc="1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48907" y="2345077"/>
            <a:ext cx="4679532" cy="2531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57444" y="2130552"/>
            <a:ext cx="172720" cy="227329"/>
          </a:xfrm>
          <a:custGeom>
            <a:avLst/>
            <a:gdLst/>
            <a:ahLst/>
            <a:cxnLst/>
            <a:rect l="l" t="t" r="r" b="b"/>
            <a:pathLst>
              <a:path w="172720" h="227330">
                <a:moveTo>
                  <a:pt x="172211" y="227075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89320" y="1549908"/>
            <a:ext cx="562610" cy="844550"/>
          </a:xfrm>
          <a:custGeom>
            <a:avLst/>
            <a:gdLst/>
            <a:ahLst/>
            <a:cxnLst/>
            <a:rect l="l" t="t" r="r" b="b"/>
            <a:pathLst>
              <a:path w="562609" h="844550">
                <a:moveTo>
                  <a:pt x="0" y="844296"/>
                </a:moveTo>
                <a:lnTo>
                  <a:pt x="504443" y="0"/>
                </a:lnTo>
                <a:lnTo>
                  <a:pt x="562355" y="0"/>
                </a:lnTo>
              </a:path>
            </a:pathLst>
          </a:custGeom>
          <a:ln w="952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99859" y="2098548"/>
            <a:ext cx="1062355" cy="401320"/>
          </a:xfrm>
          <a:custGeom>
            <a:avLst/>
            <a:gdLst/>
            <a:ahLst/>
            <a:cxnLst/>
            <a:rect l="l" t="t" r="r" b="b"/>
            <a:pathLst>
              <a:path w="1062354" h="401319">
                <a:moveTo>
                  <a:pt x="0" y="400812"/>
                </a:moveTo>
                <a:lnTo>
                  <a:pt x="1004315" y="0"/>
                </a:lnTo>
                <a:lnTo>
                  <a:pt x="1062228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402068" y="4384548"/>
            <a:ext cx="478790" cy="105410"/>
          </a:xfrm>
          <a:custGeom>
            <a:avLst/>
            <a:gdLst/>
            <a:ahLst/>
            <a:cxnLst/>
            <a:rect l="l" t="t" r="r" b="b"/>
            <a:pathLst>
              <a:path w="478790" h="105410">
                <a:moveTo>
                  <a:pt x="0" y="0"/>
                </a:moveTo>
                <a:lnTo>
                  <a:pt x="420624" y="105156"/>
                </a:lnTo>
                <a:lnTo>
                  <a:pt x="478535" y="105156"/>
                </a:lnTo>
              </a:path>
            </a:pathLst>
          </a:custGeom>
          <a:ln w="952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5348" y="4684776"/>
            <a:ext cx="508000" cy="196850"/>
          </a:xfrm>
          <a:custGeom>
            <a:avLst/>
            <a:gdLst/>
            <a:ahLst/>
            <a:cxnLst/>
            <a:rect l="l" t="t" r="r" b="b"/>
            <a:pathLst>
              <a:path w="508000" h="196850">
                <a:moveTo>
                  <a:pt x="507491" y="0"/>
                </a:moveTo>
                <a:lnTo>
                  <a:pt x="57912" y="196595"/>
                </a:lnTo>
                <a:lnTo>
                  <a:pt x="0" y="196595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61616" y="3203448"/>
            <a:ext cx="698500" cy="165100"/>
          </a:xfrm>
          <a:custGeom>
            <a:avLst/>
            <a:gdLst/>
            <a:ahLst/>
            <a:cxnLst/>
            <a:rect l="l" t="t" r="r" b="b"/>
            <a:pathLst>
              <a:path w="698500" h="165100">
                <a:moveTo>
                  <a:pt x="697991" y="164591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95700" y="2174748"/>
            <a:ext cx="509270" cy="306705"/>
          </a:xfrm>
          <a:custGeom>
            <a:avLst/>
            <a:gdLst/>
            <a:ahLst/>
            <a:cxnLst/>
            <a:rect l="l" t="t" r="r" b="b"/>
            <a:pathLst>
              <a:path w="509270" h="306705">
                <a:moveTo>
                  <a:pt x="509015" y="306324"/>
                </a:moveTo>
                <a:lnTo>
                  <a:pt x="57912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44390" y="1267714"/>
            <a:ext cx="1368425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5240" marR="5080" indent="-3175" algn="just">
              <a:lnSpc>
                <a:spcPct val="954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Сельское,</a:t>
            </a:r>
            <a:r>
              <a:rPr sz="12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лесное  хозяйство,</a:t>
            </a:r>
            <a:r>
              <a:rPr sz="12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охота,  рыболовство</a:t>
            </a:r>
            <a:r>
              <a:rPr sz="1200" b="1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200">
              <a:latin typeface="Arial"/>
              <a:cs typeface="Arial"/>
            </a:endParaRPr>
          </a:p>
          <a:p>
            <a:pPr marL="1270" algn="ctr">
              <a:lnSpc>
                <a:spcPts val="134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рыбоводство</a:t>
            </a:r>
            <a:endParaRPr sz="1200">
              <a:latin typeface="Arial"/>
              <a:cs typeface="Arial"/>
            </a:endParaRPr>
          </a:p>
          <a:p>
            <a:pPr marL="3810" algn="ctr">
              <a:lnSpc>
                <a:spcPts val="1405"/>
              </a:lnSpc>
            </a:pP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98514" y="1211326"/>
            <a:ext cx="14116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Обраб</a:t>
            </a:r>
            <a:r>
              <a:rPr sz="1200" b="1" spc="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ю</a:t>
            </a: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58533" y="1385061"/>
            <a:ext cx="109029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436245" marR="5080" indent="-42418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ро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зво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а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70723" y="1934083"/>
            <a:ext cx="1180465" cy="38227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480059" marR="5080" indent="-467995">
              <a:lnSpc>
                <a:spcPts val="1370"/>
              </a:lnSpc>
              <a:spcBef>
                <a:spcPts val="204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ро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ел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ь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о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49920" y="3975861"/>
            <a:ext cx="1731010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44780" marR="102235" indent="-33655" algn="just">
              <a:lnSpc>
                <a:spcPct val="954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Торговля оптовая</a:t>
            </a:r>
            <a:r>
              <a:rPr sz="12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розничная; ремонт 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автотранспортных</a:t>
            </a:r>
            <a:endParaRPr sz="1200">
              <a:latin typeface="Arial"/>
              <a:cs typeface="Arial"/>
            </a:endParaRPr>
          </a:p>
          <a:p>
            <a:pPr marL="713105" marR="5080" indent="-701040" algn="just">
              <a:lnSpc>
                <a:spcPts val="1370"/>
              </a:lnSpc>
              <a:spcBef>
                <a:spcPts val="4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средств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мотоциклов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42%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39214" y="4718050"/>
            <a:ext cx="1319530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 algn="ctr">
              <a:lnSpc>
                <a:spcPct val="955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Деятельность</a:t>
            </a:r>
            <a:r>
              <a:rPr sz="1200" b="1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по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операциям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 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недвижимым  имуществом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2711" y="3039872"/>
            <a:ext cx="1492250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405"/>
              </a:lnSpc>
              <a:spcBef>
                <a:spcPts val="100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Транспортировка</a:t>
            </a:r>
            <a:r>
              <a:rPr sz="12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7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хранение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ts val="1410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6205" y="1836547"/>
            <a:ext cx="1530985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405"/>
              </a:lnSpc>
              <a:spcBef>
                <a:spcPts val="100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Предоставление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7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прочих видов</a:t>
            </a:r>
            <a:r>
              <a:rPr sz="12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услуг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ts val="1410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74870" y="5494782"/>
            <a:ext cx="5015865" cy="1077595"/>
          </a:xfrm>
          <a:prstGeom prst="rect">
            <a:avLst/>
          </a:prstGeom>
          <a:ln w="22225">
            <a:solidFill>
              <a:srgbClr val="ECD7C2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0170">
              <a:lnSpc>
                <a:spcPts val="1680"/>
              </a:lnSpc>
              <a:spcBef>
                <a:spcPts val="360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субъектов малого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b="1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endParaRPr sz="140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20</a:t>
            </a:r>
            <a:r>
              <a:rPr sz="1800" b="1" spc="-6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462</a:t>
            </a:r>
            <a:endParaRPr sz="180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  <a:spcBef>
                <a:spcPts val="1680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Численность занятых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сфере 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МСП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80 880</a:t>
            </a:r>
            <a:r>
              <a:rPr sz="1800" b="1" spc="-8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чел.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938272" y="323088"/>
            <a:ext cx="5678424" cy="9555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3196208" y="432308"/>
            <a:ext cx="511429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Отраслевая</a:t>
            </a:r>
            <a:r>
              <a:rPr spc="-70" dirty="0"/>
              <a:t> </a:t>
            </a:r>
            <a:r>
              <a:rPr dirty="0"/>
              <a:t>структура</a:t>
            </a: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7</a:t>
            </a:fld>
            <a:endParaRPr spc="1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04591" y="1723937"/>
            <a:ext cx="7399370" cy="13032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8542" y="1508201"/>
            <a:ext cx="64992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5" dirty="0">
                <a:latin typeface="Calibri"/>
                <a:cs typeface="Calibri"/>
              </a:rPr>
              <a:t>Федеральный </a:t>
            </a:r>
            <a:r>
              <a:rPr sz="4000" b="1" spc="-5" dirty="0">
                <a:latin typeface="Calibri"/>
                <a:cs typeface="Calibri"/>
              </a:rPr>
              <a:t>уровень –</a:t>
            </a:r>
            <a:r>
              <a:rPr sz="4000" b="1" spc="-10" dirty="0">
                <a:latin typeface="Calibri"/>
                <a:cs typeface="Calibri"/>
              </a:rPr>
              <a:t> </a:t>
            </a:r>
            <a:r>
              <a:rPr sz="4800" b="1" dirty="0">
                <a:latin typeface="Calibri"/>
                <a:cs typeface="Calibri"/>
              </a:rPr>
              <a:t>646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0298" y="2219909"/>
            <a:ext cx="7355840" cy="767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552112"/>
                </a:solidFill>
                <a:latin typeface="Calibri"/>
                <a:cs typeface="Calibri"/>
              </a:rPr>
              <a:t>(протокол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заседания Правительственной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комиссии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по</a:t>
            </a:r>
            <a:r>
              <a:rPr sz="1800" b="1" spc="-3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повышению</a:t>
            </a:r>
            <a:endParaRPr sz="1800">
              <a:latin typeface="Calibri"/>
              <a:cs typeface="Calibri"/>
            </a:endParaRPr>
          </a:p>
          <a:p>
            <a:pPr marL="12700" marR="5080" algn="ctr">
              <a:lnSpc>
                <a:spcPts val="1839"/>
              </a:lnSpc>
              <a:spcBef>
                <a:spcPts val="170"/>
              </a:spcBef>
            </a:pP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устойчивости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развития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Российской экономики Российской Федерации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от 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20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марта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2020 </a:t>
            </a:r>
            <a:r>
              <a:rPr sz="1800" b="1" spc="-40" dirty="0">
                <a:solidFill>
                  <a:srgbClr val="552112"/>
                </a:solidFill>
                <a:latin typeface="Calibri"/>
                <a:cs typeface="Calibri"/>
              </a:rPr>
              <a:t>г.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№</a:t>
            </a:r>
            <a:r>
              <a:rPr sz="1800" b="1" spc="3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3)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1627" y="1408176"/>
            <a:ext cx="2848356" cy="24277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22826" y="4461686"/>
            <a:ext cx="5155232" cy="479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51576" y="4174236"/>
            <a:ext cx="918209" cy="11224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71615" y="4079748"/>
            <a:ext cx="1643634" cy="12824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28344" y="4846332"/>
            <a:ext cx="5717285" cy="5112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31592" y="5079504"/>
            <a:ext cx="2199894" cy="5112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25923" y="5079504"/>
            <a:ext cx="375678" cy="5112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96028" y="5079504"/>
            <a:ext cx="499122" cy="51128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77036" y="4216654"/>
            <a:ext cx="6555105" cy="1212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5440"/>
              </a:lnSpc>
              <a:spcBef>
                <a:spcPts val="95"/>
              </a:spcBef>
            </a:pPr>
            <a:r>
              <a:rPr sz="4000" b="1" spc="-10" dirty="0">
                <a:solidFill>
                  <a:srgbClr val="552112"/>
                </a:solidFill>
                <a:latin typeface="Calibri"/>
                <a:cs typeface="Calibri"/>
              </a:rPr>
              <a:t>Региональный </a:t>
            </a:r>
            <a:r>
              <a:rPr sz="4000" b="1" spc="-5" dirty="0">
                <a:solidFill>
                  <a:srgbClr val="552112"/>
                </a:solidFill>
                <a:latin typeface="Calibri"/>
                <a:cs typeface="Calibri"/>
              </a:rPr>
              <a:t>уровень – </a:t>
            </a:r>
            <a:r>
              <a:rPr sz="4600" b="1" spc="-10" dirty="0">
                <a:solidFill>
                  <a:srgbClr val="552112"/>
                </a:solidFill>
                <a:latin typeface="Calibri"/>
                <a:cs typeface="Calibri"/>
              </a:rPr>
              <a:t>121</a:t>
            </a:r>
            <a:endParaRPr sz="4600">
              <a:latin typeface="Calibri"/>
              <a:cs typeface="Calibri"/>
            </a:endParaRPr>
          </a:p>
          <a:p>
            <a:pPr marL="594360" marR="589280" algn="ctr">
              <a:lnSpc>
                <a:spcPts val="1839"/>
              </a:lnSpc>
              <a:spcBef>
                <a:spcPts val="245"/>
              </a:spcBef>
            </a:pP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(распоряжение Правительства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Республики</a:t>
            </a:r>
            <a:r>
              <a:rPr sz="1800" b="1" spc="-90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Мордовия  от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07.04.2020 </a:t>
            </a:r>
            <a:r>
              <a:rPr sz="1800" b="1" spc="-40" dirty="0">
                <a:solidFill>
                  <a:srgbClr val="552112"/>
                </a:solidFill>
                <a:latin typeface="Calibri"/>
                <a:cs typeface="Calibri"/>
              </a:rPr>
              <a:t>г.</a:t>
            </a:r>
            <a:r>
              <a:rPr sz="1800" b="1" spc="-1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194-Р)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513319" y="3721608"/>
            <a:ext cx="3179063" cy="325678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9244" y="283464"/>
            <a:ext cx="9060180" cy="122224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43406" y="439293"/>
            <a:ext cx="834326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Системообразующие</a:t>
            </a:r>
            <a:r>
              <a:rPr sz="4200" b="1" spc="-5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предприятия</a:t>
            </a:r>
            <a:endParaRPr sz="42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8</a:t>
            </a:fld>
            <a:endParaRPr spc="1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98514" y="551434"/>
            <a:ext cx="5885955" cy="8677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7156" rIns="0" bIns="0" rtlCol="0">
            <a:spAutoFit/>
          </a:bodyPr>
          <a:lstStyle/>
          <a:p>
            <a:pPr marL="2498090" marR="5080" indent="-248920">
              <a:lnSpc>
                <a:spcPts val="3260"/>
              </a:lnSpc>
              <a:spcBef>
                <a:spcPts val="695"/>
              </a:spcBef>
            </a:pPr>
            <a:r>
              <a:rPr dirty="0"/>
              <a:t>Налоговые</a:t>
            </a:r>
            <a:r>
              <a:rPr spc="-60" dirty="0"/>
              <a:t> </a:t>
            </a:r>
            <a:r>
              <a:rPr dirty="0"/>
              <a:t>преференции  (региональный</a:t>
            </a:r>
            <a:r>
              <a:rPr spc="-40" dirty="0"/>
              <a:t> </a:t>
            </a:r>
            <a:r>
              <a:rPr dirty="0"/>
              <a:t>аспект)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823146"/>
            <a:ext cx="2679609" cy="212528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62554" y="2218690"/>
            <a:ext cx="53733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2400" b="1" spc="-10" dirty="0">
                <a:solidFill>
                  <a:srgbClr val="552112"/>
                </a:solidFill>
                <a:latin typeface="Arial"/>
                <a:cs typeface="Arial"/>
              </a:rPr>
              <a:t>сроков уплаты</a:t>
            </a:r>
            <a:r>
              <a:rPr sz="2400" b="1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9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2662554" y="2892298"/>
            <a:ext cx="764920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02.04.2020 № 409 «О мерах по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обеспечению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развития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экономики»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62554" y="3560191"/>
            <a:ext cx="65398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срока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отчётности 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всем 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компаниям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20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ИП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62554" y="4477639"/>
            <a:ext cx="75152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02.04.2020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409 «О мерах по</a:t>
            </a:r>
            <a:r>
              <a:rPr sz="1200" spc="-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обеспечению</a:t>
            </a:r>
            <a:endParaRPr sz="1200">
              <a:latin typeface="Arial"/>
              <a:cs typeface="Arial"/>
            </a:endParaRPr>
          </a:p>
          <a:p>
            <a:pPr marL="184785">
              <a:lnSpc>
                <a:spcPct val="100000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развития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экономики»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2554" y="5145405"/>
            <a:ext cx="54590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Снижение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тарифов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</a:t>
            </a:r>
            <a:r>
              <a:rPr sz="2000" b="1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взносам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62554" y="5758053"/>
            <a:ext cx="76606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102-ФЗ «О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части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первую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вторую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Налогового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кодекса Российской Федерации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отдельные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законодательные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Федерации»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(Статья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6)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1282" y="2323337"/>
          <a:ext cx="8463915" cy="44035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86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7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457">
                <a:tc>
                  <a:txBody>
                    <a:bodyPr/>
                    <a:lstStyle/>
                    <a:p>
                      <a:pPr marL="127000">
                        <a:lnSpc>
                          <a:spcPts val="1550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прибыль,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УСН,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ЕСХН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ts val="1550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1594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9679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налогу),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44525" marR="119380" indent="-457200">
                        <a:lnSpc>
                          <a:spcPct val="114999"/>
                        </a:lnSpc>
                        <a:spcBef>
                          <a:spcPts val="80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160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966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налогу),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</a:t>
                      </a:r>
                      <a:r>
                        <a:rPr sz="1400" spc="3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полугодие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(II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квартал)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350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5365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авансовых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транспортному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 на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имущество организаций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земельному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</a:t>
                      </a:r>
                      <a:r>
                        <a:rPr sz="1400" spc="-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(в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 marR="249554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регионах,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которых установлены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авансовые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платежи)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8923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 30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декабря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13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8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4419">
                <a:tc>
                  <a:txBody>
                    <a:bodyPr/>
                    <a:lstStyle/>
                    <a:p>
                      <a:pPr marL="127000" marR="17970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соответствии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п. 6 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ст.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227  Кодекса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(для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568325" marR="119380" indent="-381000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3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141423" y="3226738"/>
            <a:ext cx="1243696" cy="1359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10</a:t>
            </a:fld>
            <a:endParaRPr spc="1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20239" y="2692145"/>
          <a:ext cx="7217409" cy="28734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11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5003">
                <a:tc gridSpan="2">
                  <a:txBody>
                    <a:bodyPr/>
                    <a:lstStyle/>
                    <a:p>
                      <a:pPr marL="83820" algn="ctr">
                        <a:lnSpc>
                          <a:spcPts val="1550"/>
                        </a:lnSpc>
                      </a:pP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Для микропредприятий,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ведущих деятельность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наиболее</a:t>
                      </a:r>
                      <a:r>
                        <a:rPr sz="1400" b="1" spc="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пострадавших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8763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b="1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отраслях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9073">
                <a:tc>
                  <a:txBody>
                    <a:bodyPr/>
                    <a:lstStyle/>
                    <a:p>
                      <a:pPr marL="127000" marR="177165">
                        <a:lnSpc>
                          <a:spcPct val="114999"/>
                        </a:lnSpc>
                        <a:spcBef>
                          <a:spcPts val="11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 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март-май</a:t>
                      </a:r>
                      <a:r>
                        <a:rPr sz="1400" spc="-1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51765" marB="0"/>
                </a:tc>
                <a:tc>
                  <a:txBody>
                    <a:bodyPr/>
                    <a:lstStyle/>
                    <a:p>
                      <a:pPr marL="184785" marR="119380" indent="89535">
                        <a:lnSpc>
                          <a:spcPct val="114999"/>
                        </a:lnSpc>
                        <a:spcBef>
                          <a:spcPts val="11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  меры: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9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5176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93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127000" marR="259715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 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июнь-июль  2020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исчисленных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суммы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дохода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ИП, превышающей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300 000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рублей,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подлежащих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не 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позднее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июля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232410" marR="165100" indent="42545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  меры: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400" spc="-7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987243" y="3292310"/>
            <a:ext cx="1243696" cy="136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11</a:t>
            </a:fld>
            <a:endParaRPr spc="1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1282" y="2323337"/>
          <a:ext cx="8463280" cy="4158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86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457">
                <a:tc gridSpan="2">
                  <a:txBody>
                    <a:bodyPr/>
                    <a:lstStyle/>
                    <a:p>
                      <a:pPr marL="55880" algn="ctr">
                        <a:lnSpc>
                          <a:spcPts val="1550"/>
                        </a:lnSpc>
                      </a:pP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Для организаций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ИП, не </a:t>
                      </a: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включённых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реестр</a:t>
                      </a:r>
                      <a:r>
                        <a:rPr sz="1400" b="1" spc="-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МСП,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55244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но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ведущих деятельность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наиболее пострадавших</a:t>
                      </a:r>
                      <a:r>
                        <a:rPr sz="1400" b="1" spc="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отраслях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4283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прибыль,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УСН,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ЕСХН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80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160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9679">
                <a:tc>
                  <a:txBody>
                    <a:bodyPr/>
                    <a:lstStyle/>
                    <a:p>
                      <a:pPr marL="127000" marR="43116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 налогу), за 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I 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полугодие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(II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квартал)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9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5360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транспортному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 на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имущество организаций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земельному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(в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 marR="249554">
                        <a:lnSpc>
                          <a:spcPct val="114999"/>
                        </a:lnSpc>
                        <a:spcBef>
                          <a:spcPts val="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регионах,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которых установлены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авансовые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платежи)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096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 30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июля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9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8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4444">
                <a:tc>
                  <a:txBody>
                    <a:bodyPr/>
                    <a:lstStyle/>
                    <a:p>
                      <a:pPr marL="127000" marR="17970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соответствии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п. 6 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ст.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227  Кодекса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(для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141423" y="3226738"/>
            <a:ext cx="1243696" cy="1359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12</a:t>
            </a:fld>
            <a:endParaRPr spc="1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266693"/>
              </p:ext>
            </p:extLst>
          </p:nvPr>
        </p:nvGraphicFramePr>
        <p:xfrm>
          <a:off x="241300" y="1958034"/>
          <a:ext cx="10197465" cy="53849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1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12">
                <a:tc>
                  <a:txBody>
                    <a:bodyPr/>
                    <a:lstStyle/>
                    <a:p>
                      <a:pPr marL="127000">
                        <a:lnSpc>
                          <a:spcPts val="3065"/>
                        </a:lnSpc>
                      </a:pPr>
                      <a:r>
                        <a:rPr sz="2600" b="1" spc="-5" dirty="0">
                          <a:latin typeface="Times New Roman"/>
                          <a:cs typeface="Times New Roman"/>
                        </a:rPr>
                        <a:t>Отсрочка</a:t>
                      </a: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rowSpan="5">
                  <a:txBody>
                    <a:bodyPr/>
                    <a:lstStyle/>
                    <a:p>
                      <a:pPr marL="471170" indent="-208279" algn="just">
                        <a:lnSpc>
                          <a:spcPts val="2155"/>
                        </a:lnSpc>
                        <a:buChar char="-"/>
                        <a:tabLst>
                          <a:tab pos="47180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50%, или</a:t>
                      </a:r>
                      <a:r>
                        <a:rPr sz="1700" b="1" spc="36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-20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год</a:t>
                      </a:r>
                      <a:endParaRPr lang="ru-RU" sz="1700" b="1" spc="-20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19380" algn="just">
                        <a:lnSpc>
                          <a:spcPts val="2380"/>
                        </a:lnSpc>
                        <a:spcBef>
                          <a:spcPts val="80"/>
                        </a:spcBef>
                        <a:buChar char="-"/>
                        <a:tabLst>
                          <a:tab pos="471805" algn="l"/>
                        </a:tabLst>
                      </a:pPr>
                      <a:r>
                        <a:rPr lang="ru-RU"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30%, или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 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20%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месяцев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19380" algn="just">
                        <a:lnSpc>
                          <a:spcPts val="2380"/>
                        </a:lnSpc>
                        <a:spcBef>
                          <a:spcPts val="80"/>
                        </a:spcBef>
                        <a:buChar char="-"/>
                        <a:tabLst>
                          <a:tab pos="471805" algn="l"/>
                        </a:tabLst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71170" indent="-208279" algn="just">
                        <a:lnSpc>
                          <a:spcPts val="2285"/>
                        </a:lnSpc>
                        <a:buChar char="-"/>
                        <a:tabLst>
                          <a:tab pos="47180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20%, </a:t>
                      </a:r>
                      <a:r>
                        <a:rPr sz="1700" b="1" spc="1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или</a:t>
                      </a:r>
                      <a:r>
                        <a:rPr sz="1700" b="1" spc="36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r>
                        <a:rPr lang="ru-RU"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10%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месяцев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Другие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случаи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–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700" b="1" spc="-10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месяца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</a:pP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ru-RU"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выручки организации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</a:t>
                      </a:r>
                      <a:r>
                        <a:rPr lang="ru-RU"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50%</a:t>
                      </a:r>
                      <a:endParaRPr lang="ru-RU" sz="1700" b="1" spc="20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</a:pP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089025">
                        <a:lnSpc>
                          <a:spcPts val="2740"/>
                        </a:lnSpc>
                        <a:spcBef>
                          <a:spcPts val="145"/>
                        </a:spcBef>
                      </a:pP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ru-RU"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снижении 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</a:t>
                      </a:r>
                      <a:r>
                        <a:rPr sz="1700" b="1" spc="-2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</a:t>
                      </a: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554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От 3 </a:t>
                      </a:r>
                      <a:r>
                        <a:rPr sz="2000" b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месяцев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до</a:t>
                      </a:r>
                      <a:r>
                        <a:rPr sz="2000" b="1" spc="-6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270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9626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года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42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9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lang="ru-RU" sz="255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550" dirty="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600" b="1" spc="-10" dirty="0">
                          <a:latin typeface="Times New Roman"/>
                          <a:cs typeface="Times New Roman"/>
                        </a:rPr>
                        <a:t>Рассрочка</a:t>
                      </a: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0681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От 1 </a:t>
                      </a: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года </a:t>
                      </a:r>
                      <a:r>
                        <a:rPr sz="20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до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лет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43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39724" y="573024"/>
            <a:ext cx="8909304" cy="14691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51661" y="663956"/>
            <a:ext cx="8332470" cy="109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885"/>
              </a:lnSpc>
              <a:spcBef>
                <a:spcPts val="100"/>
              </a:spcBef>
            </a:pPr>
            <a:r>
              <a:rPr sz="2600" dirty="0"/>
              <a:t>Условия </a:t>
            </a:r>
            <a:r>
              <a:rPr sz="2600" spc="-5" dirty="0"/>
              <a:t>для </a:t>
            </a:r>
            <a:r>
              <a:rPr sz="2600" dirty="0"/>
              <a:t>определения</a:t>
            </a:r>
            <a:r>
              <a:rPr sz="2600" spc="-65" dirty="0"/>
              <a:t> </a:t>
            </a:r>
            <a:r>
              <a:rPr sz="2600" dirty="0"/>
              <a:t>сроков</a:t>
            </a:r>
          </a:p>
          <a:p>
            <a:pPr marL="12065" marR="5080" algn="ctr">
              <a:lnSpc>
                <a:spcPts val="2650"/>
              </a:lnSpc>
              <a:spcBef>
                <a:spcPts val="250"/>
              </a:spcBef>
            </a:pPr>
            <a:r>
              <a:rPr sz="2600" dirty="0"/>
              <a:t>предоставления отсрочки: для</a:t>
            </a:r>
            <a:r>
              <a:rPr sz="2600" spc="-25" dirty="0"/>
              <a:t> </a:t>
            </a:r>
            <a:r>
              <a:rPr sz="2600" dirty="0"/>
              <a:t>организаций  и ИП из наиболее пострадавших</a:t>
            </a:r>
            <a:r>
              <a:rPr sz="2600" spc="-95" dirty="0"/>
              <a:t> </a:t>
            </a:r>
            <a:r>
              <a:rPr sz="2600"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317500" y="3248025"/>
            <a:ext cx="2286000" cy="2514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13</a:t>
            </a:fld>
            <a:endParaRPr spc="1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5191" y="466344"/>
            <a:ext cx="8653272" cy="1370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51936" rIns="0" bIns="0" rtlCol="0">
            <a:spAutoFit/>
          </a:bodyPr>
          <a:lstStyle/>
          <a:p>
            <a:pPr marL="857885" marR="5080" indent="-68580">
              <a:lnSpc>
                <a:spcPts val="3260"/>
              </a:lnSpc>
              <a:spcBef>
                <a:spcPts val="695"/>
              </a:spcBef>
            </a:pPr>
            <a:r>
              <a:rPr dirty="0"/>
              <a:t>Продление срока</a:t>
            </a:r>
            <a:r>
              <a:rPr spc="-80" dirty="0"/>
              <a:t> </a:t>
            </a:r>
            <a:r>
              <a:rPr dirty="0"/>
              <a:t>предоставления  отчётности </a:t>
            </a:r>
            <a:r>
              <a:rPr spc="-5" dirty="0"/>
              <a:t>всем компаниям </a:t>
            </a:r>
            <a:r>
              <a:rPr dirty="0"/>
              <a:t>и</a:t>
            </a:r>
            <a:r>
              <a:rPr spc="-30" dirty="0"/>
              <a:t> </a:t>
            </a:r>
            <a:r>
              <a:rPr dirty="0"/>
              <a:t>ИП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87954" y="2037969"/>
            <a:ext cx="6805930" cy="4556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срока</a:t>
            </a:r>
            <a:r>
              <a:rPr sz="1600" b="1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представления: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деклараций (расчётов по авансовым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платежам),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кроме НДС, и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бухгалтерской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отчётности,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сдачи которых приходится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март-май 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  <a:p>
            <a:pPr marL="12700" marR="1238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организациями финансового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рынка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(ОФР) 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налоговые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органы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финансовой информации (отчётности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клиентах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иностранных налоговых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резидентах)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 2019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отчётный </a:t>
            </a:r>
            <a:r>
              <a:rPr sz="1600" spc="-30" dirty="0">
                <a:solidFill>
                  <a:srgbClr val="552112"/>
                </a:solidFill>
                <a:latin typeface="Arial"/>
                <a:cs typeface="Arial"/>
              </a:rPr>
              <a:t>год</a:t>
            </a:r>
            <a:r>
              <a:rPr sz="1600" spc="229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895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предыдущие отчётные</a:t>
            </a:r>
            <a:r>
              <a:rPr sz="1600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годы</a:t>
            </a:r>
            <a:endParaRPr sz="1600">
              <a:latin typeface="Arial"/>
              <a:cs typeface="Arial"/>
            </a:endParaRPr>
          </a:p>
          <a:p>
            <a:pPr marL="173990" indent="-161925">
              <a:lnSpc>
                <a:spcPts val="1895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Заявлений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проведении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налогового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мониторинга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 2021</a:t>
            </a:r>
            <a:r>
              <a:rPr sz="1600" spc="2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5" dirty="0">
                <a:solidFill>
                  <a:srgbClr val="552112"/>
                </a:solidFill>
                <a:latin typeface="Arial"/>
                <a:cs typeface="Arial"/>
              </a:rPr>
              <a:t>год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3</a:t>
            </a:r>
            <a:r>
              <a:rPr sz="1600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месяца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73990" indent="-1619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 20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</a:t>
            </a:r>
            <a:r>
              <a:rPr sz="1600" spc="1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документов,</a:t>
            </a:r>
            <a:endParaRPr sz="1600">
              <a:latin typeface="Arial"/>
              <a:cs typeface="Arial"/>
            </a:endParaRPr>
          </a:p>
          <a:p>
            <a:pPr marL="12700" marR="344805">
              <a:lnSpc>
                <a:spcPct val="100000"/>
              </a:lnSpc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пояснений 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требованиям,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полученным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срок с 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1 июня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  <a:p>
            <a:pPr marL="173990" indent="-1619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 10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</a:t>
            </a:r>
            <a:r>
              <a:rPr sz="1600" spc="1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документов,</a:t>
            </a:r>
            <a:endParaRPr sz="1600">
              <a:latin typeface="Arial"/>
              <a:cs typeface="Arial"/>
            </a:endParaRPr>
          </a:p>
          <a:p>
            <a:pPr marL="12700" marR="121285">
              <a:lnSpc>
                <a:spcPts val="1870"/>
              </a:lnSpc>
              <a:spcBef>
                <a:spcPts val="105"/>
              </a:spcBef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пояснений 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требованиям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НДС,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полученным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срок с 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1 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600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20436" y="2880212"/>
            <a:ext cx="2281843" cy="2372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14</a:t>
            </a:fld>
            <a:endParaRPr spc="1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65966" y="1071851"/>
            <a:ext cx="7227251" cy="4550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41295" y="964184"/>
            <a:ext cx="7230109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Мораторий на рост </a:t>
            </a:r>
            <a:r>
              <a:rPr spc="-5" dirty="0"/>
              <a:t>взносов</a:t>
            </a:r>
            <a:r>
              <a:rPr spc="-45" dirty="0"/>
              <a:t> </a:t>
            </a:r>
            <a:r>
              <a:rPr dirty="0"/>
              <a:t>ИП</a:t>
            </a:r>
          </a:p>
        </p:txBody>
      </p:sp>
      <p:sp>
        <p:nvSpPr>
          <p:cNvPr id="4" name="object 4"/>
          <p:cNvSpPr/>
          <p:nvPr/>
        </p:nvSpPr>
        <p:spPr>
          <a:xfrm>
            <a:off x="836675" y="362712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874134" y="2372995"/>
            <a:ext cx="5855335" cy="27622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Правительство Российской</a:t>
            </a:r>
            <a:r>
              <a:rPr sz="2000" b="1" spc="-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Федерации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2124710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распорядилось	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остановить рост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взносов</a:t>
            </a:r>
            <a:r>
              <a:rPr sz="20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ИП.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3540760" algn="l"/>
              </a:tabLst>
            </a:pP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Это 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значит, 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2000" b="1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2021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 года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взносы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не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вырастут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Кому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доступна</a:t>
            </a:r>
            <a:r>
              <a:rPr sz="2000" b="1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мера?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</a:t>
            </a:r>
            <a:r>
              <a:rPr sz="20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552112"/>
                </a:solidFill>
                <a:latin typeface="Arial"/>
                <a:cs typeface="Arial"/>
              </a:rPr>
              <a:t>предприниматели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Срок действия: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конца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20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12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66513" y="2648980"/>
            <a:ext cx="3093438" cy="24339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15</a:t>
            </a:fld>
            <a:endParaRPr spc="1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42798" y="517071"/>
            <a:ext cx="5880395" cy="4459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17419" y="399364"/>
            <a:ext cx="58813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Кредитные</a:t>
            </a:r>
            <a:r>
              <a:rPr spc="-65" dirty="0"/>
              <a:t> </a:t>
            </a:r>
            <a:r>
              <a:rPr dirty="0"/>
              <a:t>преференции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8599" y="2189480"/>
            <a:ext cx="465645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Субъекты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 из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перечня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наиболее пострадавших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отраслей: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8599" y="2843530"/>
            <a:ext cx="485457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1544" algn="l"/>
                <a:tab pos="1269365" algn="l"/>
                <a:tab pos="1731645" algn="l"/>
                <a:tab pos="2405380" algn="l"/>
                <a:tab pos="3561715" algn="l"/>
                <a:tab pos="3920490" algn="l"/>
                <a:tab pos="4746625" algn="l"/>
              </a:tabLst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иант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Ба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ки	н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ав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им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я	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8599" y="3056890"/>
            <a:ext cx="48583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21105" algn="l"/>
                <a:tab pos="2797175" algn="l"/>
                <a:tab pos="371729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программах	субсидирования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обязаны	предоставить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599" y="3269945"/>
            <a:ext cx="1885314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отсрочку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6</a:t>
            </a:r>
            <a:r>
              <a:rPr sz="14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8599" y="3910710"/>
            <a:ext cx="485711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Вариант 2: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если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Банк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является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участником программы  Минэкономразвития РФ,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СМСП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6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месяцев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платит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67% 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</a:t>
            </a:r>
            <a:r>
              <a:rPr sz="1400" spc="3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процентов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выданным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также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8599" y="4550486"/>
            <a:ext cx="485521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81685" algn="l"/>
                <a:tab pos="1786255" algn="l"/>
                <a:tab pos="2757170" algn="l"/>
                <a:tab pos="3211195" algn="l"/>
                <a:tab pos="435610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ж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ть	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у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овно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му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4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лг</a:t>
            </a:r>
            <a:r>
              <a:rPr sz="1400" spc="-16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8599" y="4764405"/>
            <a:ext cx="48558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Оставшиеся 33%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процентов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может погашать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обычным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графиком или включить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их</a:t>
            </a:r>
            <a:r>
              <a:rPr sz="1400" spc="1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599" y="5191125"/>
            <a:ext cx="485648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64565" algn="l"/>
                <a:tab pos="1506220" algn="l"/>
                <a:tab pos="1771014" algn="l"/>
                <a:tab pos="2743835" algn="l"/>
                <a:tab pos="3114040" algn="l"/>
                <a:tab pos="4153535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овно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г	с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да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28599" y="5802248"/>
            <a:ext cx="31864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БАНКИ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участвующие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Программе*: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«Сбербанк»,</a:t>
            </a:r>
            <a:r>
              <a:rPr sz="12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«ВТБ»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i="1" spc="-5" dirty="0">
                <a:solidFill>
                  <a:srgbClr val="552112"/>
                </a:solidFill>
                <a:latin typeface="Arial"/>
                <a:cs typeface="Arial"/>
              </a:rPr>
              <a:t>*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по мере добавления банков перечень будет</a:t>
            </a:r>
            <a:r>
              <a:rPr sz="900" i="1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уточняться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46342" y="2302256"/>
            <a:ext cx="32499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 предприниматели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52236" y="1140941"/>
            <a:ext cx="3218014" cy="259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845427" y="2739339"/>
            <a:ext cx="253111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u="heavy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2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варианта</a:t>
            </a:r>
            <a:r>
              <a:rPr sz="1400" u="heavy" spc="-9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реструктуризации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16</a:t>
            </a:fld>
            <a:endParaRPr spc="10" dirty="0"/>
          </a:p>
        </p:txBody>
      </p:sp>
      <p:sp>
        <p:nvSpPr>
          <p:cNvPr id="16" name="object 16"/>
          <p:cNvSpPr txBox="1"/>
          <p:nvPr/>
        </p:nvSpPr>
        <p:spPr>
          <a:xfrm>
            <a:off x="6286880" y="3166618"/>
            <a:ext cx="35782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правилам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физического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лица: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86880" y="3593338"/>
            <a:ext cx="364871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9908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при условии падения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доходов</a:t>
            </a:r>
            <a:r>
              <a:rPr sz="1400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(больше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73393" y="3806697"/>
            <a:ext cx="33597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19125" algn="l"/>
                <a:tab pos="1109980" algn="l"/>
                <a:tab pos="1818639" algn="l"/>
                <a:tab pos="253174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чем	на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30%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)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73393" y="4019753"/>
            <a:ext cx="116522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коронавируса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286880" y="4447159"/>
            <a:ext cx="36480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  <a:tab pos="1214755" algn="l"/>
                <a:tab pos="2185670" algn="l"/>
                <a:tab pos="270383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р	кр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	не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евыша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73393" y="4660519"/>
            <a:ext cx="33623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максимальной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(250 тыс. руб.</a:t>
            </a:r>
            <a:r>
              <a:rPr sz="1400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73393" y="4873879"/>
            <a:ext cx="19843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7513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й;	6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42426" y="4873879"/>
            <a:ext cx="37401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73393" y="4873879"/>
            <a:ext cx="336232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27960">
              <a:lnSpc>
                <a:spcPct val="100000"/>
              </a:lnSpc>
              <a:spcBef>
                <a:spcPts val="100"/>
              </a:spcBef>
              <a:tabLst>
                <a:tab pos="1139190" algn="l"/>
                <a:tab pos="1440815" algn="l"/>
                <a:tab pos="1890395" algn="l"/>
                <a:tab pos="2465070" algn="l"/>
                <a:tab pos="3249930" algn="l"/>
                <a:tab pos="3289300" algn="l"/>
              </a:tabLst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		-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окр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и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5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н.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spc="-6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–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73393" y="5300599"/>
            <a:ext cx="15741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ипотечный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кредит)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286880" y="5727573"/>
            <a:ext cx="36480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  <a:tab pos="699770" algn="l"/>
                <a:tab pos="1724025" algn="l"/>
                <a:tab pos="2213610" algn="l"/>
                <a:tab pos="31794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b="1" spc="-8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виям	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я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4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ъек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а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73393" y="5940933"/>
            <a:ext cx="33623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36015" algn="l"/>
                <a:tab pos="1509395" algn="l"/>
                <a:tab pos="2556510" algn="l"/>
              </a:tabLst>
            </a:pP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х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я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	в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лее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73393" y="6154318"/>
            <a:ext cx="29432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экономики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8599" y="1062355"/>
            <a:ext cx="9061450" cy="99695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 marR="5080">
              <a:lnSpc>
                <a:spcPct val="103499"/>
              </a:lnSpc>
              <a:spcBef>
                <a:spcPts val="20"/>
              </a:spcBef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Отсрочка по кредитам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право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получить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6-месячную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отсрочку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платежей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(либо  снижение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их до посильного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уровня)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любым кредитным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договорам,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заключенным 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3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апреля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spc="-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Arial"/>
              <a:cs typeface="Arial"/>
            </a:endParaRPr>
          </a:p>
          <a:p>
            <a:pPr marL="3284854" indent="-287020">
              <a:lnSpc>
                <a:spcPct val="100000"/>
              </a:lnSpc>
              <a:buFont typeface="Wingdings"/>
              <a:buChar char=""/>
              <a:tabLst>
                <a:tab pos="3284854" algn="l"/>
                <a:tab pos="328549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106-ФЗ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863595" y="6789420"/>
            <a:ext cx="501269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419100">
              <a:lnSpc>
                <a:spcPct val="100000"/>
              </a:lnSpc>
              <a:spcBef>
                <a:spcPts val="340"/>
              </a:spcBef>
              <a:tabLst>
                <a:tab pos="414718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7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4458" y="571776"/>
            <a:ext cx="6450229" cy="9918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83739" y="438658"/>
            <a:ext cx="6459220" cy="106807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645160" marR="5080" indent="-632460">
              <a:lnSpc>
                <a:spcPts val="3890"/>
              </a:lnSpc>
              <a:spcBef>
                <a:spcPts val="585"/>
              </a:spcBef>
            </a:pPr>
            <a:r>
              <a:rPr sz="3600" spc="-5" dirty="0"/>
              <a:t>Беспроцентные</a:t>
            </a:r>
            <a:r>
              <a:rPr sz="3600" spc="-55" dirty="0"/>
              <a:t> </a:t>
            </a:r>
            <a:r>
              <a:rPr sz="3600" spc="-5" dirty="0"/>
              <a:t>кредиты  </a:t>
            </a:r>
            <a:r>
              <a:rPr sz="3600" dirty="0"/>
              <a:t>на </a:t>
            </a:r>
            <a:r>
              <a:rPr sz="3600" spc="-5" dirty="0"/>
              <a:t>выплату</a:t>
            </a:r>
            <a:r>
              <a:rPr sz="3600" spc="-55" dirty="0"/>
              <a:t> </a:t>
            </a:r>
            <a:r>
              <a:rPr sz="3600" spc="-5" dirty="0"/>
              <a:t>зарплат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560563" y="2166171"/>
            <a:ext cx="2454042" cy="21260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098038" y="5058613"/>
            <a:ext cx="32524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меры:</a:t>
            </a:r>
            <a:r>
              <a:rPr sz="16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бессрочно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17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3098038" y="5546852"/>
            <a:ext cx="5163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Размер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кредита: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МРОТ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х 6 мес. 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кол-во</a:t>
            </a:r>
            <a:r>
              <a:rPr sz="1600" spc="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сотрудников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83432" y="1848053"/>
            <a:ext cx="6985634" cy="299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</a:pP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Предоставляются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субъектам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малого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среднего</a:t>
            </a:r>
            <a:r>
              <a:rPr sz="1800" b="1" spc="16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бизнеса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из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наиболее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пострадавших</a:t>
            </a:r>
            <a:r>
              <a:rPr sz="1800" b="1" spc="8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отраслей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50">
              <a:latin typeface="Arial"/>
              <a:cs typeface="Arial"/>
            </a:endParaRPr>
          </a:p>
          <a:p>
            <a:pPr marL="27305">
              <a:lnSpc>
                <a:spcPct val="100000"/>
              </a:lnSpc>
            </a:pP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Условия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получения</a:t>
            </a:r>
            <a:r>
              <a:rPr sz="1600" b="1" spc="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кредита: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>
              <a:latin typeface="Arial"/>
              <a:cs typeface="Arial"/>
            </a:endParaRPr>
          </a:p>
          <a:p>
            <a:pPr marL="27305" marR="308610">
              <a:lnSpc>
                <a:spcPct val="101299"/>
              </a:lnSpc>
              <a:buFont typeface="Calibri"/>
              <a:buChar char="—"/>
              <a:tabLst>
                <a:tab pos="26860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Заёмные средства </a:t>
            </a:r>
            <a:r>
              <a:rPr sz="1600" spc="-30" dirty="0">
                <a:solidFill>
                  <a:srgbClr val="552112"/>
                </a:solidFill>
                <a:latin typeface="Arial"/>
                <a:cs typeface="Arial"/>
              </a:rPr>
              <a:t>будут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предоставляться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компаниям,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которые  действуют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менее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владельцы которых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хотя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бы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 платили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налоги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552112"/>
              </a:buClr>
              <a:buFont typeface="Calibri"/>
              <a:buChar char="—"/>
            </a:pPr>
            <a:endParaRPr sz="1600">
              <a:latin typeface="Arial"/>
              <a:cs typeface="Arial"/>
            </a:endParaRPr>
          </a:p>
          <a:p>
            <a:pPr marL="27305" marR="5080">
              <a:lnSpc>
                <a:spcPct val="101200"/>
              </a:lnSpc>
              <a:buFont typeface="Calibri"/>
              <a:buChar char="—"/>
              <a:tabLst>
                <a:tab pos="268605" algn="l"/>
              </a:tabLst>
            </a:pP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Обязательное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условие </a:t>
            </a:r>
            <a:r>
              <a:rPr sz="1600" spc="-5" dirty="0">
                <a:solidFill>
                  <a:srgbClr val="552112"/>
                </a:solidFill>
                <a:latin typeface="Calibri"/>
                <a:cs typeface="Calibri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сохранение численности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персонала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весь  период кредитования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сокращение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персонала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чем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10%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месяц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6948" y="4824984"/>
            <a:ext cx="1597660" cy="95440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6680" marR="101600" indent="635" algn="ctr">
              <a:lnSpc>
                <a:spcPct val="100000"/>
              </a:lnSpc>
              <a:spcBef>
                <a:spcPts val="365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  7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98038" y="6007735"/>
            <a:ext cx="6478905" cy="914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первом этапе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участвуют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крупнейшие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банки: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Сбербанк,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ВТБ,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МСП-банк,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Промсвязьбанк,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Газпромбанк,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Альфа-банк,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банк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Открытие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02.04.2020г.</a:t>
            </a:r>
            <a:r>
              <a:rPr sz="12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№422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5819" y="661403"/>
            <a:ext cx="9453372" cy="10622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3652" y="783463"/>
            <a:ext cx="88271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Льготные кредиты </a:t>
            </a:r>
            <a:r>
              <a:rPr sz="3600" dirty="0"/>
              <a:t>по </a:t>
            </a:r>
            <a:r>
              <a:rPr sz="3600" spc="-5" dirty="0"/>
              <a:t>ставке</a:t>
            </a:r>
            <a:r>
              <a:rPr sz="3600" spc="-80" dirty="0"/>
              <a:t> </a:t>
            </a:r>
            <a:r>
              <a:rPr sz="3600" dirty="0"/>
              <a:t>8,5%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3129533" y="3948176"/>
            <a:ext cx="679640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Появилась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возможность рефинансировать кредитные соглашения на  оборотные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цели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(ранее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это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было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доступно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только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инвестиционных  кредитов)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9533" y="4923536"/>
            <a:ext cx="671957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Получать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льготной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ставке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теперь могут микропредприятия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сфере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торговли,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занимающиеся реализацией подакцизных товаров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микропредприятий,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заключивших кредитные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соглашения на  оборотные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цели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9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r>
              <a:rPr sz="1600" spc="2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лет)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29533" y="1794510"/>
            <a:ext cx="6852284" cy="16910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28850" algn="l"/>
              </a:tabLst>
            </a:pP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Распространяется	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на </a:t>
            </a:r>
            <a:r>
              <a:rPr sz="1800" b="1" spc="-25" dirty="0">
                <a:solidFill>
                  <a:srgbClr val="EC5238"/>
                </a:solidFill>
                <a:latin typeface="Arial"/>
                <a:cs typeface="Arial"/>
              </a:rPr>
              <a:t>всех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индивидуальных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предпринимателей, малый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бизнес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</a:t>
            </a:r>
            <a:r>
              <a:rPr sz="1800" b="1" spc="10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микропредприятия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111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Упрощены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заёмщику,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обязательных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условий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исключены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(отсутствие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задолженности по налогам, сборам,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  заработной плате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просроченных 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свыше 30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платежей по  кредитным</a:t>
            </a:r>
            <a:r>
              <a:rPr sz="1600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договорам)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5404" y="3800855"/>
            <a:ext cx="2251075" cy="2893060"/>
          </a:xfrm>
          <a:prstGeom prst="rect">
            <a:avLst/>
          </a:prstGeom>
          <a:solidFill>
            <a:srgbClr val="F7F1E4"/>
          </a:solidFill>
        </p:spPr>
        <p:txBody>
          <a:bodyPr vert="horz" wrap="square" lIns="0" tIns="55879" rIns="0" bIns="0" rtlCol="0">
            <a:spAutoFit/>
          </a:bodyPr>
          <a:lstStyle/>
          <a:p>
            <a:pPr marL="375920" marR="368935" algn="ctr">
              <a:lnSpc>
                <a:spcPct val="100000"/>
              </a:lnSpc>
              <a:spcBef>
                <a:spcPts val="439"/>
              </a:spcBef>
            </a:pPr>
            <a:r>
              <a:rPr sz="1200" b="1" spc="-5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200" b="1" spc="-4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НКИ-У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200" b="1" spc="-6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3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ИКИ  </a:t>
            </a: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ПРОГРАММЫ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Республике</a:t>
            </a:r>
            <a:r>
              <a:rPr sz="12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«ФК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Открытие»,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«ФораБанк»,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«ВТБ»,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«Газпромбанк»,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«Райффайзенбанк»,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35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«Росбанк»,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675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Сбербанк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России»,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«Альфа-Банк»,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«Возрождение»,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«Россельхозбанк»,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«Совкомбанк»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5404" y="1612392"/>
            <a:ext cx="2467356" cy="21473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112770" y="6173825"/>
            <a:ext cx="61766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30 декабря 2018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r>
              <a:rPr sz="1200" spc="-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№1764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18</a:t>
            </a:fld>
            <a:endParaRPr spc="10" dirty="0"/>
          </a:p>
        </p:txBody>
      </p:sp>
      <p:sp>
        <p:nvSpPr>
          <p:cNvPr id="10" name="object 10"/>
          <p:cNvSpPr txBox="1"/>
          <p:nvPr/>
        </p:nvSpPr>
        <p:spPr>
          <a:xfrm>
            <a:off x="3151632" y="6609588"/>
            <a:ext cx="655193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5"/>
              </a:spcBef>
              <a:tabLst>
                <a:tab pos="372808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29670" y="1940600"/>
            <a:ext cx="1738755" cy="2588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783838" y="2379091"/>
            <a:ext cx="1014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1,25%</a:t>
            </a:r>
            <a:r>
              <a:rPr sz="1400" spc="2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до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9008" y="1859407"/>
            <a:ext cx="2915285" cy="9728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РГО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89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снижены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ставки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400" b="1" spc="3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0,75% на 3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9008" y="3019425"/>
            <a:ext cx="4100829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введен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ускоренный режим принятия</a:t>
            </a:r>
            <a:r>
              <a:rPr sz="1400" spc="3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08" y="3232785"/>
            <a:ext cx="41014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085" algn="l"/>
                <a:tab pos="1793875" algn="l"/>
                <a:tab pos="3153410" algn="l"/>
                <a:tab pos="371475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рра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й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г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нк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9008" y="3446145"/>
            <a:ext cx="4102100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принимает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решение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выдаче кредита, то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РГО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проводит дополнительную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оценку,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сразу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предоставляет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гарантию)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9008" y="4299966"/>
            <a:ext cx="41001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упрощены требования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заёмщику (исключены  ограничения по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задолженности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налоговым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9008" y="4940046"/>
            <a:ext cx="12604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отрицательной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9008" y="4726686"/>
            <a:ext cx="229552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115" algn="r">
              <a:lnSpc>
                <a:spcPct val="100000"/>
              </a:lnSpc>
              <a:spcBef>
                <a:spcPts val="100"/>
              </a:spcBef>
              <a:tabLst>
                <a:tab pos="901700" algn="l"/>
                <a:tab pos="129222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сб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	и	з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раб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endParaRPr sz="14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кр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52901" y="4726686"/>
            <a:ext cx="73660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1915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плате,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47490" y="4726686"/>
            <a:ext cx="7537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наличию  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аличию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9008" y="5153405"/>
            <a:ext cx="20529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процедуры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банкротства)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9008" y="5580380"/>
            <a:ext cx="35953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ограничен 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r>
              <a:rPr sz="14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лет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9008" y="6007100"/>
            <a:ext cx="41001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Кто предоставляет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: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РГО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Гарантийны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фонд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кредитного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обеспечения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Республики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088136" y="441960"/>
            <a:ext cx="8465819" cy="9555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346453" y="552069"/>
            <a:ext cx="790257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Кредитно-гарантийная</a:t>
            </a:r>
            <a:r>
              <a:rPr spc="-40" dirty="0"/>
              <a:t> </a:t>
            </a:r>
            <a:r>
              <a:rPr dirty="0"/>
              <a:t>поддержка</a:t>
            </a:r>
          </a:p>
        </p:txBody>
      </p:sp>
      <p:sp>
        <p:nvSpPr>
          <p:cNvPr id="18" name="object 18"/>
          <p:cNvSpPr/>
          <p:nvPr/>
        </p:nvSpPr>
        <p:spPr>
          <a:xfrm>
            <a:off x="5519860" y="1846133"/>
            <a:ext cx="1622432" cy="2634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112507" y="1705343"/>
            <a:ext cx="1882902" cy="5677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723376" y="1705343"/>
            <a:ext cx="1047750" cy="56770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493258" y="1768602"/>
            <a:ext cx="41122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778635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Микрозаймы	«Поддержка</a:t>
            </a:r>
            <a:r>
              <a:rPr sz="20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2020»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19</a:t>
            </a:fld>
            <a:endParaRPr spc="10" dirty="0"/>
          </a:p>
        </p:txBody>
      </p:sp>
      <p:sp>
        <p:nvSpPr>
          <p:cNvPr id="22" name="object 22"/>
          <p:cNvSpPr txBox="1"/>
          <p:nvPr/>
        </p:nvSpPr>
        <p:spPr>
          <a:xfrm>
            <a:off x="5493258" y="2349500"/>
            <a:ext cx="476440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снижен размер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процентной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ставки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6%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3%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годовых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первый 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год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5,5% 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последующий</a:t>
            </a:r>
            <a:r>
              <a:rPr sz="1400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период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93258" y="2989580"/>
            <a:ext cx="476440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асширен перечень целей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числе на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выплату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заработной платы,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арендной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платы, уплаты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3258" y="3629914"/>
            <a:ext cx="410591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Заёмщику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может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быть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до 5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млн  </a:t>
            </a:r>
            <a:r>
              <a:rPr sz="1400" b="1" spc="-25" dirty="0">
                <a:solidFill>
                  <a:srgbClr val="552112"/>
                </a:solidFill>
                <a:latin typeface="Arial"/>
                <a:cs typeface="Arial"/>
              </a:rPr>
              <a:t>рублей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93258" y="4269994"/>
            <a:ext cx="447103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возможно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предоставление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отсрочки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основному  долгу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9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93258" y="5123815"/>
            <a:ext cx="43554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программы: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30 сентября 2020</a:t>
            </a:r>
            <a:r>
              <a:rPr sz="14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93258" y="5763895"/>
            <a:ext cx="46907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Кто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предоставляет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региональная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МФО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Фонд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поддержки предпринимательства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Республики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58439" y="6667500"/>
            <a:ext cx="547116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598805">
              <a:lnSpc>
                <a:spcPct val="100000"/>
              </a:lnSpc>
              <a:spcBef>
                <a:spcPts val="345"/>
              </a:spcBef>
              <a:tabLst>
                <a:tab pos="432752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9725" y="898115"/>
            <a:ext cx="8208457" cy="4641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14677" y="789889"/>
            <a:ext cx="82054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Программа реструктуризации</a:t>
            </a:r>
            <a:r>
              <a:rPr spc="-65" dirty="0"/>
              <a:t> </a:t>
            </a:r>
            <a:r>
              <a:rPr spc="5" dirty="0"/>
              <a:t>МФО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68776" y="2039569"/>
            <a:ext cx="6990080" cy="35928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0335" indent="-128270">
              <a:lnSpc>
                <a:spcPct val="100000"/>
              </a:lnSpc>
              <a:spcBef>
                <a:spcPts val="100"/>
              </a:spcBef>
              <a:buSzPct val="88888"/>
              <a:buChar char="•"/>
              <a:tabLst>
                <a:tab pos="140970" algn="l"/>
              </a:tabLst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уменьшение суммы основного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долга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«посильного»</a:t>
            </a:r>
            <a:r>
              <a:rPr sz="1800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уровня;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1850">
              <a:latin typeface="Arial"/>
              <a:cs typeface="Arial"/>
            </a:endParaRPr>
          </a:p>
          <a:p>
            <a:pPr marL="12700" marR="57150">
              <a:lnSpc>
                <a:spcPct val="100000"/>
              </a:lnSpc>
              <a:buChar char="•"/>
              <a:tabLst>
                <a:tab pos="156210" algn="l"/>
              </a:tabLst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отсрочка оплаты очередных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платежей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по основному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долгу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9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месяцев;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•"/>
            </a:pPr>
            <a:endParaRPr sz="1850">
              <a:latin typeface="Arial"/>
              <a:cs typeface="Arial"/>
            </a:endParaRPr>
          </a:p>
          <a:p>
            <a:pPr marL="155575" indent="-143510">
              <a:lnSpc>
                <a:spcPct val="100000"/>
              </a:lnSpc>
              <a:spcBef>
                <a:spcPts val="5"/>
              </a:spcBef>
              <a:buChar char="•"/>
              <a:tabLst>
                <a:tab pos="156210" algn="l"/>
              </a:tabLst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реструктуризация </a:t>
            </a:r>
            <a:r>
              <a:rPr sz="1800" spc="10" dirty="0">
                <a:solidFill>
                  <a:srgbClr val="552112"/>
                </a:solidFill>
                <a:latin typeface="Arial"/>
                <a:cs typeface="Arial"/>
              </a:rPr>
              <a:t>со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снижением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процентной ставки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до</a:t>
            </a:r>
            <a:r>
              <a:rPr sz="1800" b="1" spc="-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3%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годовых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до конца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условии сохранения</a:t>
            </a:r>
            <a:r>
              <a:rPr sz="1800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рабочих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мест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если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СМСП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входит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перечень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наиболее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 marR="175895">
              <a:lnSpc>
                <a:spcPct val="100000"/>
              </a:lnSpc>
              <a:spcBef>
                <a:spcPts val="5"/>
              </a:spcBef>
              <a:buChar char="•"/>
              <a:tabLst>
                <a:tab pos="156210" algn="l"/>
              </a:tabLst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«кредитные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каникулы» с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полным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освобождением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платежей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6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месяцев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требованиями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закона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№106-ФЗ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63408" y="2808140"/>
            <a:ext cx="2720819" cy="25850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20</a:t>
            </a:fld>
            <a:endParaRPr spc="1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34311" y="391668"/>
            <a:ext cx="7708392" cy="9555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92883" y="501141"/>
            <a:ext cx="7007859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Отсрочка </a:t>
            </a:r>
            <a:r>
              <a:rPr dirty="0"/>
              <a:t>арендных</a:t>
            </a:r>
            <a:r>
              <a:rPr spc="-50" dirty="0"/>
              <a:t> </a:t>
            </a:r>
            <a:r>
              <a:rPr dirty="0"/>
              <a:t>платежей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22119" y="1421638"/>
            <a:ext cx="8124825" cy="40811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9710" indent="-207645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2203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какие виды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имущества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распространяется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отсрочка?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Отсрочка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уплате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арендных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платежей распространяется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государственное,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муниципальное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 частное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имущество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(за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исключением жилых помещений)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995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организаций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(получатели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господдержки)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Font typeface="Wingdings"/>
              <a:buChar char=""/>
              <a:tabLst>
                <a:tab pos="2203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какой 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предоставляется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отсрочка?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1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октября 2020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начиная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даты введения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регионе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режима повышенной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готовности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или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ЧС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2034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Кто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может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воспользоваться</a:t>
            </a:r>
            <a:r>
              <a:rPr sz="1400" b="1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отсрочкой?</a:t>
            </a:r>
            <a:endParaRPr sz="1400">
              <a:latin typeface="Arial"/>
              <a:cs typeface="Arial"/>
            </a:endParaRPr>
          </a:p>
          <a:p>
            <a:pPr marL="12700" marR="49657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Организации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ИП,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осуществляющие деятельность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отраслях, наиболее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коронавирусной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инфекции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12700" marR="628650" algn="just">
              <a:lnSpc>
                <a:spcPct val="100000"/>
              </a:lnSpc>
              <a:buFont typeface="Wingdings"/>
              <a:buChar char=""/>
              <a:tabLst>
                <a:tab pos="172720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делать,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если арендодатель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отказывается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пересматривать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условия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договора?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случае отказа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арендодателя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исполнить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указанные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выше требования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арендатор вправе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обратиться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суд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2484" y="2560320"/>
            <a:ext cx="2279904" cy="22052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22119" y="6056503"/>
            <a:ext cx="7898765" cy="935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45" dirty="0">
                <a:solidFill>
                  <a:srgbClr val="552112"/>
                </a:solidFill>
                <a:latin typeface="Arial"/>
                <a:cs typeface="Arial"/>
              </a:rPr>
              <a:t>Ст.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19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ФЗ 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98-ФЗ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отдельные законодательные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Российской 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Федерации по вопросам предупреждения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ликвидации чрезвычайных</a:t>
            </a:r>
            <a:r>
              <a:rPr sz="12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ситуаций»</a:t>
            </a:r>
            <a:endParaRPr sz="1200">
              <a:latin typeface="Arial"/>
              <a:cs typeface="Arial"/>
            </a:endParaRPr>
          </a:p>
          <a:p>
            <a:pPr marL="133985" indent="-121920">
              <a:lnSpc>
                <a:spcPct val="100000"/>
              </a:lnSpc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439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(требования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условиям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срокам</a:t>
            </a:r>
            <a:r>
              <a:rPr sz="1200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отсрочки)</a:t>
            </a:r>
            <a:endParaRPr sz="1200">
              <a:latin typeface="Arial"/>
              <a:cs typeface="Arial"/>
            </a:endParaRPr>
          </a:p>
          <a:p>
            <a:pPr marL="12700" marR="588010">
              <a:lnSpc>
                <a:spcPts val="1400"/>
              </a:lnSpc>
              <a:spcBef>
                <a:spcPts val="8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434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(перечень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отраслей, наиболее пострадавших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коронавируса,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указанием</a:t>
            </a:r>
            <a:r>
              <a:rPr sz="12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ОКВЭД)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21</a:t>
            </a:fld>
            <a:endParaRPr spc="1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1331" y="681228"/>
            <a:ext cx="9727692" cy="9555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8380" y="790702"/>
            <a:ext cx="91706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5" dirty="0"/>
              <a:t>Снижение </a:t>
            </a:r>
            <a:r>
              <a:rPr dirty="0"/>
              <a:t>административной</a:t>
            </a:r>
            <a:r>
              <a:rPr spc="-35" dirty="0"/>
              <a:t> </a:t>
            </a:r>
            <a:r>
              <a:rPr dirty="0"/>
              <a:t>нагрузки</a:t>
            </a:r>
          </a:p>
        </p:txBody>
      </p:sp>
      <p:sp>
        <p:nvSpPr>
          <p:cNvPr id="4" name="object 4"/>
          <p:cNvSpPr/>
          <p:nvPr/>
        </p:nvSpPr>
        <p:spPr>
          <a:xfrm>
            <a:off x="366234" y="2700269"/>
            <a:ext cx="2784398" cy="26557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34611" y="6454152"/>
            <a:ext cx="5344160" cy="634365"/>
          </a:xfrm>
          <a:custGeom>
            <a:avLst/>
            <a:gdLst/>
            <a:ahLst/>
            <a:cxnLst/>
            <a:rect l="l" t="t" r="r" b="b"/>
            <a:pathLst>
              <a:path w="5344159" h="634365">
                <a:moveTo>
                  <a:pt x="5344160" y="0"/>
                </a:moveTo>
                <a:lnTo>
                  <a:pt x="0" y="0"/>
                </a:lnTo>
                <a:lnTo>
                  <a:pt x="0" y="633882"/>
                </a:lnTo>
                <a:lnTo>
                  <a:pt x="5344160" y="633895"/>
                </a:lnTo>
                <a:lnTo>
                  <a:pt x="5344160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134611" y="6454152"/>
            <a:ext cx="5344160" cy="63436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614045">
              <a:lnSpc>
                <a:spcPct val="100000"/>
              </a:lnSpc>
              <a:spcBef>
                <a:spcPts val="450"/>
              </a:spcBef>
            </a:pP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Приказ</a:t>
            </a:r>
            <a:r>
              <a:rPr sz="16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5" dirty="0">
                <a:solidFill>
                  <a:srgbClr val="552112"/>
                </a:solidFill>
                <a:latin typeface="Arial"/>
                <a:cs typeface="Arial"/>
              </a:rPr>
              <a:t>ФНС</a:t>
            </a:r>
            <a:r>
              <a:rPr sz="1600" spc="-1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75" dirty="0">
                <a:solidFill>
                  <a:srgbClr val="552112"/>
                </a:solidFill>
                <a:latin typeface="Arial"/>
                <a:cs typeface="Arial"/>
              </a:rPr>
              <a:t>России</a:t>
            </a:r>
            <a:r>
              <a:rPr sz="1600" spc="-1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0" dirty="0">
                <a:solidFill>
                  <a:srgbClr val="552112"/>
                </a:solidFill>
                <a:latin typeface="Arial"/>
                <a:cs typeface="Arial"/>
              </a:rPr>
              <a:t>от</a:t>
            </a:r>
            <a:r>
              <a:rPr sz="1600" spc="-1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40" dirty="0">
                <a:solidFill>
                  <a:srgbClr val="552112"/>
                </a:solidFill>
                <a:latin typeface="Arial"/>
                <a:cs typeface="Arial"/>
              </a:rPr>
              <a:t>20.03.2020</a:t>
            </a:r>
            <a:r>
              <a:rPr sz="16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№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ЕД-7-2/181@</a:t>
            </a:r>
            <a:endParaRPr sz="1600">
              <a:latin typeface="Arial"/>
              <a:cs typeface="Arial"/>
            </a:endParaRPr>
          </a:p>
          <a:p>
            <a:pPr marL="614045">
              <a:lnSpc>
                <a:spcPct val="100000"/>
              </a:lnSpc>
              <a:spcBef>
                <a:spcPts val="25"/>
              </a:spcBef>
            </a:pPr>
            <a:r>
              <a:rPr sz="1600" b="1" spc="-125" dirty="0">
                <a:solidFill>
                  <a:srgbClr val="552112"/>
                </a:solidFill>
                <a:latin typeface="Arial"/>
                <a:cs typeface="Arial"/>
              </a:rPr>
              <a:t>Горячая</a:t>
            </a:r>
            <a:r>
              <a:rPr sz="1600" b="1" spc="-2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5" dirty="0">
                <a:solidFill>
                  <a:srgbClr val="552112"/>
                </a:solidFill>
                <a:latin typeface="Arial"/>
                <a:cs typeface="Arial"/>
              </a:rPr>
              <a:t>линия: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8</a:t>
            </a:r>
            <a:r>
              <a:rPr sz="1600" b="1" spc="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(800)</a:t>
            </a:r>
            <a:r>
              <a:rPr sz="1600" b="1" spc="-3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222-22-22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47388" y="6490716"/>
            <a:ext cx="434339" cy="5364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62015" y="5364416"/>
            <a:ext cx="158750" cy="179705"/>
          </a:xfrm>
          <a:custGeom>
            <a:avLst/>
            <a:gdLst/>
            <a:ahLst/>
            <a:cxnLst/>
            <a:rect l="l" t="t" r="r" b="b"/>
            <a:pathLst>
              <a:path w="158750" h="179704">
                <a:moveTo>
                  <a:pt x="158216" y="0"/>
                </a:moveTo>
                <a:lnTo>
                  <a:pt x="0" y="0"/>
                </a:lnTo>
                <a:lnTo>
                  <a:pt x="0" y="179260"/>
                </a:lnTo>
                <a:lnTo>
                  <a:pt x="158216" y="179260"/>
                </a:lnTo>
                <a:lnTo>
                  <a:pt x="158216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383407" y="1763394"/>
            <a:ext cx="6645909" cy="441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08735" algn="l"/>
                <a:tab pos="1715135" algn="l"/>
                <a:tab pos="2231390" algn="l"/>
                <a:tab pos="3358515" algn="l"/>
              </a:tabLst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Мораторий	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на	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все	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проверки	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до конца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600" b="1" spc="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(за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исключением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несущих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риски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жизни 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здоровья</a:t>
            </a:r>
            <a:r>
              <a:rPr sz="1600" b="1" spc="3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граждан):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выездные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проверки,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начатые</a:t>
            </a:r>
            <a:r>
              <a:rPr sz="1600" spc="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ранее;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выездные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налоговые</a:t>
            </a:r>
            <a:r>
              <a:rPr sz="1600" spc="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 онлайн-касс;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контрольные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соблюдения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валютного</a:t>
            </a:r>
            <a:r>
              <a:rPr sz="1600" spc="20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spcBef>
                <a:spcPts val="5"/>
              </a:spcBef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азартные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игры и</a:t>
            </a:r>
            <a:r>
              <a:rPr sz="1600" spc="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лотереи;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12700" marR="34290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категории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проверочных мероприятий должны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быть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завершены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заочно;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spcBef>
                <a:spcPts val="5"/>
              </a:spcBef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автоматическое 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лицензий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600" spc="1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разрешений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полгода.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22</a:t>
            </a:fld>
            <a:endParaRPr spc="1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9472" y="521208"/>
            <a:ext cx="8657844" cy="9555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6519" y="631063"/>
            <a:ext cx="796290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Мораторий на налоговые</a:t>
            </a:r>
            <a:r>
              <a:rPr spc="-25" dirty="0"/>
              <a:t> </a:t>
            </a:r>
            <a:r>
              <a:rPr dirty="0"/>
              <a:t>санкции</a:t>
            </a:r>
          </a:p>
        </p:txBody>
      </p:sp>
      <p:sp>
        <p:nvSpPr>
          <p:cNvPr id="4" name="object 4"/>
          <p:cNvSpPr/>
          <p:nvPr/>
        </p:nvSpPr>
        <p:spPr>
          <a:xfrm>
            <a:off x="708930" y="2112131"/>
            <a:ext cx="2650383" cy="2415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72840" y="2189988"/>
            <a:ext cx="28575" cy="4408805"/>
          </a:xfrm>
          <a:custGeom>
            <a:avLst/>
            <a:gdLst/>
            <a:ahLst/>
            <a:cxnLst/>
            <a:rect l="l" t="t" r="r" b="b"/>
            <a:pathLst>
              <a:path w="28575" h="4408805">
                <a:moveTo>
                  <a:pt x="0" y="0"/>
                </a:moveTo>
                <a:lnTo>
                  <a:pt x="28575" y="440850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46932" y="1493507"/>
            <a:ext cx="6606540" cy="926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631691" y="1485887"/>
            <a:ext cx="6423660" cy="81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72840" y="1519428"/>
            <a:ext cx="6504940" cy="824865"/>
          </a:xfrm>
          <a:custGeom>
            <a:avLst/>
            <a:gdLst/>
            <a:ahLst/>
            <a:cxnLst/>
            <a:rect l="l" t="t" r="r" b="b"/>
            <a:pathLst>
              <a:path w="6504940" h="824864">
                <a:moveTo>
                  <a:pt x="6504431" y="0"/>
                </a:moveTo>
                <a:lnTo>
                  <a:pt x="0" y="0"/>
                </a:lnTo>
                <a:lnTo>
                  <a:pt x="0" y="824484"/>
                </a:lnTo>
                <a:lnTo>
                  <a:pt x="6504431" y="824484"/>
                </a:lnTo>
                <a:lnTo>
                  <a:pt x="6504431" y="0"/>
                </a:lnTo>
                <a:close/>
              </a:path>
            </a:pathLst>
          </a:custGeom>
          <a:solidFill>
            <a:srgbClr val="F1E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95700" y="2607564"/>
            <a:ext cx="507491" cy="1080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21608" y="2636520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80459" y="4387596"/>
            <a:ext cx="507491" cy="1080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06367" y="4416552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80459" y="6257544"/>
            <a:ext cx="507491" cy="1080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06367" y="6286500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77411" y="3145510"/>
            <a:ext cx="6608064" cy="94185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54552" y="3115056"/>
            <a:ext cx="6048756" cy="6812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03320" y="3171444"/>
            <a:ext cx="6506209" cy="840105"/>
          </a:xfrm>
          <a:custGeom>
            <a:avLst/>
            <a:gdLst/>
            <a:ahLst/>
            <a:cxnLst/>
            <a:rect l="l" t="t" r="r" b="b"/>
            <a:pathLst>
              <a:path w="6506209" h="840104">
                <a:moveTo>
                  <a:pt x="6505956" y="0"/>
                </a:moveTo>
                <a:lnTo>
                  <a:pt x="0" y="0"/>
                </a:lnTo>
                <a:lnTo>
                  <a:pt x="0" y="839724"/>
                </a:lnTo>
                <a:lnTo>
                  <a:pt x="6505956" y="839724"/>
                </a:lnTo>
                <a:lnTo>
                  <a:pt x="6505956" y="0"/>
                </a:lnTo>
                <a:close/>
              </a:path>
            </a:pathLst>
          </a:custGeom>
          <a:solidFill>
            <a:srgbClr val="F1E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752469" y="1547241"/>
            <a:ext cx="6084570" cy="328358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ct val="79700"/>
              </a:lnSpc>
              <a:spcBef>
                <a:spcPts val="445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Мораторий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применение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налоговых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санкций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за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непредставление  документов,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которых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приходится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период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с 1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1 июня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>
              <a:latin typeface="Arial"/>
              <a:cs typeface="Arial"/>
            </a:endParaRPr>
          </a:p>
          <a:p>
            <a:pPr marL="525145" marR="1383030" algn="just">
              <a:lnSpc>
                <a:spcPct val="98800"/>
              </a:lnSpc>
              <a:spcBef>
                <a:spcPts val="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 1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  <a:p>
            <a:pPr marL="42545" marR="355600">
              <a:lnSpc>
                <a:spcPct val="78700"/>
              </a:lnSpc>
              <a:spcBef>
                <a:spcPts val="1385"/>
              </a:spcBef>
            </a:pP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Продление предельного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срока </a:t>
            </a: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направления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требований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об  </a:t>
            </a:r>
            <a:r>
              <a:rPr sz="1500" b="1" spc="-15" dirty="0">
                <a:solidFill>
                  <a:srgbClr val="552112"/>
                </a:solidFill>
                <a:latin typeface="Arial"/>
                <a:cs typeface="Arial"/>
              </a:rPr>
              <a:t>уплате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налогов, </a:t>
            </a: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принятия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решения о взыскании</a:t>
            </a:r>
            <a:r>
              <a:rPr sz="1500" b="1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50">
              <a:latin typeface="Arial"/>
              <a:cs typeface="Arial"/>
            </a:endParaRPr>
          </a:p>
          <a:p>
            <a:pPr marL="52514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6</a:t>
            </a:r>
            <a:r>
              <a:rPr sz="1600" spc="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600">
              <a:latin typeface="Arial"/>
              <a:cs typeface="Arial"/>
            </a:endParaRPr>
          </a:p>
          <a:p>
            <a:pPr marL="525145" marR="1397000" algn="just">
              <a:lnSpc>
                <a:spcPts val="1870"/>
              </a:lnSpc>
              <a:spcBef>
                <a:spcPts val="110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12457" y="4974318"/>
            <a:ext cx="6588264" cy="9129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688079" y="4917948"/>
            <a:ext cx="6059424" cy="6446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729228" y="4981955"/>
            <a:ext cx="6504940" cy="838200"/>
          </a:xfrm>
          <a:prstGeom prst="rect">
            <a:avLst/>
          </a:prstGeom>
          <a:solidFill>
            <a:srgbClr val="F1EBDE"/>
          </a:solidFill>
        </p:spPr>
        <p:txBody>
          <a:bodyPr vert="horz" wrap="square" lIns="0" tIns="11430" rIns="0" bIns="0" rtlCol="0">
            <a:spAutoFit/>
          </a:bodyPr>
          <a:lstStyle/>
          <a:p>
            <a:pPr marL="92075">
              <a:lnSpc>
                <a:spcPts val="1505"/>
              </a:lnSpc>
              <a:spcBef>
                <a:spcPts val="9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Запрет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начисление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пеней на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сумму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недоимки по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налогам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  <a:p>
            <a:pPr marL="92075">
              <a:lnSpc>
                <a:spcPts val="1505"/>
              </a:lnSpc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взносам, 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которых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наступил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году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52469" y="6906675"/>
            <a:ext cx="4148454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23</a:t>
            </a:fld>
            <a:endParaRPr spc="10" dirty="0"/>
          </a:p>
        </p:txBody>
      </p:sp>
      <p:sp>
        <p:nvSpPr>
          <p:cNvPr id="22" name="object 22"/>
          <p:cNvSpPr txBox="1"/>
          <p:nvPr/>
        </p:nvSpPr>
        <p:spPr>
          <a:xfrm>
            <a:off x="4219194" y="5883910"/>
            <a:ext cx="4192904" cy="7505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algn="just">
              <a:lnSpc>
                <a:spcPct val="98800"/>
              </a:lnSpc>
              <a:spcBef>
                <a:spcPts val="120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 1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3667" y="473964"/>
            <a:ext cx="8715756" cy="1930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1605" y="583133"/>
            <a:ext cx="8018145" cy="14903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105"/>
              </a:spcBef>
            </a:pPr>
            <a:r>
              <a:rPr dirty="0"/>
              <a:t>Запрет на проверки, </a:t>
            </a:r>
            <a:r>
              <a:rPr spc="-5" dirty="0"/>
              <a:t>взыскания </a:t>
            </a:r>
            <a:r>
              <a:rPr dirty="0"/>
              <a:t>и  санкции со стороны ФНС и</a:t>
            </a:r>
            <a:r>
              <a:rPr spc="-90" dirty="0"/>
              <a:t> </a:t>
            </a:r>
            <a:r>
              <a:rPr dirty="0"/>
              <a:t>других  контрольно-надзорных</a:t>
            </a:r>
            <a:r>
              <a:rPr spc="-5" dirty="0"/>
              <a:t> </a:t>
            </a:r>
            <a:r>
              <a:rPr dirty="0"/>
              <a:t>органов</a:t>
            </a:r>
          </a:p>
        </p:txBody>
      </p:sp>
      <p:sp>
        <p:nvSpPr>
          <p:cNvPr id="4" name="object 4"/>
          <p:cNvSpPr/>
          <p:nvPr/>
        </p:nvSpPr>
        <p:spPr>
          <a:xfrm>
            <a:off x="728742" y="3025007"/>
            <a:ext cx="2650383" cy="2415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08272" y="2263267"/>
            <a:ext cx="6473825" cy="42945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589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Приостановление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 июня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налогоплательщиков  (налоговых агентов,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плательщиков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страховых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взносов, плательщиков 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сборов):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Вынесения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проведении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(повторных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выездных)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налоговых проверок, проверок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полноты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исчисления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связи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совершением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сделок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между взаимозависимыми</a:t>
            </a:r>
            <a:r>
              <a:rPr sz="1400" spc="-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лицами</a:t>
            </a:r>
            <a:endParaRPr sz="1400">
              <a:latin typeface="Arial"/>
              <a:cs typeface="Arial"/>
            </a:endParaRPr>
          </a:p>
          <a:p>
            <a:pPr marL="12700" marR="71755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уже назначенных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(повторных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выездных)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налоговых  проверок</a:t>
            </a:r>
            <a:endParaRPr sz="1400">
              <a:latin typeface="Arial"/>
              <a:cs typeface="Arial"/>
            </a:endParaRPr>
          </a:p>
          <a:p>
            <a:pPr marL="12700" marR="4597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проверок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соблюдения валютного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  исключением случаев,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когда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уже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начатым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проверкам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выявлены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нарушения, срок давности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привлечения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административной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ответственности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которые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истекает до 01.06.2020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 случаях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допускается проведение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проверок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осуществление административного  производства только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части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</a:t>
            </a:r>
            <a:r>
              <a:rPr sz="1400" spc="-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нарушений)</a:t>
            </a:r>
            <a:endParaRPr sz="1400">
              <a:latin typeface="Arial"/>
              <a:cs typeface="Arial"/>
            </a:endParaRPr>
          </a:p>
          <a:p>
            <a:pPr marL="208915" indent="-196850">
              <a:lnSpc>
                <a:spcPct val="100000"/>
              </a:lnSpc>
              <a:spcBef>
                <a:spcPts val="5"/>
              </a:spcBef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Сроков: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составления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вручения актов налоговых проверок, актов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нарушениях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налогах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сборах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возражений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указанные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акты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рассмотрения налоговым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органом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 актов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возражений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2469" y="6906675"/>
            <a:ext cx="4148454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24</a:t>
            </a:fld>
            <a:endParaRPr spc="1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59991" y="656612"/>
            <a:ext cx="7016944" cy="9408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34692" y="547192"/>
            <a:ext cx="7010400" cy="10026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Снижение</a:t>
            </a:r>
            <a:r>
              <a:rPr spc="-15" dirty="0"/>
              <a:t> </a:t>
            </a:r>
            <a:r>
              <a:rPr dirty="0"/>
              <a:t>требований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/>
              <a:t>к обеспечению</a:t>
            </a:r>
            <a:r>
              <a:rPr spc="-70" dirty="0"/>
              <a:t> </a:t>
            </a:r>
            <a:r>
              <a:rPr dirty="0"/>
              <a:t>госконтрактов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18991" y="1987042"/>
            <a:ext cx="6322060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Правительством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России предлагается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установить, что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при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осуществлении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закупок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800" spc="5" dirty="0">
                <a:solidFill>
                  <a:srgbClr val="552112"/>
                </a:solidFill>
                <a:latin typeface="Arial"/>
                <a:cs typeface="Arial"/>
              </a:rPr>
              <a:t>со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статьей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30 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закона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заказчик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вправе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устанавливать 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требование обеспечения исполнения контракта</a:t>
            </a:r>
            <a:r>
              <a:rPr sz="1800" b="1" spc="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800">
              <a:latin typeface="Arial"/>
              <a:cs typeface="Arial"/>
            </a:endParaRPr>
          </a:p>
          <a:p>
            <a:pPr marL="12700" marR="290830">
              <a:lnSpc>
                <a:spcPct val="100000"/>
              </a:lnSpc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извещении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об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осуществлении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закупки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и (или) в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проекте  контракта. Кроме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того,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также предложено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увеличить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начальную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(максимальную)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цену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контракта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5 млн. 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рублей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настоящее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время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1 млн.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рублей),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при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котором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субъекты малого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должны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предоставлять обеспечение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заявок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участников</a:t>
            </a:r>
            <a:r>
              <a:rPr sz="1800" spc="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закупок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меры: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до 31 декабря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800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1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распространяется</a:t>
            </a:r>
            <a:r>
              <a:rPr sz="1800" b="1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мера:</a:t>
            </a:r>
            <a:endParaRPr sz="1800">
              <a:latin typeface="Arial"/>
              <a:cs typeface="Arial"/>
            </a:endParaRPr>
          </a:p>
          <a:p>
            <a:pPr marL="12700" marR="709930">
              <a:lnSpc>
                <a:spcPct val="100000"/>
              </a:lnSpc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предприниматели,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малый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бизнес и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микропредприятия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9928" y="2802846"/>
            <a:ext cx="2463137" cy="22830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618991" y="6772453"/>
            <a:ext cx="42703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19.03.2020г.</a:t>
            </a:r>
            <a:r>
              <a:rPr sz="12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№672-р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25</a:t>
            </a:fld>
            <a:endParaRPr spc="1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05625" y="701519"/>
            <a:ext cx="6186288" cy="4550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8794" y="592582"/>
            <a:ext cx="61734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Снятие торговых</a:t>
            </a:r>
            <a:r>
              <a:rPr spc="-60" dirty="0"/>
              <a:t> </a:t>
            </a:r>
            <a:r>
              <a:rPr dirty="0"/>
              <a:t>барьеров</a:t>
            </a:r>
          </a:p>
        </p:txBody>
      </p:sp>
      <p:sp>
        <p:nvSpPr>
          <p:cNvPr id="4" name="object 4"/>
          <p:cNvSpPr/>
          <p:nvPr/>
        </p:nvSpPr>
        <p:spPr>
          <a:xfrm>
            <a:off x="639664" y="2686247"/>
            <a:ext cx="2876203" cy="28041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21353" y="1951685"/>
            <a:ext cx="627570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566670" algn="l"/>
                <a:tab pos="4318000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Временная</a:t>
            </a:r>
            <a:r>
              <a:rPr sz="2000" b="1" spc="43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отмена	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ограничений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движение</a:t>
            </a:r>
            <a:r>
              <a:rPr sz="2000" b="1" spc="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26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3721353" y="2257171"/>
            <a:ext cx="236410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69975" algn="l"/>
              </a:tabLst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городе	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грузового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276985" algn="l"/>
              </a:tabLst>
            </a:pP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весового	</a:t>
            </a:r>
            <a:r>
              <a:rPr sz="2000" spc="-10" dirty="0">
                <a:solidFill>
                  <a:srgbClr val="552112"/>
                </a:solidFill>
                <a:latin typeface="Arial"/>
                <a:cs typeface="Arial"/>
              </a:rPr>
              <a:t>контроля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77483" y="2257171"/>
            <a:ext cx="3719829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16839">
              <a:lnSpc>
                <a:spcPct val="100000"/>
              </a:lnSpc>
              <a:spcBef>
                <a:spcPts val="105"/>
              </a:spcBef>
              <a:tabLst>
                <a:tab pos="1758950" algn="l"/>
                <a:tab pos="1854835" algn="l"/>
                <a:tab pos="2088514" algn="l"/>
              </a:tabLst>
            </a:pPr>
            <a:r>
              <a:rPr sz="2000" b="1" spc="-2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b="1" spc="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анс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а	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приос</a:t>
            </a:r>
            <a:r>
              <a:rPr sz="2000" spc="-2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2000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2000" spc="4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а  транспо</a:t>
            </a:r>
            <a:r>
              <a:rPr sz="2000" spc="-5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spc="-3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,		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дос</a:t>
            </a:r>
            <a:r>
              <a:rPr sz="2000" spc="-3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spc="-4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я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ю</a:t>
            </a:r>
            <a:r>
              <a:rPr sz="2000" spc="-2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2000" spc="-60" dirty="0">
                <a:solidFill>
                  <a:srgbClr val="552112"/>
                </a:solidFill>
                <a:latin typeface="Arial"/>
                <a:cs typeface="Arial"/>
              </a:rPr>
              <a:t>г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продукты </a:t>
            </a:r>
            <a:r>
              <a:rPr spc="-10" dirty="0"/>
              <a:t>питания </a:t>
            </a:r>
            <a:r>
              <a:rPr dirty="0"/>
              <a:t>и </a:t>
            </a:r>
            <a:r>
              <a:rPr spc="-10" dirty="0"/>
              <a:t>товары </a:t>
            </a:r>
            <a:r>
              <a:rPr spc="-5" dirty="0"/>
              <a:t>первой</a:t>
            </a:r>
            <a:r>
              <a:rPr spc="490" dirty="0"/>
              <a:t> </a:t>
            </a:r>
            <a:r>
              <a:rPr spc="-15" dirty="0"/>
              <a:t>необходимости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/>
          </a:p>
          <a:p>
            <a:pPr marL="12700" marR="6350" algn="just">
              <a:lnSpc>
                <a:spcPct val="100000"/>
              </a:lnSpc>
            </a:pPr>
            <a:r>
              <a:rPr b="1" spc="-5" dirty="0">
                <a:latin typeface="Arial"/>
                <a:cs typeface="Arial"/>
              </a:rPr>
              <a:t>«Зеленый коридор» </a:t>
            </a:r>
            <a:r>
              <a:rPr spc="-5" dirty="0"/>
              <a:t>для </a:t>
            </a:r>
            <a:r>
              <a:rPr spc="-10" dirty="0"/>
              <a:t>импортеров  продовольствия </a:t>
            </a:r>
            <a:r>
              <a:rPr dirty="0"/>
              <a:t>и </a:t>
            </a:r>
            <a:r>
              <a:rPr spc="-10" dirty="0"/>
              <a:t>товаров </a:t>
            </a:r>
            <a:r>
              <a:rPr spc="-5" dirty="0"/>
              <a:t>первой</a:t>
            </a:r>
            <a:r>
              <a:rPr spc="-90" dirty="0"/>
              <a:t> </a:t>
            </a:r>
            <a:r>
              <a:rPr spc="-15" dirty="0"/>
              <a:t>необходимости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/>
          </a:p>
          <a:p>
            <a:pPr marL="12700" marR="5080" algn="just">
              <a:lnSpc>
                <a:spcPct val="100000"/>
              </a:lnSpc>
            </a:pPr>
            <a:r>
              <a:rPr b="1" spc="-15" dirty="0">
                <a:latin typeface="Arial"/>
                <a:cs typeface="Arial"/>
              </a:rPr>
              <a:t>Нулевая </a:t>
            </a:r>
            <a:r>
              <a:rPr b="1" spc="-5" dirty="0">
                <a:latin typeface="Arial"/>
                <a:cs typeface="Arial"/>
              </a:rPr>
              <a:t>ставка </a:t>
            </a:r>
            <a:r>
              <a:rPr b="1" spc="-10" dirty="0">
                <a:latin typeface="Arial"/>
                <a:cs typeface="Arial"/>
              </a:rPr>
              <a:t>ввозной </a:t>
            </a:r>
            <a:r>
              <a:rPr b="1" dirty="0">
                <a:latin typeface="Arial"/>
                <a:cs typeface="Arial"/>
              </a:rPr>
              <a:t>пошлины </a:t>
            </a:r>
            <a:r>
              <a:rPr spc="-5" dirty="0"/>
              <a:t>на  лекарственные </a:t>
            </a:r>
            <a:r>
              <a:rPr spc="-15" dirty="0"/>
              <a:t>средства,</a:t>
            </a:r>
            <a:r>
              <a:rPr spc="525" dirty="0"/>
              <a:t> </a:t>
            </a:r>
            <a:r>
              <a:rPr spc="-10" dirty="0"/>
              <a:t>медицинские </a:t>
            </a:r>
            <a:r>
              <a:rPr spc="-25" dirty="0"/>
              <a:t>изделия </a:t>
            </a:r>
            <a:r>
              <a:rPr dirty="0"/>
              <a:t>и  </a:t>
            </a:r>
            <a:r>
              <a:rPr spc="-10" dirty="0"/>
              <a:t>ряд других</a:t>
            </a:r>
            <a:r>
              <a:rPr spc="-25" dirty="0"/>
              <a:t> </a:t>
            </a:r>
            <a:r>
              <a:rPr spc="-10" dirty="0"/>
              <a:t>товаров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/>
          </a:p>
          <a:p>
            <a:pPr marL="12700" marR="6350" algn="just">
              <a:lnSpc>
                <a:spcPct val="100000"/>
              </a:lnSpc>
            </a:pPr>
            <a:r>
              <a:rPr b="1" dirty="0">
                <a:latin typeface="Arial"/>
                <a:cs typeface="Arial"/>
              </a:rPr>
              <a:t>Безрецептурная продажа </a:t>
            </a:r>
            <a:r>
              <a:rPr b="1" spc="-10" dirty="0">
                <a:latin typeface="Arial"/>
                <a:cs typeface="Arial"/>
              </a:rPr>
              <a:t>лекарств </a:t>
            </a:r>
            <a:r>
              <a:rPr spc="-15" dirty="0"/>
              <a:t>аптечными  сетями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704971" y="6718808"/>
            <a:ext cx="42081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18.04.2020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r>
              <a:rPr sz="1200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№545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69667" y="554482"/>
            <a:ext cx="6832600" cy="10077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200" spc="-145" dirty="0">
                <a:solidFill>
                  <a:srgbClr val="552112"/>
                </a:solidFill>
                <a:latin typeface="Arial Black"/>
                <a:cs typeface="Arial Black"/>
              </a:rPr>
              <a:t>Центр </a:t>
            </a:r>
            <a:r>
              <a:rPr sz="3200" spc="-80" dirty="0">
                <a:solidFill>
                  <a:srgbClr val="552112"/>
                </a:solidFill>
                <a:latin typeface="Arial Black"/>
                <a:cs typeface="Arial Black"/>
              </a:rPr>
              <a:t>«Мой</a:t>
            </a:r>
            <a:r>
              <a:rPr sz="3200" spc="-434" dirty="0">
                <a:solidFill>
                  <a:srgbClr val="552112"/>
                </a:solidFill>
                <a:latin typeface="Arial Black"/>
                <a:cs typeface="Arial Black"/>
              </a:rPr>
              <a:t> </a:t>
            </a:r>
            <a:r>
              <a:rPr sz="3200" spc="-135" dirty="0">
                <a:solidFill>
                  <a:srgbClr val="552112"/>
                </a:solidFill>
                <a:latin typeface="Arial Black"/>
                <a:cs typeface="Arial Black"/>
              </a:rPr>
              <a:t>бизнес»</a:t>
            </a:r>
            <a:endParaRPr sz="32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3200" dirty="0">
                <a:solidFill>
                  <a:srgbClr val="552112"/>
                </a:solidFill>
                <a:latin typeface="Arial Black"/>
                <a:cs typeface="Arial Black"/>
              </a:rPr>
              <a:t>в </a:t>
            </a:r>
            <a:r>
              <a:rPr sz="3200" spc="-145" dirty="0">
                <a:solidFill>
                  <a:srgbClr val="552112"/>
                </a:solidFill>
                <a:latin typeface="Arial Black"/>
                <a:cs typeface="Arial Black"/>
              </a:rPr>
              <a:t>Республике </a:t>
            </a:r>
            <a:r>
              <a:rPr sz="3200" spc="-140" dirty="0">
                <a:solidFill>
                  <a:srgbClr val="552112"/>
                </a:solidFill>
                <a:latin typeface="Arial Black"/>
                <a:cs typeface="Arial Black"/>
              </a:rPr>
              <a:t>Мордовия</a:t>
            </a:r>
            <a:r>
              <a:rPr sz="3200" spc="-795" dirty="0">
                <a:solidFill>
                  <a:srgbClr val="552112"/>
                </a:solidFill>
                <a:latin typeface="Arial Black"/>
                <a:cs typeface="Arial Black"/>
              </a:rPr>
              <a:t> </a:t>
            </a:r>
            <a:r>
              <a:rPr sz="3200" spc="-155" dirty="0">
                <a:solidFill>
                  <a:srgbClr val="552112"/>
                </a:solidFill>
                <a:latin typeface="Arial Black"/>
                <a:cs typeface="Arial Black"/>
              </a:rPr>
              <a:t>онлайн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54044" y="2458088"/>
            <a:ext cx="5812155" cy="229616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600" b="1" spc="-75" dirty="0">
                <a:solidFill>
                  <a:srgbClr val="552112"/>
                </a:solidFill>
                <a:latin typeface="Arial"/>
                <a:cs typeface="Arial"/>
              </a:rPr>
              <a:t>Открыта </a:t>
            </a:r>
            <a:r>
              <a:rPr sz="1600" b="1" spc="-55" dirty="0">
                <a:solidFill>
                  <a:srgbClr val="552112"/>
                </a:solidFill>
                <a:latin typeface="Arial"/>
                <a:cs typeface="Arial"/>
              </a:rPr>
              <a:t>горячая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линия 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поддержки</a:t>
            </a:r>
            <a:r>
              <a:rPr sz="1600" b="1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предпринимателей</a:t>
            </a:r>
            <a:endParaRPr sz="1600">
              <a:latin typeface="Arial"/>
              <a:cs typeface="Arial"/>
            </a:endParaRPr>
          </a:p>
          <a:p>
            <a:pPr marR="352425" algn="ctr">
              <a:lnSpc>
                <a:spcPct val="100000"/>
              </a:lnSpc>
              <a:spcBef>
                <a:spcPts val="1250"/>
              </a:spcBef>
            </a:pPr>
            <a:r>
              <a:rPr sz="3600" spc="-5" dirty="0">
                <a:solidFill>
                  <a:srgbClr val="C00000"/>
                </a:solidFill>
                <a:latin typeface="Arial Black"/>
                <a:cs typeface="Arial Black"/>
              </a:rPr>
              <a:t>+7 (8342)</a:t>
            </a:r>
            <a:r>
              <a:rPr sz="3600" spc="-40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3600" spc="-5" dirty="0">
                <a:solidFill>
                  <a:srgbClr val="C00000"/>
                </a:solidFill>
                <a:latin typeface="Arial Black"/>
                <a:cs typeface="Arial Black"/>
              </a:rPr>
              <a:t>24-77-77</a:t>
            </a:r>
            <a:endParaRPr sz="3600">
              <a:latin typeface="Arial Black"/>
              <a:cs typeface="Arial Black"/>
            </a:endParaRPr>
          </a:p>
          <a:p>
            <a:pPr marR="303530" algn="ctr">
              <a:lnSpc>
                <a:spcPct val="100000"/>
              </a:lnSpc>
              <a:spcBef>
                <a:spcPts val="180"/>
              </a:spcBef>
            </a:pP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8:00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20:00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 будням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50">
              <a:latin typeface="Arial"/>
              <a:cs typeface="Arial"/>
            </a:endParaRPr>
          </a:p>
          <a:p>
            <a:pPr marL="262890" marR="5080">
              <a:lnSpc>
                <a:spcPct val="100000"/>
              </a:lnSpc>
            </a:pPr>
            <a:r>
              <a:rPr sz="1700" b="1" spc="-10" dirty="0">
                <a:solidFill>
                  <a:srgbClr val="552112"/>
                </a:solidFill>
                <a:latin typeface="Arial"/>
                <a:cs typeface="Arial"/>
              </a:rPr>
              <a:t>Актуальная информация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по антикризисным мерам 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поддержки </a:t>
            </a:r>
            <a:r>
              <a:rPr sz="1700" b="1" spc="-15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среднего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бизнеса на</a:t>
            </a:r>
            <a:r>
              <a:rPr sz="17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сайте</a:t>
            </a:r>
            <a:endParaRPr sz="17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9559" y="3191835"/>
            <a:ext cx="3026149" cy="22860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17363" y="4706188"/>
            <a:ext cx="3339465" cy="1699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40" dirty="0">
                <a:solidFill>
                  <a:srgbClr val="C00000"/>
                </a:solidFill>
                <a:latin typeface="Arial Black"/>
                <a:cs typeface="Arial Black"/>
              </a:rPr>
              <a:t>mbrm.ru</a:t>
            </a:r>
            <a:endParaRPr sz="4000">
              <a:latin typeface="Arial Black"/>
              <a:cs typeface="Arial Black"/>
            </a:endParaRPr>
          </a:p>
          <a:p>
            <a:pPr marL="306705">
              <a:lnSpc>
                <a:spcPct val="100000"/>
              </a:lnSpc>
              <a:spcBef>
                <a:spcPts val="4540"/>
              </a:spcBef>
            </a:pP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in</a:t>
            </a:r>
            <a:r>
              <a:rPr sz="3200" u="heavy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f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o@</a:t>
            </a:r>
            <a:r>
              <a:rPr sz="3200" u="heavy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b</a:t>
            </a:r>
            <a:r>
              <a:rPr sz="3200" u="heavy" spc="1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m.</a:t>
            </a:r>
            <a:r>
              <a:rPr sz="3200" u="heavy" spc="1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u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307208" y="5622419"/>
            <a:ext cx="1200527" cy="1191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27</a:t>
            </a:fld>
            <a:endParaRPr spc="1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3302</Words>
  <Application>Microsoft Office PowerPoint</Application>
  <PresentationFormat>Произвольный</PresentationFormat>
  <Paragraphs>443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 Black</vt:lpstr>
      <vt:lpstr>Calibri</vt:lpstr>
      <vt:lpstr>Wingdings</vt:lpstr>
      <vt:lpstr>Arial</vt:lpstr>
      <vt:lpstr>Times New Roman</vt:lpstr>
      <vt:lpstr>Office Theme</vt:lpstr>
      <vt:lpstr>МЕРЫ ПОДДЕРЖКИ  МАЛОГО И СРЕДНЕГО БИЗНЕСА ДЛЯ ПРЕОДОЛЕНИЯ ПОСЛЕДСТВИЙ НОВОЙ  КОРОНАВИРУСНОЙ ИНФЕКЦИИ</vt:lpstr>
      <vt:lpstr>Нормативно-правовые акты Указ Президента Российской Федерации от 02.04.2020 № 239 «О мерах по обеспечению  санитарно-эпидемиологического благополучия населения на территории Российской Федерации в  связи с распространением новой коронавирусной инфекции (COVID-19)»</vt:lpstr>
      <vt:lpstr>Нормативно-правовые акты</vt:lpstr>
      <vt:lpstr>На кого распространяются льготы</vt:lpstr>
      <vt:lpstr>Наиболее пострадавшие отрасли</vt:lpstr>
      <vt:lpstr>Ключевые меры поддержки МСП</vt:lpstr>
      <vt:lpstr>Отраслевая структура</vt:lpstr>
      <vt:lpstr>Федеральный уровень – 646</vt:lpstr>
      <vt:lpstr>Налоговые преференции  (региональный аспект)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Условия для определения сроков предоставления отсрочки: для организаций  и ИП из наиболее пострадавших отраслей</vt:lpstr>
      <vt:lpstr>Продление срока предоставления  отчётности всем компаниям и ИП</vt:lpstr>
      <vt:lpstr>Мораторий на рост взносов ИП</vt:lpstr>
      <vt:lpstr>Кредитные преференции</vt:lpstr>
      <vt:lpstr>Беспроцентные кредиты  на выплату зарплат</vt:lpstr>
      <vt:lpstr>Льготные кредиты по ставке 8,5%</vt:lpstr>
      <vt:lpstr>Кредитно-гарантийная поддержка</vt:lpstr>
      <vt:lpstr>Программа реструктуризации МФО</vt:lpstr>
      <vt:lpstr>Отсрочка арендных платежей</vt:lpstr>
      <vt:lpstr>Снижение административной нагрузки</vt:lpstr>
      <vt:lpstr>Мораторий на налоговые санкции</vt:lpstr>
      <vt:lpstr>Запрет на проверки, взыскания и  санкции со стороны ФНС и других  контрольно-надзорных органов</vt:lpstr>
      <vt:lpstr>Снижение требований к обеспечению госконтрактов</vt:lpstr>
      <vt:lpstr>Снятие торговых барьеров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Marina</cp:lastModifiedBy>
  <cp:revision>8</cp:revision>
  <dcterms:created xsi:type="dcterms:W3CDTF">2020-03-19T23:54:56Z</dcterms:created>
  <dcterms:modified xsi:type="dcterms:W3CDTF">2020-04-28T11:21:46Z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2020-04-21T00:00:00Z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2020-03-19T00:00:00Z</vt:filetime>
  </property>
</Properties>
</file>