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77" r:id="rId2"/>
    <p:sldId id="345" r:id="rId3"/>
    <p:sldId id="290" r:id="rId4"/>
    <p:sldId id="344" r:id="rId5"/>
    <p:sldId id="343" r:id="rId6"/>
    <p:sldId id="346" r:id="rId7"/>
    <p:sldId id="261" r:id="rId8"/>
    <p:sldId id="258" r:id="rId9"/>
    <p:sldId id="256" r:id="rId10"/>
    <p:sldId id="257" r:id="rId11"/>
    <p:sldId id="347" r:id="rId12"/>
  </p:sldIdLst>
  <p:sldSz cx="16256000" cy="9144000"/>
  <p:notesSz cx="16256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arkova@MBRM.MYBIZ" initials="t" lastIdx="3" clrIdx="0">
    <p:extLst>
      <p:ext uri="{19B8F6BF-5375-455C-9EA6-DF929625EA0E}">
        <p15:presenceInfo xmlns:p15="http://schemas.microsoft.com/office/powerpoint/2012/main" userId="S-1-5-21-2281322925-617355766-984156235-11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36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A55C6-4C4B-4A11-A51D-124DB2ACC918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4B3F2-8C4A-4C6C-89AD-15CB108A4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162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1D3B2-9842-4E38-9DFB-7D31B948AA9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914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400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077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304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8000" y="372001"/>
            <a:ext cx="8760000" cy="27699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7767" y="2051051"/>
            <a:ext cx="8760884" cy="1384995"/>
          </a:xfrm>
        </p:spPr>
        <p:txBody>
          <a:bodyPr/>
          <a:lstStyle>
            <a:lvl1pPr marL="0" indent="0">
              <a:buNone/>
              <a:defRPr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8085" y="312000"/>
            <a:ext cx="2999316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7041" y="415155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22403" y="73200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722403" y="5460734"/>
            <a:ext cx="2999316" cy="27699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19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E6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44600" y="6400800"/>
            <a:ext cx="203200" cy="12573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462000" y="6629400"/>
            <a:ext cx="1765300" cy="5207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65760"/>
            <a:ext cx="146304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image" Target="../media/image22.png"/><Relationship Id="rId16" Type="http://schemas.openxmlformats.org/officeDocument/2006/relationships/image" Target="../media/image36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13" Type="http://schemas.openxmlformats.org/officeDocument/2006/relationships/image" Target="../media/image36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svg"/><Relationship Id="rId2" Type="http://schemas.openxmlformats.org/officeDocument/2006/relationships/image" Target="../media/image8.png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sv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1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0" y="62272"/>
            <a:ext cx="2023893" cy="2223713"/>
          </a:xfrm>
          <a:prstGeom prst="rect">
            <a:avLst/>
          </a:prstGeom>
        </p:spPr>
      </p:pic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2521075" y="761973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defTabSz="1219170">
              <a:defRPr/>
            </a:pPr>
            <a:r>
              <a:rPr lang="ru-RU" sz="2133" b="1" cap="all" dirty="0">
                <a:latin typeface="+mj-lt"/>
                <a:cs typeface="Arial" panose="020B0604020202020204" pitchFamily="34" charset="0"/>
              </a:rPr>
              <a:t>Министерство экономики, торговли и</a:t>
            </a:r>
          </a:p>
          <a:p>
            <a:pPr defTabSz="1219170">
              <a:defRPr/>
            </a:pPr>
            <a:r>
              <a:rPr lang="ru-RU" sz="2133" b="1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+mj-lt"/>
                <a:cs typeface="Arial" panose="020B0604020202020204" pitchFamily="34" charset="0"/>
              </a:rPr>
              <a:t>предпринимательства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 Республики Мордовия</a:t>
            </a:r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0C370953-F495-4EB6-B835-70A5E7B3F6EE}"/>
              </a:ext>
            </a:extLst>
          </p:cNvPr>
          <p:cNvSpPr/>
          <p:nvPr/>
        </p:nvSpPr>
        <p:spPr>
          <a:xfrm rot="10800000">
            <a:off x="-9" y="-190534"/>
            <a:ext cx="11271280" cy="9525067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826C91-A820-4E39-AC1E-E7BE1719EC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85784" y="190501"/>
            <a:ext cx="3143273" cy="1544515"/>
          </a:xfrm>
          <a:prstGeom prst="rect">
            <a:avLst/>
          </a:prstGeom>
        </p:spPr>
      </p:pic>
      <p:pic>
        <p:nvPicPr>
          <p:cNvPr id="26630" name="Picture 6" descr="C:\Users\Maks\Desktop\IMG_62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93963" y="2202093"/>
            <a:ext cx="10191821" cy="5703680"/>
          </a:xfrm>
          <a:prstGeom prst="snip2DiagRect">
            <a:avLst>
              <a:gd name="adj1" fmla="val 16667"/>
              <a:gd name="adj2" fmla="val 2623"/>
            </a:avLst>
          </a:prstGeom>
          <a:effectLst>
            <a:softEdge rad="26670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B0A06D-BE18-42F6-B6FD-5711770E378C}"/>
              </a:ext>
            </a:extLst>
          </p:cNvPr>
          <p:cNvSpPr txBox="1"/>
          <p:nvPr/>
        </p:nvSpPr>
        <p:spPr>
          <a:xfrm>
            <a:off x="6278025" y="7363329"/>
            <a:ext cx="9475959" cy="606961"/>
          </a:xfrm>
          <a:prstGeom prst="rect">
            <a:avLst/>
          </a:prstGeom>
          <a:solidFill>
            <a:srgbClr val="6F2D2D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ru-RU" sz="3200" b="1" dirty="0">
                <a:solidFill>
                  <a:schemeClr val="bg1"/>
                </a:solidFill>
              </a:rPr>
              <a:t>МЕРЫ ГОСПОДДЕРЖКИ В ЦЕНТРЕ «МОЙ БИЗНЕС»</a:t>
            </a:r>
          </a:p>
        </p:txBody>
      </p:sp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4413224" y="8435941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 defTabSz="1219170">
              <a:defRPr/>
            </a:pPr>
            <a:r>
              <a:rPr lang="en-US" sz="2133" b="1" cap="all" dirty="0">
                <a:latin typeface="+mj-lt"/>
                <a:cs typeface="Arial" panose="020B0604020202020204" pitchFamily="34" charset="0"/>
              </a:rPr>
              <a:t>202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ject 9">
            <a:extLst>
              <a:ext uri="{FF2B5EF4-FFF2-40B4-BE49-F238E27FC236}">
                <a16:creationId xmlns:a16="http://schemas.microsoft.com/office/drawing/2014/main" id="{0E33FF93-590B-425E-97B7-9A7B9CD7230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73500" y="1888583"/>
            <a:ext cx="8574100" cy="381001"/>
          </a:xfrm>
          <a:prstGeom prst="rect">
            <a:avLst/>
          </a:prstGeom>
        </p:spPr>
      </p:pic>
      <p:pic>
        <p:nvPicPr>
          <p:cNvPr id="37" name="object 9">
            <a:extLst>
              <a:ext uri="{FF2B5EF4-FFF2-40B4-BE49-F238E27FC236}">
                <a16:creationId xmlns:a16="http://schemas.microsoft.com/office/drawing/2014/main" id="{C199D3E6-DE20-4094-8756-9B0E8913506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2907" y="1123394"/>
            <a:ext cx="9675893" cy="488693"/>
          </a:xfrm>
          <a:prstGeom prst="rect">
            <a:avLst/>
          </a:prstGeom>
        </p:spPr>
      </p:pic>
      <p:pic>
        <p:nvPicPr>
          <p:cNvPr id="73" name="object 17">
            <a:extLst>
              <a:ext uri="{FF2B5EF4-FFF2-40B4-BE49-F238E27FC236}">
                <a16:creationId xmlns:a16="http://schemas.microsoft.com/office/drawing/2014/main" id="{9D889B3A-6435-47F6-A1AF-8D453B06D693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83527" y="3750817"/>
            <a:ext cx="3837188" cy="4554981"/>
          </a:xfrm>
          <a:prstGeom prst="rect">
            <a:avLst/>
          </a:prstGeom>
        </p:spPr>
      </p:pic>
      <p:pic>
        <p:nvPicPr>
          <p:cNvPr id="69" name="object 17">
            <a:extLst>
              <a:ext uri="{FF2B5EF4-FFF2-40B4-BE49-F238E27FC236}">
                <a16:creationId xmlns:a16="http://schemas.microsoft.com/office/drawing/2014/main" id="{0C152146-7D65-45B1-A606-E133CCECF5B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76688" y="3733800"/>
            <a:ext cx="3759166" cy="4571998"/>
          </a:xfrm>
          <a:prstGeom prst="rect">
            <a:avLst/>
          </a:prstGeom>
        </p:spPr>
      </p:pic>
      <p:pic>
        <p:nvPicPr>
          <p:cNvPr id="42" name="object 17">
            <a:extLst>
              <a:ext uri="{FF2B5EF4-FFF2-40B4-BE49-F238E27FC236}">
                <a16:creationId xmlns:a16="http://schemas.microsoft.com/office/drawing/2014/main" id="{F76BA871-FC93-4BEC-B255-CCCE70B7196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28488" y="3733802"/>
            <a:ext cx="3837188" cy="457199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13223" y="4225517"/>
            <a:ext cx="3467717" cy="1073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Создание благоприятных  условий для самозанятых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(поддержка самозанятых)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EA8A849B-7432-408F-AE2B-6013CA3D39B5}"/>
              </a:ext>
            </a:extLst>
          </p:cNvPr>
          <p:cNvSpPr txBox="1"/>
          <p:nvPr/>
        </p:nvSpPr>
        <p:spPr>
          <a:xfrm>
            <a:off x="6204322" y="3942460"/>
            <a:ext cx="3567878" cy="34022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Создание условий для  легкого старта и комфортного 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ведения бизнеса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(физические лица и начинающие предприниматели до года)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6F2D2D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56" name="object 5">
            <a:extLst>
              <a:ext uri="{FF2B5EF4-FFF2-40B4-BE49-F238E27FC236}">
                <a16:creationId xmlns:a16="http://schemas.microsoft.com/office/drawing/2014/main" id="{0AEADD11-1A4D-4E32-BD40-5725E3A3CF3C}"/>
              </a:ext>
            </a:extLst>
          </p:cNvPr>
          <p:cNvSpPr txBox="1"/>
          <p:nvPr/>
        </p:nvSpPr>
        <p:spPr>
          <a:xfrm>
            <a:off x="11204569" y="4339785"/>
            <a:ext cx="3095631" cy="23090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cs typeface="Microsoft Sans Serif"/>
              </a:rPr>
              <a:t>Акселерация субъектов  МСП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cs typeface="Microsoft Sans Serif"/>
              </a:rPr>
              <a:t>  </a:t>
            </a:r>
            <a:r>
              <a:rPr lang="ru-RU" sz="1400" dirty="0">
                <a:cs typeface="Microsoft Sans Serif"/>
              </a:rPr>
              <a:t>(предприниматели свыше года)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0A8C4D42-34B8-490F-8F89-B42A33368A7A}"/>
              </a:ext>
            </a:extLst>
          </p:cNvPr>
          <p:cNvSpPr/>
          <p:nvPr/>
        </p:nvSpPr>
        <p:spPr>
          <a:xfrm>
            <a:off x="3209459" y="371341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itchFamily="34" charset="0"/>
              </a:rPr>
              <a:t>ЦЕНТР «МОЙ БИЗНЕС» РЕСПУБЛИКИ МОРДОВИЯ</a:t>
            </a:r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1F6E3802-15E9-40F7-A889-6FF0378EC85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31" name="object 5">
            <a:extLst>
              <a:ext uri="{FF2B5EF4-FFF2-40B4-BE49-F238E27FC236}">
                <a16:creationId xmlns:a16="http://schemas.microsoft.com/office/drawing/2014/main" id="{C84B553F-7004-4E7A-8A09-7F789FD3F92B}"/>
              </a:ext>
            </a:extLst>
          </p:cNvPr>
          <p:cNvSpPr txBox="1"/>
          <p:nvPr/>
        </p:nvSpPr>
        <p:spPr>
          <a:xfrm>
            <a:off x="1519187" y="1124702"/>
            <a:ext cx="11697092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Центр «Мой Бизнес» Республики Мордовия открыт в конце декабря 2019 года в рамках национального проекта </a:t>
            </a:r>
          </a:p>
          <a:p>
            <a:pPr marL="12065" marR="5080" indent="-635"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«Малое и среднее предпринимательство и поддержка индивидуальной предпринимательской инициативы» </a:t>
            </a:r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3A2E289A-6751-4181-B8A6-69FE09581D29}"/>
              </a:ext>
            </a:extLst>
          </p:cNvPr>
          <p:cNvSpPr txBox="1"/>
          <p:nvPr/>
        </p:nvSpPr>
        <p:spPr>
          <a:xfrm>
            <a:off x="4279508" y="1872554"/>
            <a:ext cx="11697092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Координатор работы центра - Фонд поддержки предпринимательства Республики Мордовия – </a:t>
            </a:r>
          </a:p>
          <a:p>
            <a:pPr marL="12065" marR="5080" indent="-635">
              <a:spcBef>
                <a:spcPts val="100"/>
              </a:spcBef>
            </a:pPr>
            <a:r>
              <a:rPr lang="ru-RU" sz="1400" dirty="0">
                <a:solidFill>
                  <a:srgbClr val="000001"/>
                </a:solidFill>
                <a:cs typeface="Microsoft Sans Serif"/>
              </a:rPr>
              <a:t>региональная микрофинансовая организация, осуществляющая деятельность с 2011 года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5098101-C896-4556-BF1F-DA6C140ECD38}"/>
              </a:ext>
            </a:extLst>
          </p:cNvPr>
          <p:cNvSpPr txBox="1"/>
          <p:nvPr/>
        </p:nvSpPr>
        <p:spPr>
          <a:xfrm>
            <a:off x="2423598" y="2666999"/>
            <a:ext cx="11031879" cy="894377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41" name="object 7">
            <a:extLst>
              <a:ext uri="{FF2B5EF4-FFF2-40B4-BE49-F238E27FC236}">
                <a16:creationId xmlns:a16="http://schemas.microsoft.com/office/drawing/2014/main" id="{A4F7FDD9-B130-4D85-8E44-5085479595AC}"/>
              </a:ext>
            </a:extLst>
          </p:cNvPr>
          <p:cNvSpPr txBox="1"/>
          <p:nvPr/>
        </p:nvSpPr>
        <p:spPr>
          <a:xfrm>
            <a:off x="2336800" y="2742718"/>
            <a:ext cx="10898666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cs typeface="Arial" panose="020B0604020202020204" pitchFamily="34" charset="0"/>
              </a:rPr>
              <a:t>В 2021 году Фонд - соисполнитель мероприятий по  3-м региональным проектам в рамках нацпроекта МСП</a:t>
            </a:r>
            <a:endParaRPr lang="ru-RU" dirty="0">
              <a:cs typeface="Trebuchet MS"/>
            </a:endParaRPr>
          </a:p>
        </p:txBody>
      </p:sp>
      <p:sp>
        <p:nvSpPr>
          <p:cNvPr id="43" name="object 18">
            <a:extLst>
              <a:ext uri="{FF2B5EF4-FFF2-40B4-BE49-F238E27FC236}">
                <a16:creationId xmlns:a16="http://schemas.microsoft.com/office/drawing/2014/main" id="{502FE5D6-CEA2-4FAA-8B8B-E74538BA76E5}"/>
              </a:ext>
            </a:extLst>
          </p:cNvPr>
          <p:cNvSpPr/>
          <p:nvPr/>
        </p:nvSpPr>
        <p:spPr>
          <a:xfrm>
            <a:off x="3738716" y="6142894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598" dirty="0"/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 </a:t>
            </a:r>
            <a:r>
              <a:rPr lang="ru-RU" sz="1199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самозанятых</a:t>
            </a:r>
            <a:endParaRPr sz="1199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object 18">
            <a:extLst>
              <a:ext uri="{FF2B5EF4-FFF2-40B4-BE49-F238E27FC236}">
                <a16:creationId xmlns:a16="http://schemas.microsoft.com/office/drawing/2014/main" id="{2DE15FC0-2831-436C-A344-9206DDA5BDA6}"/>
              </a:ext>
            </a:extLst>
          </p:cNvPr>
          <p:cNvSpPr/>
          <p:nvPr/>
        </p:nvSpPr>
        <p:spPr>
          <a:xfrm>
            <a:off x="6584449" y="6121636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 </a:t>
            </a:r>
            <a:r>
              <a:rPr lang="ru-RU" sz="1332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микрозайма</a:t>
            </a:r>
            <a:endParaRPr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object 18">
            <a:extLst>
              <a:ext uri="{FF2B5EF4-FFF2-40B4-BE49-F238E27FC236}">
                <a16:creationId xmlns:a16="http://schemas.microsoft.com/office/drawing/2014/main" id="{133D9945-4EC3-4C68-A2A8-09C774E9A12D}"/>
              </a:ext>
            </a:extLst>
          </p:cNvPr>
          <p:cNvSpPr/>
          <p:nvPr/>
        </p:nvSpPr>
        <p:spPr>
          <a:xfrm>
            <a:off x="8327491" y="6142894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598" dirty="0"/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623     </a:t>
            </a:r>
            <a:r>
              <a:rPr lang="ru-RU" sz="1199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ФЛ, ИП, ООО</a:t>
            </a:r>
            <a:endParaRPr lang="ru-RU" sz="2397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object 18">
            <a:extLst>
              <a:ext uri="{FF2B5EF4-FFF2-40B4-BE49-F238E27FC236}">
                <a16:creationId xmlns:a16="http://schemas.microsoft.com/office/drawing/2014/main" id="{62E82E7F-B130-4234-8C8F-DC5E658AFC5D}"/>
              </a:ext>
            </a:extLst>
          </p:cNvPr>
          <p:cNvSpPr/>
          <p:nvPr/>
        </p:nvSpPr>
        <p:spPr>
          <a:xfrm>
            <a:off x="11416157" y="6163742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 </a:t>
            </a:r>
            <a:r>
              <a:rPr lang="ru-RU" sz="1332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микрозаймов</a:t>
            </a:r>
            <a:endParaRPr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8" name="object 18">
            <a:extLst>
              <a:ext uri="{FF2B5EF4-FFF2-40B4-BE49-F238E27FC236}">
                <a16:creationId xmlns:a16="http://schemas.microsoft.com/office/drawing/2014/main" id="{E6B1AB35-77B7-4C6C-8DE0-EF7AC8CC9474}"/>
              </a:ext>
            </a:extLst>
          </p:cNvPr>
          <p:cNvSpPr/>
          <p:nvPr/>
        </p:nvSpPr>
        <p:spPr>
          <a:xfrm>
            <a:off x="13056092" y="6156572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598" dirty="0"/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301</a:t>
            </a:r>
            <a:r>
              <a:rPr lang="ru-RU" sz="159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1199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субъект МСП</a:t>
            </a:r>
            <a:endParaRPr sz="1199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object 18">
            <a:extLst>
              <a:ext uri="{FF2B5EF4-FFF2-40B4-BE49-F238E27FC236}">
                <a16:creationId xmlns:a16="http://schemas.microsoft.com/office/drawing/2014/main" id="{15D77D94-D2DE-426C-BB46-6A791638C5C0}"/>
              </a:ext>
            </a:extLst>
          </p:cNvPr>
          <p:cNvSpPr/>
          <p:nvPr/>
        </p:nvSpPr>
        <p:spPr>
          <a:xfrm>
            <a:off x="1882311" y="6121635"/>
            <a:ext cx="1131443" cy="1131443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 </a:t>
            </a:r>
            <a:r>
              <a:rPr lang="ru-RU" sz="1332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микрозаймов</a:t>
            </a:r>
            <a:endParaRPr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object 18">
            <a:extLst>
              <a:ext uri="{FF2B5EF4-FFF2-40B4-BE49-F238E27FC236}">
                <a16:creationId xmlns:a16="http://schemas.microsoft.com/office/drawing/2014/main" id="{8F09A570-5624-47D6-8844-BA3A31C4F73C}"/>
              </a:ext>
            </a:extLst>
          </p:cNvPr>
          <p:cNvSpPr/>
          <p:nvPr/>
        </p:nvSpPr>
        <p:spPr>
          <a:xfrm>
            <a:off x="1911807" y="6950593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6,9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3" name="object 18">
            <a:extLst>
              <a:ext uri="{FF2B5EF4-FFF2-40B4-BE49-F238E27FC236}">
                <a16:creationId xmlns:a16="http://schemas.microsoft.com/office/drawing/2014/main" id="{708671CA-F609-411D-BC28-F6A1B8E7EE02}"/>
              </a:ext>
            </a:extLst>
          </p:cNvPr>
          <p:cNvSpPr/>
          <p:nvPr/>
        </p:nvSpPr>
        <p:spPr>
          <a:xfrm>
            <a:off x="3776592" y="7022601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2,1 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object 18">
            <a:extLst>
              <a:ext uri="{FF2B5EF4-FFF2-40B4-BE49-F238E27FC236}">
                <a16:creationId xmlns:a16="http://schemas.microsoft.com/office/drawing/2014/main" id="{8649FBA4-03BB-4E68-ABE3-C4CF181E634B}"/>
              </a:ext>
            </a:extLst>
          </p:cNvPr>
          <p:cNvSpPr/>
          <p:nvPr/>
        </p:nvSpPr>
        <p:spPr>
          <a:xfrm>
            <a:off x="6643133" y="7012005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 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object 18">
            <a:extLst>
              <a:ext uri="{FF2B5EF4-FFF2-40B4-BE49-F238E27FC236}">
                <a16:creationId xmlns:a16="http://schemas.microsoft.com/office/drawing/2014/main" id="{A3A4D329-FB1D-48F7-828A-C959CC9CF770}"/>
              </a:ext>
            </a:extLst>
          </p:cNvPr>
          <p:cNvSpPr/>
          <p:nvPr/>
        </p:nvSpPr>
        <p:spPr>
          <a:xfrm>
            <a:off x="8408703" y="7006691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4,5 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9" name="object 18">
            <a:extLst>
              <a:ext uri="{FF2B5EF4-FFF2-40B4-BE49-F238E27FC236}">
                <a16:creationId xmlns:a16="http://schemas.microsoft.com/office/drawing/2014/main" id="{975922D9-15A6-4599-B064-707F784666C3}"/>
              </a:ext>
            </a:extLst>
          </p:cNvPr>
          <p:cNvSpPr/>
          <p:nvPr/>
        </p:nvSpPr>
        <p:spPr>
          <a:xfrm>
            <a:off x="11474841" y="7041627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360 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object 18">
            <a:extLst>
              <a:ext uri="{FF2B5EF4-FFF2-40B4-BE49-F238E27FC236}">
                <a16:creationId xmlns:a16="http://schemas.microsoft.com/office/drawing/2014/main" id="{197B2695-8E80-4C84-83B8-4CB408E1CC11}"/>
              </a:ext>
            </a:extLst>
          </p:cNvPr>
          <p:cNvSpPr/>
          <p:nvPr/>
        </p:nvSpPr>
        <p:spPr>
          <a:xfrm>
            <a:off x="13105700" y="7041627"/>
            <a:ext cx="1014073" cy="1007666"/>
          </a:xfrm>
          <a:custGeom>
            <a:avLst/>
            <a:gdLst/>
            <a:ahLst/>
            <a:cxnLst/>
            <a:rect l="l" t="t" r="r" b="b"/>
            <a:pathLst>
              <a:path w="849630" h="849630">
                <a:moveTo>
                  <a:pt x="424813" y="0"/>
                </a:moveTo>
                <a:lnTo>
                  <a:pt x="378525" y="2492"/>
                </a:lnTo>
                <a:lnTo>
                  <a:pt x="333681" y="9798"/>
                </a:lnTo>
                <a:lnTo>
                  <a:pt x="290539" y="21657"/>
                </a:lnTo>
                <a:lnTo>
                  <a:pt x="249360" y="37810"/>
                </a:lnTo>
                <a:lnTo>
                  <a:pt x="210401" y="57999"/>
                </a:lnTo>
                <a:lnTo>
                  <a:pt x="173924" y="81964"/>
                </a:lnTo>
                <a:lnTo>
                  <a:pt x="140185" y="109446"/>
                </a:lnTo>
                <a:lnTo>
                  <a:pt x="109446" y="140185"/>
                </a:lnTo>
                <a:lnTo>
                  <a:pt x="81964" y="173924"/>
                </a:lnTo>
                <a:lnTo>
                  <a:pt x="57999" y="210401"/>
                </a:lnTo>
                <a:lnTo>
                  <a:pt x="37810" y="249360"/>
                </a:lnTo>
                <a:lnTo>
                  <a:pt x="21657" y="290539"/>
                </a:lnTo>
                <a:lnTo>
                  <a:pt x="9798" y="333681"/>
                </a:lnTo>
                <a:lnTo>
                  <a:pt x="2492" y="378525"/>
                </a:lnTo>
                <a:lnTo>
                  <a:pt x="0" y="424813"/>
                </a:lnTo>
                <a:lnTo>
                  <a:pt x="2492" y="471102"/>
                </a:lnTo>
                <a:lnTo>
                  <a:pt x="9798" y="515946"/>
                </a:lnTo>
                <a:lnTo>
                  <a:pt x="21657" y="559088"/>
                </a:lnTo>
                <a:lnTo>
                  <a:pt x="37810" y="600268"/>
                </a:lnTo>
                <a:lnTo>
                  <a:pt x="57999" y="639226"/>
                </a:lnTo>
                <a:lnTo>
                  <a:pt x="81964" y="675704"/>
                </a:lnTo>
                <a:lnTo>
                  <a:pt x="109446" y="709442"/>
                </a:lnTo>
                <a:lnTo>
                  <a:pt x="140185" y="740182"/>
                </a:lnTo>
                <a:lnTo>
                  <a:pt x="173924" y="767664"/>
                </a:lnTo>
                <a:lnTo>
                  <a:pt x="210401" y="791629"/>
                </a:lnTo>
                <a:lnTo>
                  <a:pt x="249360" y="811817"/>
                </a:lnTo>
                <a:lnTo>
                  <a:pt x="290539" y="827971"/>
                </a:lnTo>
                <a:lnTo>
                  <a:pt x="333681" y="839830"/>
                </a:lnTo>
                <a:lnTo>
                  <a:pt x="378525" y="847135"/>
                </a:lnTo>
                <a:lnTo>
                  <a:pt x="424813" y="849628"/>
                </a:lnTo>
                <a:lnTo>
                  <a:pt x="471102" y="847135"/>
                </a:lnTo>
                <a:lnTo>
                  <a:pt x="515946" y="839830"/>
                </a:lnTo>
                <a:lnTo>
                  <a:pt x="559088" y="827971"/>
                </a:lnTo>
                <a:lnTo>
                  <a:pt x="600268" y="811817"/>
                </a:lnTo>
                <a:lnTo>
                  <a:pt x="639226" y="791629"/>
                </a:lnTo>
                <a:lnTo>
                  <a:pt x="675704" y="767664"/>
                </a:lnTo>
                <a:lnTo>
                  <a:pt x="709442" y="740182"/>
                </a:lnTo>
                <a:lnTo>
                  <a:pt x="740182" y="709442"/>
                </a:lnTo>
                <a:lnTo>
                  <a:pt x="767664" y="675704"/>
                </a:lnTo>
                <a:lnTo>
                  <a:pt x="791629" y="639226"/>
                </a:lnTo>
                <a:lnTo>
                  <a:pt x="811817" y="600268"/>
                </a:lnTo>
                <a:lnTo>
                  <a:pt x="827971" y="559088"/>
                </a:lnTo>
                <a:lnTo>
                  <a:pt x="839830" y="515946"/>
                </a:lnTo>
                <a:lnTo>
                  <a:pt x="847135" y="471102"/>
                </a:lnTo>
                <a:lnTo>
                  <a:pt x="849628" y="424813"/>
                </a:lnTo>
                <a:lnTo>
                  <a:pt x="847135" y="378525"/>
                </a:lnTo>
                <a:lnTo>
                  <a:pt x="839830" y="333681"/>
                </a:lnTo>
                <a:lnTo>
                  <a:pt x="827971" y="290539"/>
                </a:lnTo>
                <a:lnTo>
                  <a:pt x="811817" y="249360"/>
                </a:lnTo>
                <a:lnTo>
                  <a:pt x="791629" y="210401"/>
                </a:lnTo>
                <a:lnTo>
                  <a:pt x="767664" y="173924"/>
                </a:lnTo>
                <a:lnTo>
                  <a:pt x="740182" y="140185"/>
                </a:lnTo>
                <a:lnTo>
                  <a:pt x="709442" y="109446"/>
                </a:lnTo>
                <a:lnTo>
                  <a:pt x="675704" y="81964"/>
                </a:lnTo>
                <a:lnTo>
                  <a:pt x="639226" y="57999"/>
                </a:lnTo>
                <a:lnTo>
                  <a:pt x="600268" y="37810"/>
                </a:lnTo>
                <a:lnTo>
                  <a:pt x="559088" y="21657"/>
                </a:lnTo>
                <a:lnTo>
                  <a:pt x="515946" y="9798"/>
                </a:lnTo>
                <a:lnTo>
                  <a:pt x="471102" y="2492"/>
                </a:lnTo>
                <a:lnTo>
                  <a:pt x="42481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tIns="0" rIns="0" bIns="0" rtlCol="0"/>
          <a:lstStyle/>
          <a:p>
            <a:endParaRPr lang="ru-RU" sz="1332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397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14,1              </a:t>
            </a:r>
          </a:p>
          <a:p>
            <a:pPr algn="ctr"/>
            <a:r>
              <a:rPr lang="ru-RU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 руб.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1" name="object 9">
            <a:extLst>
              <a:ext uri="{FF2B5EF4-FFF2-40B4-BE49-F238E27FC236}">
                <a16:creationId xmlns:a16="http://schemas.microsoft.com/office/drawing/2014/main" id="{C7C570D0-A6F0-4B96-8DB2-F64701A5363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7597180" y="3374576"/>
            <a:ext cx="754773" cy="381000"/>
          </a:xfrm>
          <a:prstGeom prst="rect">
            <a:avLst/>
          </a:prstGeom>
        </p:spPr>
      </p:pic>
      <p:pic>
        <p:nvPicPr>
          <p:cNvPr id="61" name="object 9">
            <a:extLst>
              <a:ext uri="{FF2B5EF4-FFF2-40B4-BE49-F238E27FC236}">
                <a16:creationId xmlns:a16="http://schemas.microsoft.com/office/drawing/2014/main" id="{E5F794AB-2883-4262-88D6-0EFF04C04FF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368159" y="3552112"/>
            <a:ext cx="1002858" cy="381000"/>
          </a:xfrm>
          <a:prstGeom prst="rect">
            <a:avLst/>
          </a:prstGeom>
        </p:spPr>
      </p:pic>
      <p:pic>
        <p:nvPicPr>
          <p:cNvPr id="63" name="object 9">
            <a:extLst>
              <a:ext uri="{FF2B5EF4-FFF2-40B4-BE49-F238E27FC236}">
                <a16:creationId xmlns:a16="http://schemas.microsoft.com/office/drawing/2014/main" id="{AF09E132-F4CD-4472-8772-B050FD05CDE7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1933990" y="3488624"/>
            <a:ext cx="1109848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11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285AB90-A7C1-4FEC-AE36-2FE43822CDE7}"/>
              </a:ext>
            </a:extLst>
          </p:cNvPr>
          <p:cNvSpPr txBox="1"/>
          <p:nvPr/>
        </p:nvSpPr>
        <p:spPr>
          <a:xfrm>
            <a:off x="4270708" y="2748190"/>
            <a:ext cx="345638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cs typeface="Arial" panose="020B0604020202020204" pitchFamily="34" charset="0"/>
              </a:rPr>
              <a:t>капитализация МФО</a:t>
            </a:r>
          </a:p>
          <a:p>
            <a:r>
              <a:rPr lang="ru-RU" sz="2000" dirty="0">
                <a:cs typeface="Arial" panose="020B0604020202020204" pitchFamily="34" charset="0"/>
              </a:rPr>
              <a:t>932 млн рублей</a:t>
            </a:r>
            <a:endParaRPr lang="ru-RU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0C8C6-E6D4-4850-AE85-D2BADF04729D}"/>
              </a:ext>
            </a:extLst>
          </p:cNvPr>
          <p:cNvSpPr txBox="1"/>
          <p:nvPr/>
        </p:nvSpPr>
        <p:spPr>
          <a:xfrm>
            <a:off x="7935979" y="2687325"/>
            <a:ext cx="671364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cs typeface="Arial" panose="020B0604020202020204" pitchFamily="34" charset="0"/>
              </a:rPr>
              <a:t>с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000" dirty="0">
                <a:cs typeface="Arial" panose="020B0604020202020204" pitchFamily="34" charset="0"/>
              </a:rPr>
              <a:t>начала года предоставлено 97 льготных займов</a:t>
            </a:r>
          </a:p>
          <a:p>
            <a:r>
              <a:rPr lang="ru-RU" sz="2000" dirty="0">
                <a:cs typeface="Arial" panose="020B0604020202020204" pitchFamily="34" charset="0"/>
              </a:rPr>
              <a:t>в сумме 187 млн рублей  </a:t>
            </a:r>
            <a:endParaRPr lang="ru-RU" sz="2000" dirty="0"/>
          </a:p>
        </p:txBody>
      </p:sp>
      <p:sp>
        <p:nvSpPr>
          <p:cNvPr id="20" name="object 18">
            <a:extLst>
              <a:ext uri="{FF2B5EF4-FFF2-40B4-BE49-F238E27FC236}">
                <a16:creationId xmlns:a16="http://schemas.microsoft.com/office/drawing/2014/main" id="{7B6C7EB7-550C-4F8D-A0F3-DFB13B2714FE}"/>
              </a:ext>
            </a:extLst>
          </p:cNvPr>
          <p:cNvSpPr/>
          <p:nvPr/>
        </p:nvSpPr>
        <p:spPr>
          <a:xfrm>
            <a:off x="1387771" y="1452972"/>
            <a:ext cx="657023" cy="9909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4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901E8DE-9861-4BEA-A795-B62774794AF7}"/>
              </a:ext>
            </a:extLst>
          </p:cNvPr>
          <p:cNvSpPr txBox="1"/>
          <p:nvPr/>
        </p:nvSpPr>
        <p:spPr>
          <a:xfrm>
            <a:off x="1111256" y="5855288"/>
            <a:ext cx="248917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cs typeface="Arial" panose="020B0604020202020204" pitchFamily="34" charset="0"/>
              </a:rPr>
              <a:t>г.о</a:t>
            </a:r>
            <a:r>
              <a:rPr lang="ru-RU" dirty="0">
                <a:cs typeface="Arial" panose="020B0604020202020204" pitchFamily="34" charset="0"/>
              </a:rPr>
              <a:t>. Саранск</a:t>
            </a:r>
          </a:p>
          <a:p>
            <a:pPr algn="ctr"/>
            <a:r>
              <a:rPr lang="ru-RU" dirty="0">
                <a:cs typeface="Arial" panose="020B0604020202020204" pitchFamily="34" charset="0"/>
              </a:rPr>
              <a:t>118,4 млн руб. (58)</a:t>
            </a:r>
          </a:p>
          <a:p>
            <a:pPr algn="ctr"/>
            <a:endParaRPr lang="ru-RU" sz="24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4237DFC-CE83-4637-B0E4-30FD990D6CD8}"/>
              </a:ext>
            </a:extLst>
          </p:cNvPr>
          <p:cNvSpPr txBox="1"/>
          <p:nvPr/>
        </p:nvSpPr>
        <p:spPr>
          <a:xfrm>
            <a:off x="3798030" y="5864620"/>
            <a:ext cx="306878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cs typeface="Arial" panose="020B0604020202020204" pitchFamily="34" charset="0"/>
              </a:rPr>
              <a:t>Рузаевский район</a:t>
            </a:r>
          </a:p>
          <a:p>
            <a:pPr algn="ctr"/>
            <a:r>
              <a:rPr lang="ru-RU" dirty="0">
                <a:cs typeface="Arial" panose="020B0604020202020204" pitchFamily="34" charset="0"/>
              </a:rPr>
              <a:t>14 млн руб. (9)</a:t>
            </a:r>
          </a:p>
          <a:p>
            <a:pPr algn="ctr"/>
            <a:endParaRPr lang="ru-RU" sz="24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D8368FA-5E09-4C6E-92AE-553CCAF39E92}"/>
              </a:ext>
            </a:extLst>
          </p:cNvPr>
          <p:cNvSpPr txBox="1"/>
          <p:nvPr/>
        </p:nvSpPr>
        <p:spPr>
          <a:xfrm>
            <a:off x="6630973" y="5855288"/>
            <a:ext cx="48414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cs typeface="Arial" panose="020B0604020202020204" pitchFamily="34" charset="0"/>
              </a:rPr>
              <a:t>Лямбирский р-н - 1,5 млн руб. (3)</a:t>
            </a:r>
          </a:p>
          <a:p>
            <a:pPr algn="ctr"/>
            <a:r>
              <a:rPr lang="ru-RU" dirty="0">
                <a:cs typeface="Arial" panose="020B0604020202020204" pitchFamily="34" charset="0"/>
              </a:rPr>
              <a:t>Ичалковский р-н - 5,9 млн руб.(4)</a:t>
            </a:r>
          </a:p>
          <a:p>
            <a:pPr algn="ctr"/>
            <a:r>
              <a:rPr lang="ru-RU" dirty="0">
                <a:cs typeface="Arial" panose="020B0604020202020204" pitchFamily="34" charset="0"/>
              </a:rPr>
              <a:t>Чамзинский р-н  - 7,8 млн руб. (4)</a:t>
            </a:r>
            <a:endParaRPr lang="ru-RU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11E3CE-8E9E-4E41-8E9E-E012B9ECAE95}"/>
              </a:ext>
            </a:extLst>
          </p:cNvPr>
          <p:cNvSpPr txBox="1"/>
          <p:nvPr/>
        </p:nvSpPr>
        <p:spPr>
          <a:xfrm>
            <a:off x="12623800" y="5864620"/>
            <a:ext cx="48414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Теньгушевский р-н</a:t>
            </a:r>
          </a:p>
          <a:p>
            <a:r>
              <a:rPr lang="ru-RU" dirty="0"/>
              <a:t>Зубово-Полянский р-н</a:t>
            </a:r>
          </a:p>
          <a:p>
            <a:r>
              <a:rPr lang="ru-RU" dirty="0"/>
              <a:t>Ельниковский р-н</a:t>
            </a:r>
          </a:p>
          <a:p>
            <a:r>
              <a:rPr lang="ru-RU" dirty="0"/>
              <a:t>Темниковский р-н</a:t>
            </a:r>
          </a:p>
          <a:p>
            <a:r>
              <a:rPr lang="ru-RU" dirty="0"/>
              <a:t>Ардатовский р-н</a:t>
            </a:r>
          </a:p>
          <a:p>
            <a:r>
              <a:rPr lang="ru-RU" dirty="0"/>
              <a:t>Краснослободский р-н</a:t>
            </a:r>
          </a:p>
          <a:p>
            <a:r>
              <a:rPr lang="ru-RU" dirty="0"/>
              <a:t>Ромодановский р-н</a:t>
            </a:r>
          </a:p>
          <a:p>
            <a:r>
              <a:rPr lang="ru-RU" dirty="0"/>
              <a:t>Старошайговский р-н</a:t>
            </a:r>
          </a:p>
          <a:p>
            <a:r>
              <a:rPr lang="ru-RU" dirty="0"/>
              <a:t>Большеберезниковский р-н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3DAB481-D262-4D72-BEE1-28D3FE4B8F06}"/>
              </a:ext>
            </a:extLst>
          </p:cNvPr>
          <p:cNvSpPr txBox="1"/>
          <p:nvPr/>
        </p:nvSpPr>
        <p:spPr>
          <a:xfrm>
            <a:off x="2221966" y="1523798"/>
            <a:ext cx="4741006" cy="824992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26" name="object 7">
            <a:extLst>
              <a:ext uri="{FF2B5EF4-FFF2-40B4-BE49-F238E27FC236}">
                <a16:creationId xmlns:a16="http://schemas.microsoft.com/office/drawing/2014/main" id="{9B2D86D9-B01E-483F-9F1D-DCA1B6E5ABC8}"/>
              </a:ext>
            </a:extLst>
          </p:cNvPr>
          <p:cNvSpPr txBox="1"/>
          <p:nvPr/>
        </p:nvSpPr>
        <p:spPr>
          <a:xfrm>
            <a:off x="2478316" y="1608772"/>
            <a:ext cx="4741006" cy="7335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  <a:cs typeface="Arial" panose="020B0604020202020204" pitchFamily="34" charset="0"/>
              </a:rPr>
              <a:t>Фонд поддержки предпринимательства Республики Мордовия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7E7E5-F003-4F91-BBCA-B068A451EE86}"/>
              </a:ext>
            </a:extLst>
          </p:cNvPr>
          <p:cNvSpPr txBox="1"/>
          <p:nvPr/>
        </p:nvSpPr>
        <p:spPr>
          <a:xfrm>
            <a:off x="8661400" y="1452972"/>
            <a:ext cx="4741006" cy="824992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28" name="object 7">
            <a:extLst>
              <a:ext uri="{FF2B5EF4-FFF2-40B4-BE49-F238E27FC236}">
                <a16:creationId xmlns:a16="http://schemas.microsoft.com/office/drawing/2014/main" id="{2F0244EB-1F3E-4B46-9B2F-10753F301A20}"/>
              </a:ext>
            </a:extLst>
          </p:cNvPr>
          <p:cNvSpPr txBox="1"/>
          <p:nvPr/>
        </p:nvSpPr>
        <p:spPr>
          <a:xfrm>
            <a:off x="8661400" y="1686018"/>
            <a:ext cx="4741006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cs typeface="Arial" panose="020B0604020202020204" pitchFamily="34" charset="0"/>
              </a:rPr>
              <a:t>Региональный центр микрофинансирования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5CAFFE-2410-46AE-A921-E76D82BADE9A}"/>
              </a:ext>
            </a:extLst>
          </p:cNvPr>
          <p:cNvSpPr txBox="1"/>
          <p:nvPr/>
        </p:nvSpPr>
        <p:spPr>
          <a:xfrm>
            <a:off x="2221966" y="3942523"/>
            <a:ext cx="11180440" cy="824992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30" name="object 7">
            <a:extLst>
              <a:ext uri="{FF2B5EF4-FFF2-40B4-BE49-F238E27FC236}">
                <a16:creationId xmlns:a16="http://schemas.microsoft.com/office/drawing/2014/main" id="{FC715F45-6BFF-4ABA-B393-114C8665C821}"/>
              </a:ext>
            </a:extLst>
          </p:cNvPr>
          <p:cNvSpPr txBox="1"/>
          <p:nvPr/>
        </p:nvSpPr>
        <p:spPr>
          <a:xfrm>
            <a:off x="2334009" y="4154311"/>
            <a:ext cx="10786166" cy="4873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cs typeface="Arial" panose="020B0604020202020204" pitchFamily="34" charset="0"/>
              </a:rPr>
              <a:t>Оказание государственной поддержки СМСП в разрезе муниципальных районов</a:t>
            </a:r>
            <a:endParaRPr lang="ru-RU" sz="2000" dirty="0">
              <a:solidFill>
                <a:schemeClr val="bg1"/>
              </a:solidFill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32" name="object 18">
            <a:extLst>
              <a:ext uri="{FF2B5EF4-FFF2-40B4-BE49-F238E27FC236}">
                <a16:creationId xmlns:a16="http://schemas.microsoft.com/office/drawing/2014/main" id="{C803FE14-349B-4B7C-8198-3A0015591618}"/>
              </a:ext>
            </a:extLst>
          </p:cNvPr>
          <p:cNvSpPr/>
          <p:nvPr/>
        </p:nvSpPr>
        <p:spPr>
          <a:xfrm>
            <a:off x="7820213" y="1440823"/>
            <a:ext cx="657023" cy="9909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400"/>
          </a:p>
        </p:txBody>
      </p:sp>
      <p:pic>
        <p:nvPicPr>
          <p:cNvPr id="35" name="object 17">
            <a:extLst>
              <a:ext uri="{FF2B5EF4-FFF2-40B4-BE49-F238E27FC236}">
                <a16:creationId xmlns:a16="http://schemas.microsoft.com/office/drawing/2014/main" id="{E0BB170D-945E-4498-85F4-DCE6EF14FB1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17800" y="7442055"/>
            <a:ext cx="5477506" cy="82499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F6629B6B-F05F-47AF-9245-999F598D0E43}"/>
              </a:ext>
            </a:extLst>
          </p:cNvPr>
          <p:cNvSpPr txBox="1"/>
          <p:nvPr/>
        </p:nvSpPr>
        <p:spPr>
          <a:xfrm>
            <a:off x="2717800" y="7503843"/>
            <a:ext cx="53579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cs typeface="Arial" panose="020B0604020202020204" pitchFamily="34" charset="0"/>
              </a:rPr>
              <a:t>Предприниматели</a:t>
            </a:r>
            <a:r>
              <a:rPr lang="ru-RU" sz="1800" dirty="0">
                <a:solidFill>
                  <a:srgbClr val="FF0000"/>
                </a:solidFill>
                <a:cs typeface="Arial" panose="020B0604020202020204" pitchFamily="34" charset="0"/>
              </a:rPr>
              <a:t> из 13 муниципальных районов </a:t>
            </a:r>
            <a:r>
              <a:rPr lang="ru-RU" sz="1800" dirty="0">
                <a:cs typeface="Arial" panose="020B0604020202020204" pitchFamily="34" charset="0"/>
              </a:rPr>
              <a:t>получили льготные займы в 1 полугодии</a:t>
            </a:r>
            <a:endParaRPr lang="ru-RU" sz="1800" dirty="0"/>
          </a:p>
        </p:txBody>
      </p:sp>
      <p:sp>
        <p:nvSpPr>
          <p:cNvPr id="41" name="object 15">
            <a:extLst>
              <a:ext uri="{FF2B5EF4-FFF2-40B4-BE49-F238E27FC236}">
                <a16:creationId xmlns:a16="http://schemas.microsoft.com/office/drawing/2014/main" id="{18F390A1-BA8A-4283-ABDE-3EF5EECA9BAB}"/>
              </a:ext>
            </a:extLst>
          </p:cNvPr>
          <p:cNvSpPr txBox="1"/>
          <p:nvPr/>
        </p:nvSpPr>
        <p:spPr>
          <a:xfrm>
            <a:off x="1777801" y="5016846"/>
            <a:ext cx="1322521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6 6 %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2" name="object 15">
            <a:extLst>
              <a:ext uri="{FF2B5EF4-FFF2-40B4-BE49-F238E27FC236}">
                <a16:creationId xmlns:a16="http://schemas.microsoft.com/office/drawing/2014/main" id="{54E87AB4-BFEB-4704-A4A9-2D2AFD0AFD92}"/>
              </a:ext>
            </a:extLst>
          </p:cNvPr>
          <p:cNvSpPr txBox="1"/>
          <p:nvPr/>
        </p:nvSpPr>
        <p:spPr>
          <a:xfrm>
            <a:off x="4622800" y="5016133"/>
            <a:ext cx="1322521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1 0 %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9" name="object 15">
            <a:extLst>
              <a:ext uri="{FF2B5EF4-FFF2-40B4-BE49-F238E27FC236}">
                <a16:creationId xmlns:a16="http://schemas.microsoft.com/office/drawing/2014/main" id="{2E20272A-D501-475C-B677-8A65DB8A30E4}"/>
              </a:ext>
            </a:extLst>
          </p:cNvPr>
          <p:cNvSpPr txBox="1"/>
          <p:nvPr/>
        </p:nvSpPr>
        <p:spPr>
          <a:xfrm>
            <a:off x="8244730" y="5011467"/>
            <a:ext cx="1712906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4 - 5 %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50" name="object 15">
            <a:extLst>
              <a:ext uri="{FF2B5EF4-FFF2-40B4-BE49-F238E27FC236}">
                <a16:creationId xmlns:a16="http://schemas.microsoft.com/office/drawing/2014/main" id="{83DB6A82-EC4D-49A1-82EB-EF5CED325E08}"/>
              </a:ext>
            </a:extLst>
          </p:cNvPr>
          <p:cNvSpPr txBox="1"/>
          <p:nvPr/>
        </p:nvSpPr>
        <p:spPr>
          <a:xfrm>
            <a:off x="13086141" y="5022384"/>
            <a:ext cx="1712906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1 %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2788EFDB-A15B-42F2-8B6F-A63A200D4703}"/>
              </a:ext>
            </a:extLst>
          </p:cNvPr>
          <p:cNvSpPr/>
          <p:nvPr/>
        </p:nvSpPr>
        <p:spPr>
          <a:xfrm>
            <a:off x="4470400" y="399393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МИКРОЗАЙМЫ</a:t>
            </a: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EA381B49-679B-4E92-8953-64BFFCBCF8D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8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id="{3F16737B-DBCD-47CD-BEB7-4D8840B52FD5}"/>
              </a:ext>
            </a:extLst>
          </p:cNvPr>
          <p:cNvSpPr txBox="1"/>
          <p:nvPr/>
        </p:nvSpPr>
        <p:spPr>
          <a:xfrm>
            <a:off x="5651500" y="1125471"/>
            <a:ext cx="4953000" cy="681805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0C8C6-E6D4-4850-AE85-D2BADF04729D}"/>
              </a:ext>
            </a:extLst>
          </p:cNvPr>
          <p:cNvSpPr txBox="1"/>
          <p:nvPr/>
        </p:nvSpPr>
        <p:spPr>
          <a:xfrm>
            <a:off x="1400067" y="1197742"/>
            <a:ext cx="134558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ПРОГРАММЫ КРЕДИТОВАНИЯ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2C515B-5296-4DB9-A6DA-3DEFC1916762}"/>
              </a:ext>
            </a:extLst>
          </p:cNvPr>
          <p:cNvSpPr txBox="1"/>
          <p:nvPr/>
        </p:nvSpPr>
        <p:spPr>
          <a:xfrm>
            <a:off x="2665920" y="1971825"/>
            <a:ext cx="4128459" cy="502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Стандартный – 8,5 % </a:t>
            </a:r>
            <a:endParaRPr lang="ru-RU" sz="2667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EE79B3-4F27-4FE3-9352-325CF86ECF02}"/>
              </a:ext>
            </a:extLst>
          </p:cNvPr>
          <p:cNvSpPr txBox="1"/>
          <p:nvPr/>
        </p:nvSpPr>
        <p:spPr>
          <a:xfrm>
            <a:off x="2661256" y="2942033"/>
            <a:ext cx="4128459" cy="1241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Приоритетный  – 6,25 %</a:t>
            </a:r>
          </a:p>
          <a:p>
            <a:pPr algn="ctr"/>
            <a:r>
              <a:rPr lang="ru-RU" sz="1600" dirty="0">
                <a:cs typeface="Arial" panose="020B0604020202020204" pitchFamily="34" charset="0"/>
              </a:rPr>
              <a:t>туризм,  строительство,</a:t>
            </a:r>
          </a:p>
          <a:p>
            <a:pPr algn="ctr"/>
            <a:r>
              <a:rPr lang="ru-RU" sz="1600" dirty="0">
                <a:cs typeface="Arial" panose="020B0604020202020204" pitchFamily="34" charset="0"/>
              </a:rPr>
              <a:t>промышленность, сельское хоз-во, экспортная деятельность</a:t>
            </a:r>
            <a:endParaRPr lang="ru-RU" sz="16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F4F31AC-0F42-46BD-8644-1FDBFCB5F5FB}"/>
              </a:ext>
            </a:extLst>
          </p:cNvPr>
          <p:cNvSpPr txBox="1"/>
          <p:nvPr/>
        </p:nvSpPr>
        <p:spPr>
          <a:xfrm>
            <a:off x="2633753" y="4489121"/>
            <a:ext cx="4128459" cy="995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Социальный – 1%</a:t>
            </a:r>
          </a:p>
          <a:p>
            <a:pPr algn="ctr"/>
            <a:r>
              <a:rPr lang="ru-RU" sz="1600" dirty="0">
                <a:cs typeface="Arial" panose="020B0604020202020204" pitchFamily="34" charset="0"/>
              </a:rPr>
              <a:t>для включенных в реестр соц. предпринимателей</a:t>
            </a:r>
            <a:endParaRPr lang="ru-RU" sz="16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C071C01-85ED-49D9-B75A-088C6B65C9E6}"/>
              </a:ext>
            </a:extLst>
          </p:cNvPr>
          <p:cNvSpPr txBox="1"/>
          <p:nvPr/>
        </p:nvSpPr>
        <p:spPr>
          <a:xfrm>
            <a:off x="2620657" y="5900171"/>
            <a:ext cx="4128459" cy="913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Рефинансирование </a:t>
            </a:r>
          </a:p>
          <a:p>
            <a:pPr algn="ctr"/>
            <a:r>
              <a:rPr lang="ru-RU" sz="2667" b="1" dirty="0">
                <a:cs typeface="Arial" panose="020B0604020202020204" pitchFamily="34" charset="0"/>
              </a:rPr>
              <a:t>7,25%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049D04-1942-4F4D-A0EA-82A39AF10573}"/>
              </a:ext>
            </a:extLst>
          </p:cNvPr>
          <p:cNvSpPr txBox="1"/>
          <p:nvPr/>
        </p:nvSpPr>
        <p:spPr>
          <a:xfrm>
            <a:off x="2620657" y="7073699"/>
            <a:ext cx="4128459" cy="115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Поддержка </a:t>
            </a:r>
          </a:p>
          <a:p>
            <a:pPr algn="ctr"/>
            <a:r>
              <a:rPr lang="ru-RU" sz="2667" b="1" dirty="0">
                <a:cs typeface="Arial" panose="020B0604020202020204" pitchFamily="34" charset="0"/>
              </a:rPr>
              <a:t>5,75%</a:t>
            </a:r>
          </a:p>
          <a:p>
            <a:pPr algn="ctr"/>
            <a:r>
              <a:rPr lang="ru-RU" sz="1600" dirty="0">
                <a:cs typeface="Arial" panose="020B0604020202020204" pitchFamily="34" charset="0"/>
              </a:rPr>
              <a:t>для пострадавших ОКВЭД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4BEE0D9-60FB-4DCB-9CAD-E1A9BABF48EC}"/>
              </a:ext>
            </a:extLst>
          </p:cNvPr>
          <p:cNvSpPr txBox="1"/>
          <p:nvPr/>
        </p:nvSpPr>
        <p:spPr>
          <a:xfrm>
            <a:off x="10476541" y="2261889"/>
            <a:ext cx="4128459" cy="79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Инвестиционный – 4,5 % </a:t>
            </a:r>
          </a:p>
          <a:p>
            <a:pPr algn="ctr"/>
            <a:r>
              <a:rPr lang="ru-RU" sz="1867" dirty="0">
                <a:cs typeface="Arial" panose="020B0604020202020204" pitchFamily="34" charset="0"/>
              </a:rPr>
              <a:t>на приобретение основных средств</a:t>
            </a:r>
            <a:endParaRPr lang="ru-RU" sz="1867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5EDB00E-603B-4224-B0D8-918682F2EADA}"/>
              </a:ext>
            </a:extLst>
          </p:cNvPr>
          <p:cNvSpPr txBox="1"/>
          <p:nvPr/>
        </p:nvSpPr>
        <p:spPr>
          <a:xfrm>
            <a:off x="10418944" y="3393834"/>
            <a:ext cx="4128459" cy="748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67" b="1" dirty="0">
                <a:cs typeface="Arial" panose="020B0604020202020204" pitchFamily="34" charset="0"/>
              </a:rPr>
              <a:t>Развитие  – 3,25 %</a:t>
            </a:r>
          </a:p>
          <a:p>
            <a:pPr algn="ctr"/>
            <a:r>
              <a:rPr lang="ru-RU" sz="1600" dirty="0">
                <a:cs typeface="Arial" panose="020B0604020202020204" pitchFamily="34" charset="0"/>
              </a:rPr>
              <a:t>для участников программы «Выращивание»</a:t>
            </a:r>
            <a:endParaRPr lang="ru-RU" sz="16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98EFA89-F675-474D-B686-91171BA6DBC7}"/>
              </a:ext>
            </a:extLst>
          </p:cNvPr>
          <p:cNvSpPr txBox="1"/>
          <p:nvPr/>
        </p:nvSpPr>
        <p:spPr>
          <a:xfrm>
            <a:off x="16855123" y="6761946"/>
            <a:ext cx="2607393" cy="21444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667" dirty="0">
                <a:cs typeface="Arial" panose="020B0604020202020204" pitchFamily="34" charset="0"/>
              </a:rPr>
              <a:t>Различаются </a:t>
            </a:r>
          </a:p>
          <a:p>
            <a:pPr algn="ctr"/>
            <a:r>
              <a:rPr lang="ru-RU" sz="2667" dirty="0">
                <a:cs typeface="Arial" panose="020B0604020202020204" pitchFamily="34" charset="0"/>
              </a:rPr>
              <a:t>% ставками,</a:t>
            </a:r>
          </a:p>
          <a:p>
            <a:pPr algn="ctr"/>
            <a:r>
              <a:rPr lang="ru-RU" sz="2667" dirty="0">
                <a:cs typeface="Arial" panose="020B0604020202020204" pitchFamily="34" charset="0"/>
              </a:rPr>
              <a:t>целями,</a:t>
            </a:r>
          </a:p>
          <a:p>
            <a:pPr algn="ctr"/>
            <a:r>
              <a:rPr lang="ru-RU" sz="2667" dirty="0">
                <a:cs typeface="Arial" panose="020B0604020202020204" pitchFamily="34" charset="0"/>
              </a:rPr>
              <a:t>категорией заемщиков</a:t>
            </a:r>
          </a:p>
        </p:txBody>
      </p:sp>
      <p:pic>
        <p:nvPicPr>
          <p:cNvPr id="31" name="object 17">
            <a:extLst>
              <a:ext uri="{FF2B5EF4-FFF2-40B4-BE49-F238E27FC236}">
                <a16:creationId xmlns:a16="http://schemas.microsoft.com/office/drawing/2014/main" id="{B0A7D23B-7329-4DDF-92F2-34504CFEDAD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18848" y="4572000"/>
            <a:ext cx="3949304" cy="3909532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8555466-01A5-4E7C-ACB4-766C0EFC9842}"/>
              </a:ext>
            </a:extLst>
          </p:cNvPr>
          <p:cNvSpPr txBox="1"/>
          <p:nvPr/>
        </p:nvSpPr>
        <p:spPr>
          <a:xfrm>
            <a:off x="10853827" y="4861286"/>
            <a:ext cx="3479346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anose="020B0604020202020204" pitchFamily="34" charset="0"/>
              </a:rPr>
              <a:t>Моногорода – 3,25 %</a:t>
            </a:r>
          </a:p>
          <a:p>
            <a:pPr algn="ctr"/>
            <a:endParaRPr lang="ru-RU" sz="2400" b="1" dirty="0">
              <a:cs typeface="Arial" panose="020B0604020202020204" pitchFamily="34" charset="0"/>
            </a:endParaRPr>
          </a:p>
          <a:p>
            <a:pPr algn="ctr"/>
            <a:r>
              <a:rPr lang="ru-RU" sz="1800" dirty="0">
                <a:cs typeface="Arial" panose="020B0604020202020204" pitchFamily="34" charset="0"/>
              </a:rPr>
              <a:t>для СМСП, осуществляющих деятельность на территориях моногородов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пос. Умет, 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г. Рузаевка, 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пос. </a:t>
            </a:r>
            <a:r>
              <a:rPr lang="ru-RU" sz="1800" b="1" dirty="0" err="1">
                <a:cs typeface="Arial" panose="020B0604020202020204" pitchFamily="34" charset="0"/>
              </a:rPr>
              <a:t>Кадошкино</a:t>
            </a:r>
            <a:r>
              <a:rPr lang="ru-RU" sz="1800" b="1" dirty="0">
                <a:cs typeface="Arial" panose="020B0604020202020204" pitchFamily="34" charset="0"/>
              </a:rPr>
              <a:t>, 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пос. Тургенево,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 пос. Комсомольский, </a:t>
            </a:r>
          </a:p>
          <a:p>
            <a:pPr algn="ctr"/>
            <a:r>
              <a:rPr lang="ru-RU" sz="1800" b="1" dirty="0">
                <a:cs typeface="Arial" panose="020B0604020202020204" pitchFamily="34" charset="0"/>
              </a:rPr>
              <a:t>пос. Атяшево </a:t>
            </a:r>
          </a:p>
        </p:txBody>
      </p:sp>
      <p:sp>
        <p:nvSpPr>
          <p:cNvPr id="37" name="object 15">
            <a:extLst>
              <a:ext uri="{FF2B5EF4-FFF2-40B4-BE49-F238E27FC236}">
                <a16:creationId xmlns:a16="http://schemas.microsoft.com/office/drawing/2014/main" id="{3A509BAD-3D09-44CF-9041-693AAECFF2E2}"/>
              </a:ext>
            </a:extLst>
          </p:cNvPr>
          <p:cNvSpPr txBox="1"/>
          <p:nvPr/>
        </p:nvSpPr>
        <p:spPr>
          <a:xfrm>
            <a:off x="1872418" y="1971825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1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8" name="object 15">
            <a:extLst>
              <a:ext uri="{FF2B5EF4-FFF2-40B4-BE49-F238E27FC236}">
                <a16:creationId xmlns:a16="http://schemas.microsoft.com/office/drawing/2014/main" id="{D64004A9-7EB6-4BAC-BD85-D06A2C618547}"/>
              </a:ext>
            </a:extLst>
          </p:cNvPr>
          <p:cNvSpPr txBox="1"/>
          <p:nvPr/>
        </p:nvSpPr>
        <p:spPr>
          <a:xfrm>
            <a:off x="1852742" y="3140837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2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0" name="object 15">
            <a:extLst>
              <a:ext uri="{FF2B5EF4-FFF2-40B4-BE49-F238E27FC236}">
                <a16:creationId xmlns:a16="http://schemas.microsoft.com/office/drawing/2014/main" id="{64EEA087-13F6-442F-954B-9325FE729799}"/>
              </a:ext>
            </a:extLst>
          </p:cNvPr>
          <p:cNvSpPr txBox="1"/>
          <p:nvPr/>
        </p:nvSpPr>
        <p:spPr>
          <a:xfrm>
            <a:off x="1852742" y="4562702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3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3" name="object 15">
            <a:extLst>
              <a:ext uri="{FF2B5EF4-FFF2-40B4-BE49-F238E27FC236}">
                <a16:creationId xmlns:a16="http://schemas.microsoft.com/office/drawing/2014/main" id="{C6BBABDF-56E6-46AD-B69E-AF1AC8F7FC44}"/>
              </a:ext>
            </a:extLst>
          </p:cNvPr>
          <p:cNvSpPr txBox="1"/>
          <p:nvPr/>
        </p:nvSpPr>
        <p:spPr>
          <a:xfrm>
            <a:off x="1852742" y="5937979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4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4" name="object 15">
            <a:extLst>
              <a:ext uri="{FF2B5EF4-FFF2-40B4-BE49-F238E27FC236}">
                <a16:creationId xmlns:a16="http://schemas.microsoft.com/office/drawing/2014/main" id="{FFC51667-8238-46DD-9A1E-89B6B09D120A}"/>
              </a:ext>
            </a:extLst>
          </p:cNvPr>
          <p:cNvSpPr txBox="1"/>
          <p:nvPr/>
        </p:nvSpPr>
        <p:spPr>
          <a:xfrm>
            <a:off x="1807842" y="7150840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5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5" name="object 15">
            <a:extLst>
              <a:ext uri="{FF2B5EF4-FFF2-40B4-BE49-F238E27FC236}">
                <a16:creationId xmlns:a16="http://schemas.microsoft.com/office/drawing/2014/main" id="{705A3DBE-E548-4FC9-9125-868C47568347}"/>
              </a:ext>
            </a:extLst>
          </p:cNvPr>
          <p:cNvSpPr txBox="1"/>
          <p:nvPr/>
        </p:nvSpPr>
        <p:spPr>
          <a:xfrm>
            <a:off x="9399405" y="2208156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6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6" name="object 15">
            <a:extLst>
              <a:ext uri="{FF2B5EF4-FFF2-40B4-BE49-F238E27FC236}">
                <a16:creationId xmlns:a16="http://schemas.microsoft.com/office/drawing/2014/main" id="{7E9DBF71-7DF1-4085-ADDE-6D0796A7E101}"/>
              </a:ext>
            </a:extLst>
          </p:cNvPr>
          <p:cNvSpPr txBox="1"/>
          <p:nvPr/>
        </p:nvSpPr>
        <p:spPr>
          <a:xfrm>
            <a:off x="9399405" y="3359211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7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7" name="object 15">
            <a:extLst>
              <a:ext uri="{FF2B5EF4-FFF2-40B4-BE49-F238E27FC236}">
                <a16:creationId xmlns:a16="http://schemas.microsoft.com/office/drawing/2014/main" id="{00EE3B55-03D6-4E14-8416-695537312253}"/>
              </a:ext>
            </a:extLst>
          </p:cNvPr>
          <p:cNvSpPr txBox="1"/>
          <p:nvPr/>
        </p:nvSpPr>
        <p:spPr>
          <a:xfrm>
            <a:off x="9408746" y="4664531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8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41CD3626-0E2F-4266-B9B9-262D51812751}"/>
              </a:ext>
            </a:extLst>
          </p:cNvPr>
          <p:cNvSpPr/>
          <p:nvPr/>
        </p:nvSpPr>
        <p:spPr>
          <a:xfrm>
            <a:off x="4470400" y="399393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МИКРОЗАЙМЫ</a:t>
            </a: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C2CE533F-45AE-464D-A36B-C8670E4E1F6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06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Таблица 34">
            <a:extLst>
              <a:ext uri="{FF2B5EF4-FFF2-40B4-BE49-F238E27FC236}">
                <a16:creationId xmlns:a16="http://schemas.microsoft.com/office/drawing/2014/main" id="{087A97A7-4482-4030-8388-93B7A9ECC52A}"/>
              </a:ext>
            </a:extLst>
          </p:cNvPr>
          <p:cNvGraphicFramePr>
            <a:graphicFrameLocks noGrp="1"/>
          </p:cNvGraphicFramePr>
          <p:nvPr/>
        </p:nvGraphicFramePr>
        <p:xfrm>
          <a:off x="543157" y="4707023"/>
          <a:ext cx="14977664" cy="3782061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{3B4B98B0-60AC-42C2-AFA5-B58CD77FA1E5}</a:tableStyleId>
              </a:tblPr>
              <a:tblGrid>
                <a:gridCol w="4409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1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46413">
                  <a:extLst>
                    <a:ext uri="{9D8B030D-6E8A-4147-A177-3AD203B41FA5}">
                      <a16:colId xmlns:a16="http://schemas.microsoft.com/office/drawing/2014/main" val="124828149"/>
                    </a:ext>
                  </a:extLst>
                </a:gridCol>
              </a:tblGrid>
              <a:tr h="378206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Основные условия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Внесены в Единый реестр МСП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Зарегистрированы в России и состоите на налоговом учете в Республике Мордовия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просроченной задолженности более 50 000 руб. по налогам, сборам и иным обязательным платежам в бюджеты РФ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находитесь в стадии ликвидации или проведения процедур банкротства в соответствии с законодательством РФ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задолженности по заработной плате более 3-х месяцев</a:t>
                      </a:r>
                    </a:p>
                  </a:txBody>
                  <a:tcPr marL="182880" marR="182880" marT="182880" marB="1828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285AB90-A7C1-4FEC-AE36-2FE43822CDE7}"/>
              </a:ext>
            </a:extLst>
          </p:cNvPr>
          <p:cNvSpPr txBox="1"/>
          <p:nvPr/>
        </p:nvSpPr>
        <p:spPr>
          <a:xfrm>
            <a:off x="1270000" y="2756859"/>
            <a:ext cx="34563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До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5 000 000 </a:t>
            </a:r>
            <a:r>
              <a:rPr lang="ru-RU" sz="2400" dirty="0">
                <a:cs typeface="Arial" panose="020B0604020202020204" pitchFamily="34" charset="0"/>
              </a:rPr>
              <a:t>рублей</a:t>
            </a:r>
            <a:endParaRPr lang="ru-RU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0C8C6-E6D4-4850-AE85-D2BADF04729D}"/>
              </a:ext>
            </a:extLst>
          </p:cNvPr>
          <p:cNvSpPr txBox="1"/>
          <p:nvPr/>
        </p:nvSpPr>
        <p:spPr>
          <a:xfrm>
            <a:off x="5459802" y="2750685"/>
            <a:ext cx="44164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Процентная ставка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от 1%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9BA365-6E78-4A45-85D3-886763EB315C}"/>
              </a:ext>
            </a:extLst>
          </p:cNvPr>
          <p:cNvSpPr txBox="1"/>
          <p:nvPr/>
        </p:nvSpPr>
        <p:spPr>
          <a:xfrm>
            <a:off x="10355223" y="2667000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Максимальный срок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36 месяцев</a:t>
            </a:r>
          </a:p>
          <a:p>
            <a:r>
              <a:rPr lang="ru-RU" sz="2400" dirty="0">
                <a:cs typeface="Arial" panose="020B0604020202020204" pitchFamily="34" charset="0"/>
              </a:rPr>
              <a:t>(в режиме ПГ –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24 месяца</a:t>
            </a:r>
            <a:r>
              <a:rPr lang="ru-RU" sz="2400" dirty="0">
                <a:cs typeface="Arial" panose="020B0604020202020204" pitchFamily="34" charset="0"/>
              </a:rPr>
              <a:t>)</a:t>
            </a:r>
            <a:endParaRPr lang="ru-RU" sz="24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992CA1AF-885A-4FD3-B83D-31040685528E}"/>
              </a:ext>
            </a:extLst>
          </p:cNvPr>
          <p:cNvSpPr/>
          <p:nvPr/>
        </p:nvSpPr>
        <p:spPr>
          <a:xfrm>
            <a:off x="1994189" y="3770399"/>
            <a:ext cx="10782011" cy="338554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С 2021 года доступно кредитование по госпрограммам самозанятым и начинающим предпринимателям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674B53F-3862-4C7D-8332-361FF7986CA4}"/>
              </a:ext>
            </a:extLst>
          </p:cNvPr>
          <p:cNvSpPr txBox="1"/>
          <p:nvPr/>
        </p:nvSpPr>
        <p:spPr>
          <a:xfrm>
            <a:off x="5708994" y="5097281"/>
            <a:ext cx="3668517" cy="318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67" b="1" kern="0" dirty="0">
                <a:cs typeface="Arial" panose="020B0604020202020204" pitchFamily="34" charset="0"/>
              </a:rPr>
              <a:t>Кредитование самозанятых граждан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9329C662-25E8-484F-A771-A99FCFB5BCFA}"/>
              </a:ext>
            </a:extLst>
          </p:cNvPr>
          <p:cNvSpPr/>
          <p:nvPr/>
        </p:nvSpPr>
        <p:spPr>
          <a:xfrm>
            <a:off x="5808335" y="5767384"/>
            <a:ext cx="3098160" cy="379656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867" b="1" kern="0" dirty="0">
                <a:solidFill>
                  <a:srgbClr val="6F2D2D"/>
                </a:solidFill>
                <a:cs typeface="Arial" panose="020B0604020202020204" pitchFamily="34" charset="0"/>
              </a:rPr>
              <a:t>«Я сам»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B1C4519-8BC4-4E92-A166-64284B34ED84}"/>
              </a:ext>
            </a:extLst>
          </p:cNvPr>
          <p:cNvSpPr/>
          <p:nvPr/>
        </p:nvSpPr>
        <p:spPr>
          <a:xfrm>
            <a:off x="5727734" y="6345152"/>
            <a:ext cx="4067825" cy="974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67" b="1" dirty="0">
                <a:solidFill>
                  <a:srgbClr val="FF0000"/>
                </a:solidFill>
                <a:cs typeface="Arial" panose="020B0604020202020204" pitchFamily="34" charset="0"/>
              </a:rPr>
              <a:t>До 500 000 рублей</a:t>
            </a:r>
          </a:p>
          <a:p>
            <a:pPr algn="just"/>
            <a:endParaRPr lang="ru-RU" sz="667" b="1" dirty="0">
              <a:cs typeface="Arial" panose="020B0604020202020204" pitchFamily="34" charset="0"/>
            </a:endParaRPr>
          </a:p>
          <a:p>
            <a:pPr algn="just"/>
            <a:r>
              <a:rPr lang="ru-RU" sz="1467" dirty="0">
                <a:cs typeface="Arial" panose="020B0604020202020204" pitchFamily="34" charset="0"/>
              </a:rPr>
              <a:t>Процентная ставка – ключевая ставка Банка России 5</a:t>
            </a:r>
            <a:r>
              <a:rPr lang="ru-RU" sz="1467" b="1" dirty="0">
                <a:cs typeface="Arial" panose="020B0604020202020204" pitchFamily="34" charset="0"/>
              </a:rPr>
              <a:t>,75 %</a:t>
            </a:r>
          </a:p>
          <a:p>
            <a:pPr algn="ctr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0F4F6DA-C3FB-446A-B138-431D161075F6}"/>
              </a:ext>
            </a:extLst>
          </p:cNvPr>
          <p:cNvSpPr txBox="1"/>
          <p:nvPr/>
        </p:nvSpPr>
        <p:spPr>
          <a:xfrm>
            <a:off x="11235080" y="5003359"/>
            <a:ext cx="3668517" cy="543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67" b="1" kern="0" dirty="0">
                <a:cs typeface="Arial" panose="020B0604020202020204" pitchFamily="34" charset="0"/>
              </a:rPr>
              <a:t>Кредитование начинающих предпринимателей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38494AE4-D6B3-47E9-AABE-4F47BD763C41}"/>
              </a:ext>
            </a:extLst>
          </p:cNvPr>
          <p:cNvSpPr/>
          <p:nvPr/>
        </p:nvSpPr>
        <p:spPr>
          <a:xfrm>
            <a:off x="11520258" y="5818259"/>
            <a:ext cx="3098160" cy="379656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867" b="1" kern="0" dirty="0">
                <a:solidFill>
                  <a:srgbClr val="6F2D2D"/>
                </a:solidFill>
                <a:cs typeface="Arial" panose="020B0604020202020204" pitchFamily="34" charset="0"/>
              </a:rPr>
              <a:t>«Лёгкий старт»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CE5ACDEA-4C11-45F9-BA0C-1ED27AE04360}"/>
              </a:ext>
            </a:extLst>
          </p:cNvPr>
          <p:cNvSpPr/>
          <p:nvPr/>
        </p:nvSpPr>
        <p:spPr>
          <a:xfrm>
            <a:off x="11348494" y="6458002"/>
            <a:ext cx="4166191" cy="749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67" b="1" dirty="0">
                <a:solidFill>
                  <a:srgbClr val="FF0000"/>
                </a:solidFill>
                <a:cs typeface="Arial" panose="020B0604020202020204" pitchFamily="34" charset="0"/>
              </a:rPr>
              <a:t>До 1 000 000 рублей</a:t>
            </a:r>
          </a:p>
          <a:p>
            <a:pPr algn="just"/>
            <a:endParaRPr lang="ru-RU" sz="667" b="1" dirty="0">
              <a:cs typeface="Arial" panose="020B0604020202020204" pitchFamily="34" charset="0"/>
            </a:endParaRPr>
          </a:p>
          <a:p>
            <a:pPr algn="just"/>
            <a:r>
              <a:rPr lang="ru-RU" sz="1467" dirty="0">
                <a:cs typeface="Arial" panose="020B0604020202020204" pitchFamily="34" charset="0"/>
              </a:rPr>
              <a:t>Процентная ставка – </a:t>
            </a:r>
            <a:r>
              <a:rPr lang="ru-RU" sz="1467" b="1" dirty="0">
                <a:cs typeface="Arial" panose="020B0604020202020204" pitchFamily="34" charset="0"/>
              </a:rPr>
              <a:t>8%</a:t>
            </a:r>
            <a:endParaRPr lang="ru-RU" sz="1467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just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37902176-BA77-4D97-BE1C-1A439DEE7DFC}"/>
              </a:ext>
            </a:extLst>
          </p:cNvPr>
          <p:cNvSpPr/>
          <p:nvPr/>
        </p:nvSpPr>
        <p:spPr>
          <a:xfrm>
            <a:off x="2260600" y="1281870"/>
            <a:ext cx="12230233" cy="1036181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ПРОГРАММЫ КРЕДИТОВАНИЯ ФОНДА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направлены на поддержку предпринимателей, которые не могут воспользоваться традиционными банковскими продуктами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(нет кредитной истории, не достаточное обеспечение, маленькая сумма кредита)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C818F83C-6ACF-441A-B0D0-5523EEB8ADF4}"/>
              </a:ext>
            </a:extLst>
          </p:cNvPr>
          <p:cNvSpPr/>
          <p:nvPr/>
        </p:nvSpPr>
        <p:spPr>
          <a:xfrm>
            <a:off x="5091450" y="7446921"/>
            <a:ext cx="9949319" cy="625812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ПРИ НЕДОСТАТОЧНОСТИ ЗАЛОГОВОГО ОБЕСПЕЧЕНИЯ – ВОЗМОЖНО ПОРУЧИТЕЛЬСТВО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ГАРАНТИЙНОГО ФОНДА ДО 50% ОТ СУММЫ ЗАЙМА</a:t>
            </a:r>
          </a:p>
        </p:txBody>
      </p:sp>
      <p:sp>
        <p:nvSpPr>
          <p:cNvPr id="33" name="object 15">
            <a:extLst>
              <a:ext uri="{FF2B5EF4-FFF2-40B4-BE49-F238E27FC236}">
                <a16:creationId xmlns:a16="http://schemas.microsoft.com/office/drawing/2014/main" id="{F83D4AAD-510D-4659-AB16-ECFA5B9A84C2}"/>
              </a:ext>
            </a:extLst>
          </p:cNvPr>
          <p:cNvSpPr txBox="1"/>
          <p:nvPr/>
        </p:nvSpPr>
        <p:spPr>
          <a:xfrm>
            <a:off x="5129542" y="4967323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9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4" name="object 15">
            <a:extLst>
              <a:ext uri="{FF2B5EF4-FFF2-40B4-BE49-F238E27FC236}">
                <a16:creationId xmlns:a16="http://schemas.microsoft.com/office/drawing/2014/main" id="{3778738B-9B76-433B-BEFC-99E97C328AEE}"/>
              </a:ext>
            </a:extLst>
          </p:cNvPr>
          <p:cNvSpPr txBox="1"/>
          <p:nvPr/>
        </p:nvSpPr>
        <p:spPr>
          <a:xfrm>
            <a:off x="11047000" y="4942011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1 0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71453D9C-1264-4B91-AEB6-26B8CE3E8FC5}"/>
              </a:ext>
            </a:extLst>
          </p:cNvPr>
          <p:cNvSpPr/>
          <p:nvPr/>
        </p:nvSpPr>
        <p:spPr>
          <a:xfrm>
            <a:off x="4318000" y="382914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МИКРОЗАЙМЫ</a:t>
            </a: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727B6AFF-044A-42D1-AD35-152927EB047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91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ject 17">
            <a:extLst>
              <a:ext uri="{FF2B5EF4-FFF2-40B4-BE49-F238E27FC236}">
                <a16:creationId xmlns:a16="http://schemas.microsoft.com/office/drawing/2014/main" id="{9D889B3A-6435-47F6-A1AF-8D453B06D69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55256" y="1312418"/>
            <a:ext cx="4106944" cy="6463245"/>
          </a:xfrm>
          <a:prstGeom prst="rect">
            <a:avLst/>
          </a:prstGeom>
        </p:spPr>
      </p:pic>
      <p:pic>
        <p:nvPicPr>
          <p:cNvPr id="69" name="object 17">
            <a:extLst>
              <a:ext uri="{FF2B5EF4-FFF2-40B4-BE49-F238E27FC236}">
                <a16:creationId xmlns:a16="http://schemas.microsoft.com/office/drawing/2014/main" id="{0C152146-7D65-45B1-A606-E133CCECF5B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17" y="1295401"/>
            <a:ext cx="4039964" cy="6175462"/>
          </a:xfrm>
          <a:prstGeom prst="rect">
            <a:avLst/>
          </a:prstGeom>
        </p:spPr>
      </p:pic>
      <p:pic>
        <p:nvPicPr>
          <p:cNvPr id="42" name="object 17">
            <a:extLst>
              <a:ext uri="{FF2B5EF4-FFF2-40B4-BE49-F238E27FC236}">
                <a16:creationId xmlns:a16="http://schemas.microsoft.com/office/drawing/2014/main" id="{F76BA871-FC93-4BEC-B255-CCCE70B7196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00216" y="1295402"/>
            <a:ext cx="3981325" cy="708986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837277" y="2223585"/>
            <a:ext cx="3567878" cy="6375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приобретение основных средств (транспортные средства, станки, приборы, аппараты, агрегаты, установки, машины, недвижимое имущество)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реконструкция и/или ремонт основных средств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внедрение новых технологий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развитие научно-технической и инновационной деятельности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пополнение оборотных средств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расширение деятельности и/или развитие существующего бизнеса</a:t>
            </a: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Рефинансирование (основного долга) банковских кредитов, полученных на цели, связанные с предпринимательской деятельностью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400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EA8A849B-7432-408F-AE2B-6013CA3D39B5}"/>
              </a:ext>
            </a:extLst>
          </p:cNvPr>
          <p:cNvSpPr txBox="1"/>
          <p:nvPr/>
        </p:nvSpPr>
        <p:spPr>
          <a:xfrm>
            <a:off x="6608281" y="2416584"/>
            <a:ext cx="3567878" cy="47643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Движимое имущество (в том числе приобретаемое), фактически расположенное на территории Республики Мордовия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Недвижимое имущество, зарегистрированное на территории Республики Мордовия (в том числе приобретаемое, за исключением недвижимого имущества жилого назначения)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Объекты интеллектуальной собственности</a:t>
            </a: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56" name="object 5">
            <a:extLst>
              <a:ext uri="{FF2B5EF4-FFF2-40B4-BE49-F238E27FC236}">
                <a16:creationId xmlns:a16="http://schemas.microsoft.com/office/drawing/2014/main" id="{0AEADD11-1A4D-4E32-BD40-5725E3A3CF3C}"/>
              </a:ext>
            </a:extLst>
          </p:cNvPr>
          <p:cNvSpPr txBox="1"/>
          <p:nvPr/>
        </p:nvSpPr>
        <p:spPr>
          <a:xfrm>
            <a:off x="11123832" y="2364186"/>
            <a:ext cx="3837187" cy="5103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Не более 1 000 000 рублей: поручительство (физ./</a:t>
            </a:r>
            <a:r>
              <a:rPr lang="ru-RU" sz="1600" dirty="0" err="1">
                <a:cs typeface="Microsoft Sans Serif"/>
              </a:rPr>
              <a:t>юр.лиц</a:t>
            </a:r>
            <a:r>
              <a:rPr lang="ru-RU" sz="1600" dirty="0">
                <a:cs typeface="Microsoft Sans Serif"/>
              </a:rPr>
              <a:t>/самозанятого) и (или) залог (транспортные средства, самоходные машины, оборудование, недвижимость, объекты интеллектуальной собственности)</a:t>
            </a: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Более 1 000 000 рублей: поручительство (физ./юр. лиц/самозанятого) и залог (транспортные средства, самоходные машины, оборудование, недвижимость, объекты интеллектуальной собственности)</a:t>
            </a: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0A8C4D42-34B8-490F-8F89-B42A33368A7A}"/>
              </a:ext>
            </a:extLst>
          </p:cNvPr>
          <p:cNvSpPr/>
          <p:nvPr/>
        </p:nvSpPr>
        <p:spPr>
          <a:xfrm>
            <a:off x="3209459" y="371341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itchFamily="34" charset="0"/>
              </a:rPr>
              <a:t>ОСНОВНЫЕ УСЛОВИЯ</a:t>
            </a:r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1F6E3802-15E9-40F7-A889-6FF0378EC85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71" name="object 9">
            <a:extLst>
              <a:ext uri="{FF2B5EF4-FFF2-40B4-BE49-F238E27FC236}">
                <a16:creationId xmlns:a16="http://schemas.microsoft.com/office/drawing/2014/main" id="{C7C570D0-A6F0-4B96-8DB2-F64701A53631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7828800" y="960266"/>
            <a:ext cx="879196" cy="626961"/>
          </a:xfrm>
          <a:prstGeom prst="rect">
            <a:avLst/>
          </a:prstGeom>
        </p:spPr>
      </p:pic>
      <p:pic>
        <p:nvPicPr>
          <p:cNvPr id="63" name="object 9">
            <a:extLst>
              <a:ext uri="{FF2B5EF4-FFF2-40B4-BE49-F238E27FC236}">
                <a16:creationId xmlns:a16="http://schemas.microsoft.com/office/drawing/2014/main" id="{AF09E132-F4CD-4472-8772-B050FD05CDE7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2128699" y="927244"/>
            <a:ext cx="1109848" cy="62696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749BC07-7ACA-49EC-870D-CDF98B0C4816}"/>
              </a:ext>
            </a:extLst>
          </p:cNvPr>
          <p:cNvSpPr txBox="1"/>
          <p:nvPr/>
        </p:nvSpPr>
        <p:spPr>
          <a:xfrm>
            <a:off x="1881015" y="1713344"/>
            <a:ext cx="81265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ЦЕЛЕВОЕ ИСПОЛЬЗОВАНИЕ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B5EABD-9017-43FF-BC5B-02AB49F8867E}"/>
              </a:ext>
            </a:extLst>
          </p:cNvPr>
          <p:cNvSpPr txBox="1"/>
          <p:nvPr/>
        </p:nvSpPr>
        <p:spPr>
          <a:xfrm>
            <a:off x="7625529" y="1713344"/>
            <a:ext cx="16070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ЗАЛОГ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3C17C85-54B2-4DC3-A7E4-62C64B3D4AD5}"/>
              </a:ext>
            </a:extLst>
          </p:cNvPr>
          <p:cNvSpPr txBox="1"/>
          <p:nvPr/>
        </p:nvSpPr>
        <p:spPr>
          <a:xfrm>
            <a:off x="11347035" y="1713344"/>
            <a:ext cx="30956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ОСНОВНОЕ ОБЕСПЕЧЕНИЕ</a:t>
            </a:r>
          </a:p>
          <a:p>
            <a:endParaRPr lang="ru-RU" sz="2000" b="1" dirty="0"/>
          </a:p>
        </p:txBody>
      </p:sp>
      <p:pic>
        <p:nvPicPr>
          <p:cNvPr id="61" name="object 9">
            <a:extLst>
              <a:ext uri="{FF2B5EF4-FFF2-40B4-BE49-F238E27FC236}">
                <a16:creationId xmlns:a16="http://schemas.microsoft.com/office/drawing/2014/main" id="{E5F794AB-2883-4262-88D6-0EFF04C04FF1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258416" y="932242"/>
            <a:ext cx="1119841" cy="62696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8446F3D4-F6BF-47B0-AC0D-B7FC5CF97BE8}"/>
              </a:ext>
            </a:extLst>
          </p:cNvPr>
          <p:cNvSpPr txBox="1"/>
          <p:nvPr/>
        </p:nvSpPr>
        <p:spPr>
          <a:xfrm>
            <a:off x="6248416" y="7895244"/>
            <a:ext cx="88137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6623">
              <a:spcBef>
                <a:spcPct val="50000"/>
              </a:spcBef>
            </a:pPr>
            <a:r>
              <a:rPr lang="ru-RU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В режиме повышенной готовности или режима чрезвычайной ситуации на территории Республики Мордовия в соответствии с Федеральным законом от декабря 1994 г. № 68-ФЗ "О защите населения и территорий от чрезвычайных ситуаций природного и техногенного характера" (Собрание законодательства Российской Федерации, 1994, N 35, ст. 3648; 2020, № 14, ст. 2028) максимальный срок предоставления микрозайма не превышает 24 месяцев. </a:t>
            </a:r>
            <a:endParaRPr lang="en-US" sz="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129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ject 13">
            <a:extLst>
              <a:ext uri="{FF2B5EF4-FFF2-40B4-BE49-F238E27FC236}">
                <a16:creationId xmlns:a16="http://schemas.microsoft.com/office/drawing/2014/main" id="{0EC74779-3415-4785-BF44-44336C78C09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2893664">
            <a:off x="5034312" y="4622816"/>
            <a:ext cx="4017230" cy="3923428"/>
          </a:xfrm>
          <a:prstGeom prst="rect">
            <a:avLst/>
          </a:prstGeom>
        </p:spPr>
      </p:pic>
      <p:pic>
        <p:nvPicPr>
          <p:cNvPr id="21" name="object 17">
            <a:extLst>
              <a:ext uri="{FF2B5EF4-FFF2-40B4-BE49-F238E27FC236}">
                <a16:creationId xmlns:a16="http://schemas.microsoft.com/office/drawing/2014/main" id="{F2AD2838-CF0D-4C01-AC7B-43E167F8270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4855" y="1282819"/>
            <a:ext cx="4811454" cy="649732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 rot="21030091">
            <a:off x="8683343" y="1474995"/>
            <a:ext cx="3036045" cy="2365198"/>
          </a:xfrm>
          <a:prstGeom prst="rect">
            <a:avLst/>
          </a:prstGeom>
        </p:spPr>
      </p:pic>
      <p:pic>
        <p:nvPicPr>
          <p:cNvPr id="24" name="object 10">
            <a:extLst>
              <a:ext uri="{FF2B5EF4-FFF2-40B4-BE49-F238E27FC236}">
                <a16:creationId xmlns:a16="http://schemas.microsoft.com/office/drawing/2014/main" id="{455C8FA0-E2FA-4918-A895-D9D60C70D14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188646" y="2210811"/>
            <a:ext cx="3036045" cy="2643736"/>
          </a:xfrm>
          <a:prstGeom prst="rect">
            <a:avLst/>
          </a:prstGeom>
        </p:spPr>
      </p:pic>
      <p:pic>
        <p:nvPicPr>
          <p:cNvPr id="27" name="object 13">
            <a:extLst>
              <a:ext uri="{FF2B5EF4-FFF2-40B4-BE49-F238E27FC236}">
                <a16:creationId xmlns:a16="http://schemas.microsoft.com/office/drawing/2014/main" id="{0AE31196-DE10-4C58-9808-E171FB315BB3}"/>
              </a:ext>
            </a:extLst>
          </p:cNvPr>
          <p:cNvPicPr preferRelativeResize="0"/>
          <p:nvPr/>
        </p:nvPicPr>
        <p:blipFill>
          <a:blip r:embed="rId2" cstate="print"/>
          <a:stretch>
            <a:fillRect/>
          </a:stretch>
        </p:blipFill>
        <p:spPr>
          <a:xfrm rot="19046803">
            <a:off x="11822954" y="4357583"/>
            <a:ext cx="4371286" cy="4336536"/>
          </a:xfrm>
          <a:prstGeom prst="rect">
            <a:avLst/>
          </a:prstGeom>
        </p:spPr>
      </p:pic>
      <p:pic>
        <p:nvPicPr>
          <p:cNvPr id="28" name="object 10">
            <a:extLst>
              <a:ext uri="{FF2B5EF4-FFF2-40B4-BE49-F238E27FC236}">
                <a16:creationId xmlns:a16="http://schemas.microsoft.com/office/drawing/2014/main" id="{8B23063C-193C-445A-9B54-C0EE913DCDA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217672">
            <a:off x="12407507" y="2024605"/>
            <a:ext cx="3036045" cy="236519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6051356" y="6546887"/>
            <a:ext cx="2012314" cy="94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400" b="1" i="1" spc="-5" dirty="0">
                <a:cs typeface="Arial"/>
              </a:rPr>
              <a:t>Центр занятости </a:t>
            </a:r>
            <a:r>
              <a:rPr sz="1400" b="1" i="1" dirty="0">
                <a:cs typeface="Arial"/>
              </a:rPr>
              <a:t> </a:t>
            </a:r>
            <a:r>
              <a:rPr sz="1400" b="1" i="1" spc="-5" dirty="0">
                <a:cs typeface="Arial"/>
              </a:rPr>
              <a:t>населения (по </a:t>
            </a:r>
            <a:r>
              <a:rPr sz="1400" b="1" i="1" dirty="0">
                <a:cs typeface="Arial"/>
              </a:rPr>
              <a:t> </a:t>
            </a:r>
            <a:r>
              <a:rPr sz="1400" b="1" i="1" spc="-5" dirty="0">
                <a:cs typeface="Arial"/>
              </a:rPr>
              <a:t>вопросам</a:t>
            </a:r>
            <a:r>
              <a:rPr sz="1400" b="1" i="1" spc="-65" dirty="0">
                <a:cs typeface="Arial"/>
              </a:rPr>
              <a:t> </a:t>
            </a:r>
            <a:r>
              <a:rPr sz="1400" b="1" i="1" spc="-5" dirty="0">
                <a:cs typeface="Arial"/>
              </a:rPr>
              <a:t>заключения </a:t>
            </a:r>
            <a:r>
              <a:rPr sz="1400" b="1" i="1" spc="-375" dirty="0">
                <a:cs typeface="Arial"/>
              </a:rPr>
              <a:t> </a:t>
            </a:r>
            <a:r>
              <a:rPr sz="1400" b="1" i="1" spc="-5" dirty="0">
                <a:cs typeface="Arial"/>
              </a:rPr>
              <a:t>соцконтракта)</a:t>
            </a:r>
            <a:endParaRPr sz="1400" dirty="0"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96719" y="3083510"/>
            <a:ext cx="1403927" cy="920380"/>
          </a:xfrm>
          <a:prstGeom prst="rect">
            <a:avLst/>
          </a:prstGeom>
        </p:spPr>
        <p:txBody>
          <a:bodyPr vert="horz" wrap="square" lIns="0" tIns="182245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204"/>
              </a:spcBef>
            </a:pPr>
            <a:r>
              <a:rPr sz="1500" b="1" i="1" spc="-5" dirty="0" err="1">
                <a:cs typeface="Arial"/>
              </a:rPr>
              <a:t>Центр</a:t>
            </a:r>
            <a:r>
              <a:rPr sz="1500" b="1" i="1" spc="-5" dirty="0">
                <a:cs typeface="Arial"/>
              </a:rPr>
              <a:t> </a:t>
            </a:r>
            <a:r>
              <a:rPr lang="ru-RU" sz="1500" b="1" i="1" spc="-5" dirty="0">
                <a:cs typeface="Arial"/>
              </a:rPr>
              <a:t>п</a:t>
            </a:r>
            <a:r>
              <a:rPr sz="1500" b="1" i="1" spc="-5" dirty="0" err="1">
                <a:cs typeface="Arial"/>
              </a:rPr>
              <a:t>оддержк</a:t>
            </a:r>
            <a:r>
              <a:rPr sz="1500" b="1" i="1" dirty="0" err="1">
                <a:cs typeface="Arial"/>
              </a:rPr>
              <a:t>и</a:t>
            </a:r>
            <a:r>
              <a:rPr sz="1500" b="1" i="1" dirty="0">
                <a:cs typeface="Arial"/>
              </a:rPr>
              <a:t>  </a:t>
            </a:r>
            <a:r>
              <a:rPr sz="1500" b="1" i="1" spc="-5" dirty="0" err="1">
                <a:cs typeface="Arial"/>
              </a:rPr>
              <a:t>экспорта</a:t>
            </a:r>
            <a:endParaRPr sz="1500" b="1" i="1" dirty="0"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144694" y="3178343"/>
            <a:ext cx="2185035" cy="7307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2550">
              <a:lnSpc>
                <a:spcPct val="100000"/>
              </a:lnSpc>
              <a:spcBef>
                <a:spcPts val="30"/>
              </a:spcBef>
            </a:pPr>
            <a:r>
              <a:rPr sz="1500" b="1" i="1" spc="-5" dirty="0" err="1">
                <a:cs typeface="Arial"/>
              </a:rPr>
              <a:t>Гарантийный</a:t>
            </a:r>
            <a:endParaRPr sz="1500" dirty="0">
              <a:cs typeface="Arial"/>
            </a:endParaRPr>
          </a:p>
          <a:p>
            <a:pPr marL="82550" marR="5080">
              <a:lnSpc>
                <a:spcPct val="108300"/>
              </a:lnSpc>
            </a:pPr>
            <a:r>
              <a:rPr sz="1500" b="1" i="1" spc="-5" dirty="0">
                <a:cs typeface="Arial"/>
              </a:rPr>
              <a:t>фонд</a:t>
            </a:r>
            <a:r>
              <a:rPr sz="1500" b="1" i="1" spc="-8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кредитного </a:t>
            </a:r>
            <a:r>
              <a:rPr sz="1500" b="1" i="1" spc="-484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обеспечения</a:t>
            </a:r>
            <a:endParaRPr sz="1500" dirty="0"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414194" y="6525851"/>
            <a:ext cx="2364740" cy="9800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00" b="1" i="1" spc="-5" dirty="0" err="1">
                <a:cs typeface="Arial"/>
              </a:rPr>
              <a:t>Получить</a:t>
            </a:r>
            <a:r>
              <a:rPr sz="1500" b="1" i="1" spc="-3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услуги</a:t>
            </a:r>
            <a:r>
              <a:rPr sz="1500" b="1" i="1" spc="-30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МФЦ</a:t>
            </a:r>
            <a:endParaRPr sz="1500" dirty="0">
              <a:cs typeface="Arial"/>
            </a:endParaRPr>
          </a:p>
          <a:p>
            <a:pPr marL="12700" marR="586740">
              <a:lnSpc>
                <a:spcPct val="108300"/>
              </a:lnSpc>
            </a:pPr>
            <a:r>
              <a:rPr sz="1500" b="1" i="1" spc="-5" dirty="0">
                <a:cs typeface="Arial"/>
              </a:rPr>
              <a:t>для бизнеса </a:t>
            </a:r>
            <a:r>
              <a:rPr sz="1500" b="1" i="1" dirty="0">
                <a:cs typeface="Arial"/>
              </a:rPr>
              <a:t>(в </a:t>
            </a:r>
            <a:r>
              <a:rPr sz="1500" b="1" i="1" spc="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основном</a:t>
            </a:r>
            <a:r>
              <a:rPr sz="1500" b="1" i="1" spc="-70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услуги </a:t>
            </a:r>
            <a:r>
              <a:rPr sz="1500" b="1" i="1" spc="-430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Росреестра)</a:t>
            </a:r>
            <a:endParaRPr sz="1500" dirty="0"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465202" y="2480108"/>
            <a:ext cx="2110105" cy="49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500" b="1" i="1" spc="-5" dirty="0">
                <a:cs typeface="Arial"/>
              </a:rPr>
              <a:t>Центр</a:t>
            </a:r>
            <a:r>
              <a:rPr sz="1500" b="1" i="1" spc="-8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инноваций </a:t>
            </a:r>
            <a:r>
              <a:rPr sz="1500" b="1" i="1" spc="-484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социальной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сферы</a:t>
            </a:r>
            <a:endParaRPr sz="1500" dirty="0"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70318" y="5228975"/>
            <a:ext cx="4264607" cy="4024537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9874275" y="6992310"/>
            <a:ext cx="1924685" cy="12293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500" b="1" i="1" spc="-5" dirty="0" err="1">
                <a:cs typeface="Arial"/>
              </a:rPr>
              <a:t>Подать</a:t>
            </a:r>
            <a:r>
              <a:rPr sz="1500" b="1" i="1" spc="-80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обращение</a:t>
            </a:r>
            <a:endParaRPr sz="1500" dirty="0"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5"/>
              </a:spcBef>
            </a:pPr>
            <a:r>
              <a:rPr sz="1500" b="1" i="1" dirty="0">
                <a:cs typeface="Arial"/>
              </a:rPr>
              <a:t>в </a:t>
            </a:r>
            <a:r>
              <a:rPr sz="1500" b="1" i="1" spc="-5" dirty="0">
                <a:cs typeface="Arial"/>
              </a:rPr>
              <a:t>аппарат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Уполномоченного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по защите прав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предпри</a:t>
            </a:r>
            <a:r>
              <a:rPr sz="1500" b="1" i="1" dirty="0">
                <a:cs typeface="Arial"/>
              </a:rPr>
              <a:t>н</a:t>
            </a:r>
            <a:r>
              <a:rPr sz="1500" b="1" i="1" spc="-5" dirty="0">
                <a:cs typeface="Arial"/>
              </a:rPr>
              <a:t>има</a:t>
            </a:r>
            <a:r>
              <a:rPr sz="1500" b="1" i="1" dirty="0">
                <a:cs typeface="Arial"/>
              </a:rPr>
              <a:t>т</a:t>
            </a:r>
            <a:r>
              <a:rPr sz="1500" b="1" i="1" spc="-5" dirty="0">
                <a:cs typeface="Arial"/>
              </a:rPr>
              <a:t>еле</a:t>
            </a:r>
            <a:r>
              <a:rPr sz="1500" b="1" i="1" dirty="0">
                <a:cs typeface="Arial"/>
              </a:rPr>
              <a:t>й</a:t>
            </a:r>
            <a:endParaRPr sz="1500" dirty="0"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275676" y="4039928"/>
            <a:ext cx="4512004" cy="15728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329">
              <a:lnSpc>
                <a:spcPct val="100000"/>
              </a:lnSpc>
              <a:spcBef>
                <a:spcPts val="100"/>
              </a:spcBef>
            </a:pPr>
            <a:r>
              <a:rPr sz="3600" b="1" spc="340" dirty="0">
                <a:cs typeface="Times New Roman"/>
              </a:rPr>
              <a:t>ЕДИНОЕ</a:t>
            </a:r>
            <a:r>
              <a:rPr sz="3600" b="1" spc="120" dirty="0">
                <a:cs typeface="Times New Roman"/>
              </a:rPr>
              <a:t> </a:t>
            </a:r>
            <a:r>
              <a:rPr sz="3600" b="1" spc="340" dirty="0">
                <a:cs typeface="Times New Roman"/>
              </a:rPr>
              <a:t>ОКНО</a:t>
            </a:r>
            <a:endParaRPr sz="3600" dirty="0">
              <a:cs typeface="Times New Roman"/>
            </a:endParaRPr>
          </a:p>
          <a:p>
            <a:pPr marL="12065" marR="5080" indent="-52705" algn="ctr">
              <a:lnSpc>
                <a:spcPct val="125000"/>
              </a:lnSpc>
              <a:spcBef>
                <a:spcPts val="1720"/>
              </a:spcBef>
            </a:pPr>
            <a:r>
              <a:rPr sz="1400" b="1" spc="140" dirty="0">
                <a:cs typeface="Times New Roman"/>
              </a:rPr>
              <a:t>ПО </a:t>
            </a:r>
            <a:r>
              <a:rPr sz="1400" b="1" spc="60" dirty="0">
                <a:cs typeface="Times New Roman"/>
              </a:rPr>
              <a:t>ВСЕМ </a:t>
            </a:r>
            <a:r>
              <a:rPr sz="1400" b="1" spc="25" dirty="0">
                <a:cs typeface="Times New Roman"/>
              </a:rPr>
              <a:t>МЕРАМ </a:t>
            </a:r>
            <a:r>
              <a:rPr sz="1400" b="1" spc="75" dirty="0">
                <a:cs typeface="Times New Roman"/>
              </a:rPr>
              <a:t>ГОСУДАРСТВЕННОЙ </a:t>
            </a:r>
            <a:r>
              <a:rPr sz="1400" b="1" spc="80" dirty="0">
                <a:cs typeface="Times New Roman"/>
              </a:rPr>
              <a:t> </a:t>
            </a:r>
            <a:r>
              <a:rPr sz="1400" b="1" spc="105" dirty="0">
                <a:cs typeface="Times New Roman"/>
              </a:rPr>
              <a:t>ПОДДЕРЖКИ, </a:t>
            </a:r>
            <a:r>
              <a:rPr sz="1400" b="1" spc="35" dirty="0">
                <a:cs typeface="Times New Roman"/>
              </a:rPr>
              <a:t>ОКАЗЫВАЕМЫХ </a:t>
            </a:r>
            <a:r>
              <a:rPr sz="1400" b="1" spc="40" dirty="0">
                <a:cs typeface="Times New Roman"/>
              </a:rPr>
              <a:t> </a:t>
            </a:r>
            <a:r>
              <a:rPr sz="1400" b="1" spc="75" dirty="0">
                <a:cs typeface="Times New Roman"/>
              </a:rPr>
              <a:t>ОРГАНИЗАЦИЯМИ </a:t>
            </a:r>
            <a:r>
              <a:rPr sz="1400" b="1" spc="15" dirty="0">
                <a:cs typeface="Times New Roman"/>
              </a:rPr>
              <a:t>ИНФРАСТРУКТУРЫ </a:t>
            </a:r>
            <a:r>
              <a:rPr sz="1400" b="1" spc="20" dirty="0">
                <a:cs typeface="Times New Roman"/>
              </a:rPr>
              <a:t> </a:t>
            </a:r>
            <a:r>
              <a:rPr sz="1400" b="1" spc="114" dirty="0">
                <a:cs typeface="Times New Roman"/>
              </a:rPr>
              <a:t>ПОДДЕРЖКИ</a:t>
            </a:r>
            <a:r>
              <a:rPr sz="1400" b="1" spc="45" dirty="0">
                <a:cs typeface="Times New Roman"/>
              </a:rPr>
              <a:t> </a:t>
            </a:r>
            <a:r>
              <a:rPr sz="1400" b="1" spc="70" dirty="0">
                <a:cs typeface="Times New Roman"/>
              </a:rPr>
              <a:t>МСП</a:t>
            </a:r>
            <a:r>
              <a:rPr sz="1400" b="1" spc="450" dirty="0">
                <a:cs typeface="Times New Roman"/>
              </a:rPr>
              <a:t> </a:t>
            </a:r>
            <a:r>
              <a:rPr sz="1400" b="1" spc="50" dirty="0">
                <a:cs typeface="Times New Roman"/>
              </a:rPr>
              <a:t>РЕСПУБЛИКИ </a:t>
            </a:r>
            <a:r>
              <a:rPr sz="1400" b="1" spc="110" dirty="0">
                <a:cs typeface="Times New Roman"/>
              </a:rPr>
              <a:t>МОРДОВИЯ</a:t>
            </a:r>
            <a:endParaRPr sz="1400" dirty="0"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4763" y="2283981"/>
            <a:ext cx="4142639" cy="5973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b="1" i="1" spc="-5" dirty="0">
                <a:cs typeface="Arial"/>
              </a:rPr>
              <a:t>Консультационная поддержка, </a:t>
            </a:r>
            <a:r>
              <a:rPr b="1" i="1" spc="-405" dirty="0">
                <a:cs typeface="Arial"/>
              </a:rPr>
              <a:t> </a:t>
            </a:r>
            <a:r>
              <a:rPr b="1" i="1" spc="-5" dirty="0">
                <a:cs typeface="Arial"/>
              </a:rPr>
              <a:t>"горячая</a:t>
            </a:r>
            <a:r>
              <a:rPr b="1" i="1" spc="-20" dirty="0">
                <a:cs typeface="Arial"/>
              </a:rPr>
              <a:t> </a:t>
            </a:r>
            <a:r>
              <a:rPr b="1" i="1" spc="-5" dirty="0">
                <a:cs typeface="Arial"/>
              </a:rPr>
              <a:t>линия"</a:t>
            </a:r>
            <a:r>
              <a:rPr b="1" i="1" spc="-20" dirty="0">
                <a:cs typeface="Arial"/>
              </a:rPr>
              <a:t> </a:t>
            </a:r>
            <a:r>
              <a:rPr b="1" i="1" spc="-5" dirty="0">
                <a:cs typeface="Arial"/>
              </a:rPr>
              <a:t>по</a:t>
            </a:r>
            <a:r>
              <a:rPr b="1" i="1" spc="-15" dirty="0">
                <a:cs typeface="Arial"/>
              </a:rPr>
              <a:t> </a:t>
            </a:r>
            <a:r>
              <a:rPr b="1" i="1" spc="-5" dirty="0">
                <a:cs typeface="Arial"/>
              </a:rPr>
              <a:t>вопросам:</a:t>
            </a:r>
            <a:endParaRPr dirty="0"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03019" y="3233039"/>
            <a:ext cx="3458845" cy="49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0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1500" b="1" i="1" spc="-5" dirty="0">
                <a:cs typeface="Arial"/>
              </a:rPr>
              <a:t>начала собственного дела (подбор </a:t>
            </a:r>
            <a:r>
              <a:rPr sz="1500" b="1" i="1" spc="-40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ОКВЭД,</a:t>
            </a:r>
            <a:r>
              <a:rPr sz="1500" b="1" i="1" spc="-1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помощь</a:t>
            </a:r>
            <a:r>
              <a:rPr sz="1500" b="1" i="1" spc="-15" dirty="0">
                <a:cs typeface="Arial"/>
              </a:rPr>
              <a:t> </a:t>
            </a:r>
            <a:r>
              <a:rPr sz="1500" b="1" i="1" dirty="0">
                <a:cs typeface="Arial"/>
              </a:rPr>
              <a:t>в</a:t>
            </a:r>
            <a:r>
              <a:rPr sz="1500" b="1" i="1" spc="-1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регистрации);</a:t>
            </a:r>
            <a:endParaRPr sz="1500" dirty="0"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03019" y="4231508"/>
            <a:ext cx="3663950" cy="76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0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1500" b="1" i="1" spc="-5" dirty="0">
                <a:cs typeface="Arial"/>
              </a:rPr>
              <a:t>финансового планирования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(бухгалтерские услуги; составление </a:t>
            </a:r>
            <a:r>
              <a:rPr sz="1500" b="1" i="1" spc="-40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бизнес</a:t>
            </a:r>
            <a:r>
              <a:rPr sz="1500" b="1" i="1" spc="-10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планов);</a:t>
            </a:r>
            <a:endParaRPr sz="1500" dirty="0"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91171" y="5283694"/>
            <a:ext cx="3829685" cy="49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0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1500" b="1" i="1" spc="-5" dirty="0">
                <a:cs typeface="Arial"/>
              </a:rPr>
              <a:t>правовые консультации (составление </a:t>
            </a:r>
            <a:r>
              <a:rPr sz="1500" b="1" i="1" spc="-40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договора, учредительных </a:t>
            </a:r>
            <a:r>
              <a:rPr sz="1500" b="1" i="1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документов)</a:t>
            </a:r>
            <a:endParaRPr sz="1500" dirty="0"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03019" y="6212708"/>
            <a:ext cx="3221990" cy="49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0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1500" b="1" i="1" spc="-5" dirty="0">
                <a:cs typeface="Arial"/>
              </a:rPr>
              <a:t>по всем мерам государственной </a:t>
            </a:r>
            <a:r>
              <a:rPr sz="1500" b="1" i="1" spc="-405" dirty="0">
                <a:cs typeface="Arial"/>
              </a:rPr>
              <a:t> </a:t>
            </a:r>
            <a:r>
              <a:rPr sz="1500" b="1" i="1" spc="-5" dirty="0">
                <a:cs typeface="Arial"/>
              </a:rPr>
              <a:t>поддержки</a:t>
            </a:r>
            <a:endParaRPr sz="1500" dirty="0">
              <a:cs typeface="Arial"/>
            </a:endParaRP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73F13528-823C-49B7-B251-F6386B9A36F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B3D2EAF-0031-4A69-B198-2DABD789025D}"/>
              </a:ext>
            </a:extLst>
          </p:cNvPr>
          <p:cNvSpPr/>
          <p:nvPr/>
        </p:nvSpPr>
        <p:spPr>
          <a:xfrm>
            <a:off x="3134994" y="447587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ИФОРМАЦИОННО-КОНСУЛЬТАЦИОННАЯ И ОБРАЗОВАТЕЛЬНАЯ ПОДДЕРЖКА</a:t>
            </a:r>
          </a:p>
        </p:txBody>
      </p:sp>
      <p:sp>
        <p:nvSpPr>
          <p:cNvPr id="32" name="object 15">
            <a:extLst>
              <a:ext uri="{FF2B5EF4-FFF2-40B4-BE49-F238E27FC236}">
                <a16:creationId xmlns:a16="http://schemas.microsoft.com/office/drawing/2014/main" id="{5AFA8016-B449-4BA9-89A8-21C656B031E9}"/>
              </a:ext>
            </a:extLst>
          </p:cNvPr>
          <p:cNvSpPr txBox="1"/>
          <p:nvPr/>
        </p:nvSpPr>
        <p:spPr>
          <a:xfrm>
            <a:off x="6303357" y="2363383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1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3" name="object 15">
            <a:extLst>
              <a:ext uri="{FF2B5EF4-FFF2-40B4-BE49-F238E27FC236}">
                <a16:creationId xmlns:a16="http://schemas.microsoft.com/office/drawing/2014/main" id="{8466C713-40A2-46EE-81E7-5ACDD0EA1720}"/>
              </a:ext>
            </a:extLst>
          </p:cNvPr>
          <p:cNvSpPr txBox="1"/>
          <p:nvPr/>
        </p:nvSpPr>
        <p:spPr>
          <a:xfrm>
            <a:off x="9941997" y="1636287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2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4" name="object 15">
            <a:extLst>
              <a:ext uri="{FF2B5EF4-FFF2-40B4-BE49-F238E27FC236}">
                <a16:creationId xmlns:a16="http://schemas.microsoft.com/office/drawing/2014/main" id="{BC047476-D1DF-4005-A5B0-32F774E4863D}"/>
              </a:ext>
            </a:extLst>
          </p:cNvPr>
          <p:cNvSpPr txBox="1"/>
          <p:nvPr/>
        </p:nvSpPr>
        <p:spPr>
          <a:xfrm>
            <a:off x="13604875" y="2275558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3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5" name="object 15">
            <a:extLst>
              <a:ext uri="{FF2B5EF4-FFF2-40B4-BE49-F238E27FC236}">
                <a16:creationId xmlns:a16="http://schemas.microsoft.com/office/drawing/2014/main" id="{6B41BD01-8D0E-4B65-BD5A-805CF64CAEE8}"/>
              </a:ext>
            </a:extLst>
          </p:cNvPr>
          <p:cNvSpPr txBox="1"/>
          <p:nvPr/>
        </p:nvSpPr>
        <p:spPr>
          <a:xfrm>
            <a:off x="6573569" y="5637520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4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6" name="object 15">
            <a:extLst>
              <a:ext uri="{FF2B5EF4-FFF2-40B4-BE49-F238E27FC236}">
                <a16:creationId xmlns:a16="http://schemas.microsoft.com/office/drawing/2014/main" id="{823E8F6B-447B-4386-8CD4-4036B23F5574}"/>
              </a:ext>
            </a:extLst>
          </p:cNvPr>
          <p:cNvSpPr txBox="1"/>
          <p:nvPr/>
        </p:nvSpPr>
        <p:spPr>
          <a:xfrm>
            <a:off x="10426664" y="6137427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5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7" name="object 15">
            <a:extLst>
              <a:ext uri="{FF2B5EF4-FFF2-40B4-BE49-F238E27FC236}">
                <a16:creationId xmlns:a16="http://schemas.microsoft.com/office/drawing/2014/main" id="{2C2996CA-4D42-4D71-BB56-B91C903A561C}"/>
              </a:ext>
            </a:extLst>
          </p:cNvPr>
          <p:cNvSpPr txBox="1"/>
          <p:nvPr/>
        </p:nvSpPr>
        <p:spPr>
          <a:xfrm>
            <a:off x="13866972" y="5612731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6</a:t>
            </a:r>
            <a:endParaRPr sz="54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ject 17">
            <a:extLst>
              <a:ext uri="{FF2B5EF4-FFF2-40B4-BE49-F238E27FC236}">
                <a16:creationId xmlns:a16="http://schemas.microsoft.com/office/drawing/2014/main" id="{9D889B3A-6435-47F6-A1AF-8D453B06D69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93155" y="1170537"/>
            <a:ext cx="3837188" cy="6497322"/>
          </a:xfrm>
          <a:prstGeom prst="rect">
            <a:avLst/>
          </a:prstGeom>
        </p:spPr>
      </p:pic>
      <p:pic>
        <p:nvPicPr>
          <p:cNvPr id="69" name="object 17">
            <a:extLst>
              <a:ext uri="{FF2B5EF4-FFF2-40B4-BE49-F238E27FC236}">
                <a16:creationId xmlns:a16="http://schemas.microsoft.com/office/drawing/2014/main" id="{0C152146-7D65-45B1-A606-E133CCECF5B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76688" y="1174399"/>
            <a:ext cx="3837188" cy="6497322"/>
          </a:xfrm>
          <a:prstGeom prst="rect">
            <a:avLst/>
          </a:prstGeom>
        </p:spPr>
      </p:pic>
      <p:pic>
        <p:nvPicPr>
          <p:cNvPr id="42" name="object 17">
            <a:extLst>
              <a:ext uri="{FF2B5EF4-FFF2-40B4-BE49-F238E27FC236}">
                <a16:creationId xmlns:a16="http://schemas.microsoft.com/office/drawing/2014/main" id="{F76BA871-FC93-4BEC-B255-CCCE70B7196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8488" y="1174401"/>
            <a:ext cx="3837188" cy="649732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049063" y="2017142"/>
            <a:ext cx="2709950" cy="1437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solidFill>
                  <a:srgbClr val="000001"/>
                </a:solidFill>
                <a:latin typeface="Microsoft Sans Serif"/>
                <a:cs typeface="Microsoft Sans Serif"/>
              </a:rPr>
              <a:t>Образовательная программа для самозанятых 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b="1" dirty="0">
                <a:solidFill>
                  <a:srgbClr val="6F2D2D"/>
                </a:solidFill>
                <a:latin typeface="Microsoft Sans Serif"/>
                <a:cs typeface="Microsoft Sans Serif"/>
              </a:rPr>
              <a:t>«Фабрика. Самозанятые»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EA8A849B-7432-408F-AE2B-6013CA3D39B5}"/>
              </a:ext>
            </a:extLst>
          </p:cNvPr>
          <p:cNvSpPr txBox="1"/>
          <p:nvPr/>
        </p:nvSpPr>
        <p:spPr>
          <a:xfrm>
            <a:off x="6663008" y="2055530"/>
            <a:ext cx="2709950" cy="2673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dirty="0">
                <a:solidFill>
                  <a:srgbClr val="000001"/>
                </a:solidFill>
                <a:latin typeface="Microsoft Sans Serif"/>
                <a:cs typeface="Microsoft Sans Serif"/>
              </a:rPr>
              <a:t>Образовательная программа 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b="1" dirty="0">
                <a:solidFill>
                  <a:srgbClr val="6F2D2D"/>
                </a:solidFill>
                <a:latin typeface="Microsoft Sans Serif"/>
                <a:cs typeface="Microsoft Sans Serif"/>
              </a:rPr>
              <a:t>«Фабрика. Старт»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6F2D2D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2" name="object 5">
            <a:extLst>
              <a:ext uri="{FF2B5EF4-FFF2-40B4-BE49-F238E27FC236}">
                <a16:creationId xmlns:a16="http://schemas.microsoft.com/office/drawing/2014/main" id="{4FB9F616-88A2-48EB-8865-DA2BC18E9A75}"/>
              </a:ext>
            </a:extLst>
          </p:cNvPr>
          <p:cNvSpPr txBox="1"/>
          <p:nvPr/>
        </p:nvSpPr>
        <p:spPr>
          <a:xfrm>
            <a:off x="1986084" y="3858415"/>
            <a:ext cx="3352800" cy="2895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разбор ценообразования, создание собственного бренда, формирование пенсионного и страхового портфеля, меры господдержки, онлайн-продажи, разработка скриптов, обзор, анализ и выбор маркетплейсов, участие в госзакупках, разъяснения надзорных органов</a:t>
            </a:r>
            <a:endParaRPr lang="ru-RU" sz="1400" dirty="0"/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endParaRPr lang="ru-RU" sz="1600" dirty="0">
              <a:solidFill>
                <a:srgbClr val="00000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4" name="object 5">
            <a:extLst>
              <a:ext uri="{FF2B5EF4-FFF2-40B4-BE49-F238E27FC236}">
                <a16:creationId xmlns:a16="http://schemas.microsoft.com/office/drawing/2014/main" id="{3C183CEF-07BA-44CE-82F2-DA96A56A18E7}"/>
              </a:ext>
            </a:extLst>
          </p:cNvPr>
          <p:cNvSpPr txBox="1"/>
          <p:nvPr/>
        </p:nvSpPr>
        <p:spPr>
          <a:xfrm>
            <a:off x="6584231" y="3469003"/>
            <a:ext cx="3187969" cy="27272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spcBef>
                <a:spcPts val="100"/>
              </a:spcBef>
            </a:pPr>
            <a:r>
              <a:rPr lang="ru-RU" sz="1400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для физлиц, </a:t>
            </a:r>
          </a:p>
          <a:p>
            <a:pPr marL="12065" marR="5080" indent="-635" algn="ctr">
              <a:spcBef>
                <a:spcPts val="100"/>
              </a:spcBef>
            </a:pPr>
            <a:r>
              <a:rPr lang="ru-RU" sz="1400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планирующих начать бизнес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endParaRPr lang="ru-RU" sz="1400" i="1" dirty="0">
              <a:effectLst/>
              <a:ea typeface="Yu Mincho" panose="02020400000000000000" pitchFamily="18" charset="-128"/>
              <a:cs typeface="Times New Roman" panose="02020603050405020304" pitchFamily="18" charset="0"/>
            </a:endParaRP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Обучение основам ведения предпринимательской деятельности, проработка бизнес-идеи, её упаковка в бизнес-план, помощь в регистрации ИП или ООО или самозанятого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endParaRPr lang="ru-RU" sz="1600" dirty="0">
              <a:solidFill>
                <a:srgbClr val="00000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6" name="object 5">
            <a:extLst>
              <a:ext uri="{FF2B5EF4-FFF2-40B4-BE49-F238E27FC236}">
                <a16:creationId xmlns:a16="http://schemas.microsoft.com/office/drawing/2014/main" id="{0AEADD11-1A4D-4E32-BD40-5725E3A3CF3C}"/>
              </a:ext>
            </a:extLst>
          </p:cNvPr>
          <p:cNvSpPr txBox="1"/>
          <p:nvPr/>
        </p:nvSpPr>
        <p:spPr>
          <a:xfrm>
            <a:off x="11434488" y="2100370"/>
            <a:ext cx="2709950" cy="30250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r>
              <a:rPr lang="ru-RU" sz="1600" b="1" dirty="0">
                <a:solidFill>
                  <a:srgbClr val="6F2D2D"/>
                </a:solidFill>
                <a:latin typeface="Microsoft Sans Serif"/>
                <a:cs typeface="Microsoft Sans Serif"/>
              </a:rPr>
              <a:t>Экспертные сессии </a:t>
            </a:r>
            <a:r>
              <a:rPr lang="ru-RU" sz="1600" dirty="0">
                <a:solidFill>
                  <a:srgbClr val="000001"/>
                </a:solidFill>
                <a:latin typeface="Microsoft Sans Serif"/>
                <a:cs typeface="Microsoft Sans Serif"/>
              </a:rPr>
              <a:t>по вопросам ведения предпринимательской деятельности</a:t>
            </a: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  <a:p>
            <a:pPr marL="12065" marR="5080" indent="-635" algn="ctr">
              <a:lnSpc>
                <a:spcPct val="148300"/>
              </a:lnSpc>
              <a:spcBef>
                <a:spcPts val="100"/>
              </a:spcBef>
            </a:pPr>
            <a:endParaRPr lang="ru-RU" sz="1600" b="1" dirty="0">
              <a:solidFill>
                <a:srgbClr val="000001"/>
              </a:solidFill>
              <a:latin typeface="Microsoft Sans Serif"/>
              <a:cs typeface="Microsoft Sans Serif"/>
            </a:endParaRPr>
          </a:p>
        </p:txBody>
      </p:sp>
      <p:sp>
        <p:nvSpPr>
          <p:cNvPr id="62" name="object 5">
            <a:extLst>
              <a:ext uri="{FF2B5EF4-FFF2-40B4-BE49-F238E27FC236}">
                <a16:creationId xmlns:a16="http://schemas.microsoft.com/office/drawing/2014/main" id="{D97635A2-BD59-4400-9BCF-C91FC87FA885}"/>
              </a:ext>
            </a:extLst>
          </p:cNvPr>
          <p:cNvSpPr txBox="1"/>
          <p:nvPr/>
        </p:nvSpPr>
        <p:spPr>
          <a:xfrm>
            <a:off x="11213161" y="3735942"/>
            <a:ext cx="3317801" cy="29468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«ЛИЧНАЯ ЭФФЕКТИВНОСТЬ ПРЕДПРИНИМАТЕЛЯ»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«ПРИВЛЕЧЕНИЕ ИНВЕСТИЦИЙ»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«НАЙМ СОТРУДНИКОВ: DIGITAL HR И HR-АНАЛИТИКА»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«ИНТЕРНЕТ-МАРКЕТИНГ И ПРОДВИЖЕНИЕ В СОЦСЕТЯХ»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r>
              <a:rPr lang="ru-RU" sz="1400" i="1" dirty="0">
                <a:effectLst/>
                <a:ea typeface="Yu Mincho" panose="02020400000000000000" pitchFamily="18" charset="-128"/>
                <a:cs typeface="Times New Roman" panose="02020603050405020304" pitchFamily="18" charset="0"/>
              </a:rPr>
              <a:t>«УЧАСТИЕ В ГОСЗАКУПКАХ»</a:t>
            </a:r>
          </a:p>
          <a:p>
            <a:pPr marL="12065" marR="5080" indent="-635">
              <a:lnSpc>
                <a:spcPct val="148300"/>
              </a:lnSpc>
              <a:spcBef>
                <a:spcPts val="100"/>
              </a:spcBef>
            </a:pPr>
            <a:endParaRPr lang="ru-RU" sz="1600" dirty="0">
              <a:solidFill>
                <a:srgbClr val="000001"/>
              </a:solidFill>
              <a:latin typeface="Microsoft Sans Serif"/>
              <a:cs typeface="Microsoft Sans Serif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07DBBAA-4CB6-498F-B88B-96C920CC7858}"/>
              </a:ext>
            </a:extLst>
          </p:cNvPr>
          <p:cNvSpPr txBox="1"/>
          <p:nvPr/>
        </p:nvSpPr>
        <p:spPr>
          <a:xfrm>
            <a:off x="3089144" y="6819664"/>
            <a:ext cx="16846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ea typeface="Yu Mincho" panose="02020400000000000000" pitchFamily="18" charset="-128"/>
              </a:rPr>
              <a:t>не менее 53 самозанятых</a:t>
            </a:r>
            <a:endParaRPr lang="ru-RU" sz="14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D74A645-1CDD-44F3-ACB7-22E4AE7DAE74}"/>
              </a:ext>
            </a:extLst>
          </p:cNvPr>
          <p:cNvSpPr txBox="1"/>
          <p:nvPr/>
        </p:nvSpPr>
        <p:spPr>
          <a:xfrm>
            <a:off x="7766984" y="6619829"/>
            <a:ext cx="168467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ea typeface="Yu Mincho" panose="02020400000000000000" pitchFamily="18" charset="-128"/>
              </a:rPr>
              <a:t>130 физлиц – потенциальных предпринимателей</a:t>
            </a:r>
            <a:endParaRPr lang="ru-RU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B8F25C4-D718-4E11-B1DB-B03D36CC1C81}"/>
              </a:ext>
            </a:extLst>
          </p:cNvPr>
          <p:cNvSpPr txBox="1"/>
          <p:nvPr/>
        </p:nvSpPr>
        <p:spPr>
          <a:xfrm>
            <a:off x="12410838" y="6761001"/>
            <a:ext cx="16846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ea typeface="Yu Mincho" panose="02020400000000000000" pitchFamily="18" charset="-128"/>
              </a:rPr>
              <a:t>более 100 предпринимателей</a:t>
            </a:r>
            <a:endParaRPr lang="ru-RU" sz="1400" dirty="0"/>
          </a:p>
        </p:txBody>
      </p:sp>
      <p:pic>
        <p:nvPicPr>
          <p:cNvPr id="49" name="object 9">
            <a:extLst>
              <a:ext uri="{FF2B5EF4-FFF2-40B4-BE49-F238E27FC236}">
                <a16:creationId xmlns:a16="http://schemas.microsoft.com/office/drawing/2014/main" id="{8CB66C34-4756-4E38-B447-706B1E0EC9D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52233" y="918264"/>
            <a:ext cx="1435100" cy="381000"/>
          </a:xfrm>
          <a:prstGeom prst="rect">
            <a:avLst/>
          </a:prstGeom>
        </p:spPr>
      </p:pic>
      <p:pic>
        <p:nvPicPr>
          <p:cNvPr id="71" name="object 9">
            <a:extLst>
              <a:ext uri="{FF2B5EF4-FFF2-40B4-BE49-F238E27FC236}">
                <a16:creationId xmlns:a16="http://schemas.microsoft.com/office/drawing/2014/main" id="{C7C570D0-A6F0-4B96-8DB2-F64701A5363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00433" y="918262"/>
            <a:ext cx="1435100" cy="381000"/>
          </a:xfrm>
          <a:prstGeom prst="rect">
            <a:avLst/>
          </a:prstGeom>
        </p:spPr>
      </p:pic>
      <p:pic>
        <p:nvPicPr>
          <p:cNvPr id="75" name="object 9">
            <a:extLst>
              <a:ext uri="{FF2B5EF4-FFF2-40B4-BE49-F238E27FC236}">
                <a16:creationId xmlns:a16="http://schemas.microsoft.com/office/drawing/2014/main" id="{93415FD9-14E2-4BF3-BF91-ADF18E72EEC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16900" y="914400"/>
            <a:ext cx="1435100" cy="381000"/>
          </a:xfrm>
          <a:prstGeom prst="rect">
            <a:avLst/>
          </a:prstGeom>
        </p:spPr>
      </p:pic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0A8C4D42-34B8-490F-8F89-B42A33368A7A}"/>
              </a:ext>
            </a:extLst>
          </p:cNvPr>
          <p:cNvSpPr/>
          <p:nvPr/>
        </p:nvSpPr>
        <p:spPr>
          <a:xfrm>
            <a:off x="4318000" y="382914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ОБУЧЕНИЕ ПРЕДПРИНИМАТЕЛЬСКИМ КОМПЕТЕНЦИЯМ</a:t>
            </a:r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1F6E3802-15E9-40F7-A889-6FF0378EC85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79" name="Рисунок 78" descr="Целевая аудитория">
            <a:extLst>
              <a:ext uri="{FF2B5EF4-FFF2-40B4-BE49-F238E27FC236}">
                <a16:creationId xmlns:a16="http://schemas.microsoft.com/office/drawing/2014/main" id="{657345E1-CD49-483B-9FE5-8AB973EFD6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11479" y="6630905"/>
            <a:ext cx="914400" cy="914400"/>
          </a:xfrm>
          <a:prstGeom prst="rect">
            <a:avLst/>
          </a:prstGeom>
        </p:spPr>
      </p:pic>
      <p:pic>
        <p:nvPicPr>
          <p:cNvPr id="81" name="Рисунок 80" descr="Группа">
            <a:extLst>
              <a:ext uri="{FF2B5EF4-FFF2-40B4-BE49-F238E27FC236}">
                <a16:creationId xmlns:a16="http://schemas.microsoft.com/office/drawing/2014/main" id="{D3839EC4-1FFD-4727-A578-8702EA280D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11862" y="6479895"/>
            <a:ext cx="991536" cy="991536"/>
          </a:xfrm>
          <a:prstGeom prst="rect">
            <a:avLst/>
          </a:prstGeom>
        </p:spPr>
      </p:pic>
      <p:pic>
        <p:nvPicPr>
          <p:cNvPr id="83" name="Рисунок 82" descr="Отзыв клиента">
            <a:extLst>
              <a:ext uri="{FF2B5EF4-FFF2-40B4-BE49-F238E27FC236}">
                <a16:creationId xmlns:a16="http://schemas.microsoft.com/office/drawing/2014/main" id="{D0128015-DC68-4190-A671-D0D178CCB5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517907" y="6579542"/>
            <a:ext cx="914400" cy="9144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640F302-C4D9-430B-86A2-710BED853880}"/>
              </a:ext>
            </a:extLst>
          </p:cNvPr>
          <p:cNvSpPr txBox="1"/>
          <p:nvPr/>
        </p:nvSpPr>
        <p:spPr>
          <a:xfrm>
            <a:off x="1964550" y="1502654"/>
            <a:ext cx="2979939" cy="369332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7" name="object 7"/>
          <p:cNvSpPr txBox="1"/>
          <p:nvPr/>
        </p:nvSpPr>
        <p:spPr>
          <a:xfrm>
            <a:off x="2310147" y="1541758"/>
            <a:ext cx="2362200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solidFill>
                  <a:schemeClr val="bg1"/>
                </a:solidFill>
              </a:rPr>
              <a:t>БИЗНЕС-ОБРАЗОВАНИЕ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DAA4E7B-5D13-4F75-8D47-D2EB197F5F19}"/>
              </a:ext>
            </a:extLst>
          </p:cNvPr>
          <p:cNvSpPr txBox="1"/>
          <p:nvPr/>
        </p:nvSpPr>
        <p:spPr>
          <a:xfrm>
            <a:off x="6688247" y="1502654"/>
            <a:ext cx="2979939" cy="369332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33" name="object 7">
            <a:extLst>
              <a:ext uri="{FF2B5EF4-FFF2-40B4-BE49-F238E27FC236}">
                <a16:creationId xmlns:a16="http://schemas.microsoft.com/office/drawing/2014/main" id="{A60CE832-9E50-404E-AFA9-455CE2D2EB96}"/>
              </a:ext>
            </a:extLst>
          </p:cNvPr>
          <p:cNvSpPr txBox="1"/>
          <p:nvPr/>
        </p:nvSpPr>
        <p:spPr>
          <a:xfrm>
            <a:off x="7033844" y="1541758"/>
            <a:ext cx="2362200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solidFill>
                  <a:schemeClr val="bg1"/>
                </a:solidFill>
              </a:rPr>
              <a:t>БИЗНЕС-ОБРАЗОВАНИЕ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A1C7684-7338-40B2-91A9-3F4DEF66A6F7}"/>
              </a:ext>
            </a:extLst>
          </p:cNvPr>
          <p:cNvSpPr txBox="1"/>
          <p:nvPr/>
        </p:nvSpPr>
        <p:spPr>
          <a:xfrm>
            <a:off x="11434488" y="1404057"/>
            <a:ext cx="2865712" cy="581075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58" name="object 7">
            <a:extLst>
              <a:ext uri="{FF2B5EF4-FFF2-40B4-BE49-F238E27FC236}">
                <a16:creationId xmlns:a16="http://schemas.microsoft.com/office/drawing/2014/main" id="{D3D60EB0-1F9F-465E-A288-B3C1F1D711C3}"/>
              </a:ext>
            </a:extLst>
          </p:cNvPr>
          <p:cNvSpPr txBox="1"/>
          <p:nvPr/>
        </p:nvSpPr>
        <p:spPr>
          <a:xfrm>
            <a:off x="11698607" y="1385300"/>
            <a:ext cx="2362200" cy="7335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ТРЕНИНГИ И </a:t>
            </a:r>
          </a:p>
          <a:p>
            <a:pPr algn="ctr"/>
            <a:r>
              <a:rPr lang="ru-RU" sz="1800" dirty="0">
                <a:solidFill>
                  <a:schemeClr val="bg1"/>
                </a:solidFill>
              </a:rPr>
              <a:t>МАСТЕР-КЛАССЫ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latin typeface="Trebuchet MS"/>
              <a:cs typeface="Trebuchet M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2077361-37CB-4B51-AAA3-09274AF71571}"/>
              </a:ext>
            </a:extLst>
          </p:cNvPr>
          <p:cNvSpPr txBox="1"/>
          <p:nvPr/>
        </p:nvSpPr>
        <p:spPr>
          <a:xfrm>
            <a:off x="12737054" y="7467600"/>
            <a:ext cx="3054180" cy="1056328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4" name="object 4"/>
          <p:cNvSpPr txBox="1"/>
          <p:nvPr/>
        </p:nvSpPr>
        <p:spPr>
          <a:xfrm>
            <a:off x="12903511" y="7630783"/>
            <a:ext cx="2887723" cy="7053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500" b="1" dirty="0">
                <a:solidFill>
                  <a:schemeClr val="bg1"/>
                </a:solidFill>
              </a:rPr>
              <a:t>ПОДБОР СООТВЕТСТВУЮЩЕЙ ПРОГРАММЫ И ПРОВЕДЕНИЕ ОБУЧЕНИЯ ПО ЗАПРОСУ РАЙОНА </a:t>
            </a:r>
            <a:endParaRPr sz="15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10321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4278649" y="1704830"/>
            <a:ext cx="7583151" cy="5457970"/>
            <a:chOff x="4167674" y="1611663"/>
            <a:chExt cx="8151326" cy="5881337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67674" y="1611663"/>
              <a:ext cx="6704267" cy="537993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56300" y="1854200"/>
              <a:ext cx="1612900" cy="161290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706100" y="1917700"/>
              <a:ext cx="1612900" cy="161290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53100" y="5854700"/>
              <a:ext cx="1612900" cy="1638300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2364151" y="2001554"/>
            <a:ext cx="2653763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Подбор фирменного цвета и шрифта, создание логотипа, подбор стилеобразующей графики, создание макетов деловой и сувенирной продукции, разработка гайдлайна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330166" y="1367168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«ФИРМЕННЫЙ СТИЛЬ»</a:t>
            </a:r>
          </a:p>
        </p:txBody>
      </p:sp>
      <p:sp>
        <p:nvSpPr>
          <p:cNvPr id="21" name="object 9">
            <a:extLst>
              <a:ext uri="{FF2B5EF4-FFF2-40B4-BE49-F238E27FC236}">
                <a16:creationId xmlns:a16="http://schemas.microsoft.com/office/drawing/2014/main" id="{87ECCEF3-911A-45D4-93D8-45064C0ADAA0}"/>
              </a:ext>
            </a:extLst>
          </p:cNvPr>
          <p:cNvSpPr txBox="1"/>
          <p:nvPr/>
        </p:nvSpPr>
        <p:spPr>
          <a:xfrm>
            <a:off x="7854478" y="1900868"/>
            <a:ext cx="2653763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defTabSz="914406" fontAlgn="t">
              <a:defRPr/>
            </a:pPr>
            <a:r>
              <a:rPr lang="ru-RU" sz="1100" dirty="0">
                <a:solidFill>
                  <a:srgbClr val="000000"/>
                </a:solidFill>
              </a:rPr>
              <a:t>Определение типа и вида рекламного контента, разработка концепции, создание портфолио, создание анимированных видеороликов для социальных сетей</a:t>
            </a:r>
            <a:endParaRPr lang="ru-RU" sz="1100" b="1" dirty="0">
              <a:solidFill>
                <a:srgbClr val="000000"/>
              </a:solidFill>
              <a:highlight>
                <a:srgbClr val="ED5338"/>
              </a:highlight>
            </a:endParaRPr>
          </a:p>
        </p:txBody>
      </p:sp>
      <p:sp>
        <p:nvSpPr>
          <p:cNvPr id="22" name="object 10">
            <a:extLst>
              <a:ext uri="{FF2B5EF4-FFF2-40B4-BE49-F238E27FC236}">
                <a16:creationId xmlns:a16="http://schemas.microsoft.com/office/drawing/2014/main" id="{A398D597-E54E-4400-98ED-021AD667AFC7}"/>
              </a:ext>
            </a:extLst>
          </p:cNvPr>
          <p:cNvSpPr txBox="1"/>
          <p:nvPr/>
        </p:nvSpPr>
        <p:spPr>
          <a:xfrm>
            <a:off x="7820493" y="1266482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«РЕКЛАМНЫЙ КОНТЕНТ»</a:t>
            </a:r>
          </a:p>
        </p:txBody>
      </p:sp>
      <p:sp>
        <p:nvSpPr>
          <p:cNvPr id="25" name="object 9">
            <a:extLst>
              <a:ext uri="{FF2B5EF4-FFF2-40B4-BE49-F238E27FC236}">
                <a16:creationId xmlns:a16="http://schemas.microsoft.com/office/drawing/2014/main" id="{17BC7B1B-364C-4B4E-95AC-23FE046FC62A}"/>
              </a:ext>
            </a:extLst>
          </p:cNvPr>
          <p:cNvSpPr txBox="1"/>
          <p:nvPr/>
        </p:nvSpPr>
        <p:spPr>
          <a:xfrm>
            <a:off x="12690306" y="2351921"/>
            <a:ext cx="2653763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defTabSz="914406" fontAlgn="t">
              <a:defRPr/>
            </a:pPr>
            <a:r>
              <a:rPr lang="ru-RU" sz="1100" dirty="0">
                <a:solidFill>
                  <a:srgbClr val="000000"/>
                </a:solidFill>
              </a:rPr>
              <a:t>Разработка стратегии, методов и способов продвижения, выбор каналов продвижения, отбор инструментов, создание </a:t>
            </a:r>
            <a:r>
              <a:rPr lang="ru-RU" sz="1100" dirty="0" err="1">
                <a:solidFill>
                  <a:srgbClr val="000000"/>
                </a:solidFill>
              </a:rPr>
              <a:t>фотоконтента</a:t>
            </a:r>
            <a:r>
              <a:rPr lang="ru-RU" sz="1100" dirty="0">
                <a:solidFill>
                  <a:srgbClr val="000000"/>
                </a:solidFill>
              </a:rPr>
              <a:t> для размещения в соцсетях</a:t>
            </a:r>
          </a:p>
        </p:txBody>
      </p:sp>
      <p:sp>
        <p:nvSpPr>
          <p:cNvPr id="26" name="object 10">
            <a:extLst>
              <a:ext uri="{FF2B5EF4-FFF2-40B4-BE49-F238E27FC236}">
                <a16:creationId xmlns:a16="http://schemas.microsoft.com/office/drawing/2014/main" id="{9901DA15-CAC3-4AB4-98B2-4E109887FA30}"/>
              </a:ext>
            </a:extLst>
          </p:cNvPr>
          <p:cNvSpPr txBox="1"/>
          <p:nvPr/>
        </p:nvSpPr>
        <p:spPr>
          <a:xfrm>
            <a:off x="12656321" y="1717535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</a:t>
            </a:r>
            <a:r>
              <a:rPr lang="en-US" sz="1600" b="1" spc="10" dirty="0">
                <a:solidFill>
                  <a:srgbClr val="2F3A5A"/>
                </a:solidFill>
                <a:latin typeface="Roboto"/>
                <a:cs typeface="Roboto"/>
              </a:rPr>
              <a:t>SMM</a:t>
            </a: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-ПРОДВИЖЕНИЕ»</a:t>
            </a:r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63528B1E-F1C4-42CD-AA1F-DAAF6699A8EC}"/>
              </a:ext>
            </a:extLst>
          </p:cNvPr>
          <p:cNvSpPr txBox="1"/>
          <p:nvPr/>
        </p:nvSpPr>
        <p:spPr>
          <a:xfrm>
            <a:off x="1566039" y="1206518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1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0" name="object 15">
            <a:extLst>
              <a:ext uri="{FF2B5EF4-FFF2-40B4-BE49-F238E27FC236}">
                <a16:creationId xmlns:a16="http://schemas.microsoft.com/office/drawing/2014/main" id="{26BEEC56-2B64-4B70-A1CD-C79818F45962}"/>
              </a:ext>
            </a:extLst>
          </p:cNvPr>
          <p:cNvSpPr txBox="1"/>
          <p:nvPr/>
        </p:nvSpPr>
        <p:spPr>
          <a:xfrm>
            <a:off x="7021532" y="1121991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2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1" name="object 15">
            <a:extLst>
              <a:ext uri="{FF2B5EF4-FFF2-40B4-BE49-F238E27FC236}">
                <a16:creationId xmlns:a16="http://schemas.microsoft.com/office/drawing/2014/main" id="{A7E17DD1-25F3-4005-A951-E38DA44A3CA6}"/>
              </a:ext>
            </a:extLst>
          </p:cNvPr>
          <p:cNvSpPr txBox="1"/>
          <p:nvPr/>
        </p:nvSpPr>
        <p:spPr>
          <a:xfrm>
            <a:off x="11887915" y="1568469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3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2" name="object 9">
            <a:extLst>
              <a:ext uri="{FF2B5EF4-FFF2-40B4-BE49-F238E27FC236}">
                <a16:creationId xmlns:a16="http://schemas.microsoft.com/office/drawing/2014/main" id="{ABC6B12B-0D42-40F2-AB84-A06A285AD661}"/>
              </a:ext>
            </a:extLst>
          </p:cNvPr>
          <p:cNvSpPr txBox="1"/>
          <p:nvPr/>
        </p:nvSpPr>
        <p:spPr>
          <a:xfrm>
            <a:off x="2345329" y="4290921"/>
            <a:ext cx="2653763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Сбор информации о бизнесе, анализ информации, постановка целей и задач для производства видеоконтента, разработка концепции, написание сценарного плана, проведение видеосъемки</a:t>
            </a:r>
          </a:p>
        </p:txBody>
      </p:sp>
      <p:sp>
        <p:nvSpPr>
          <p:cNvPr id="33" name="object 10">
            <a:extLst>
              <a:ext uri="{FF2B5EF4-FFF2-40B4-BE49-F238E27FC236}">
                <a16:creationId xmlns:a16="http://schemas.microsoft.com/office/drawing/2014/main" id="{6C3F58FB-94E5-4CFA-87CF-1261EA584060}"/>
              </a:ext>
            </a:extLst>
          </p:cNvPr>
          <p:cNvSpPr txBox="1"/>
          <p:nvPr/>
        </p:nvSpPr>
        <p:spPr>
          <a:xfrm>
            <a:off x="2311344" y="3656535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«ВИДЕОКОНТЕНТ»</a:t>
            </a:r>
          </a:p>
        </p:txBody>
      </p:sp>
      <p:sp>
        <p:nvSpPr>
          <p:cNvPr id="34" name="object 15">
            <a:extLst>
              <a:ext uri="{FF2B5EF4-FFF2-40B4-BE49-F238E27FC236}">
                <a16:creationId xmlns:a16="http://schemas.microsoft.com/office/drawing/2014/main" id="{1872C8EC-C49F-450D-BA15-05C0908F5E18}"/>
              </a:ext>
            </a:extLst>
          </p:cNvPr>
          <p:cNvSpPr txBox="1"/>
          <p:nvPr/>
        </p:nvSpPr>
        <p:spPr>
          <a:xfrm>
            <a:off x="1547217" y="3495885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4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35" name="object 9">
            <a:extLst>
              <a:ext uri="{FF2B5EF4-FFF2-40B4-BE49-F238E27FC236}">
                <a16:creationId xmlns:a16="http://schemas.microsoft.com/office/drawing/2014/main" id="{7F792228-7C62-4A07-B963-77C24EDF2D62}"/>
              </a:ext>
            </a:extLst>
          </p:cNvPr>
          <p:cNvSpPr txBox="1"/>
          <p:nvPr/>
        </p:nvSpPr>
        <p:spPr>
          <a:xfrm>
            <a:off x="7991805" y="5126836"/>
            <a:ext cx="2589405" cy="11977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Проведение обучения разработки контента, выбора целевой аудитории, настройки таргетированной рекламы, презентация реальных проектов, создание или модернизация существующего аккаунта субъектов МСП в социальной сети Инстаграм</a:t>
            </a:r>
          </a:p>
        </p:txBody>
      </p:sp>
      <p:sp>
        <p:nvSpPr>
          <p:cNvPr id="36" name="object 10">
            <a:extLst>
              <a:ext uri="{FF2B5EF4-FFF2-40B4-BE49-F238E27FC236}">
                <a16:creationId xmlns:a16="http://schemas.microsoft.com/office/drawing/2014/main" id="{C4B3ECA0-D39A-4A4B-9833-7832AE9585C3}"/>
              </a:ext>
            </a:extLst>
          </p:cNvPr>
          <p:cNvSpPr txBox="1"/>
          <p:nvPr/>
        </p:nvSpPr>
        <p:spPr>
          <a:xfrm>
            <a:off x="7957820" y="4492450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«ШКОЛА </a:t>
            </a:r>
            <a:r>
              <a:rPr lang="en-US" sz="1600" b="1" spc="10" dirty="0">
                <a:solidFill>
                  <a:srgbClr val="2F3A5A"/>
                </a:solidFill>
                <a:latin typeface="Roboto"/>
                <a:cs typeface="Roboto"/>
              </a:rPr>
              <a:t>SMM</a:t>
            </a: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»</a:t>
            </a:r>
          </a:p>
        </p:txBody>
      </p:sp>
      <p:sp>
        <p:nvSpPr>
          <p:cNvPr id="37" name="object 15">
            <a:extLst>
              <a:ext uri="{FF2B5EF4-FFF2-40B4-BE49-F238E27FC236}">
                <a16:creationId xmlns:a16="http://schemas.microsoft.com/office/drawing/2014/main" id="{7FD66A96-44FD-40A0-B7F7-A559A9942F36}"/>
              </a:ext>
            </a:extLst>
          </p:cNvPr>
          <p:cNvSpPr txBox="1"/>
          <p:nvPr/>
        </p:nvSpPr>
        <p:spPr>
          <a:xfrm>
            <a:off x="7193693" y="4331800"/>
            <a:ext cx="781908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5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0" name="object 9">
            <a:extLst>
              <a:ext uri="{FF2B5EF4-FFF2-40B4-BE49-F238E27FC236}">
                <a16:creationId xmlns:a16="http://schemas.microsoft.com/office/drawing/2014/main" id="{7BCBEE7D-2645-4872-90C1-9F8197E734A8}"/>
              </a:ext>
            </a:extLst>
          </p:cNvPr>
          <p:cNvSpPr txBox="1"/>
          <p:nvPr/>
        </p:nvSpPr>
        <p:spPr>
          <a:xfrm>
            <a:off x="12087112" y="4335177"/>
            <a:ext cx="336688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Создание концепции и дизайна, разработка сайта (верстка, программирование, наполнение контентом), тестирование, установка домена, размещение на хостинге, инструкция по администрированию</a:t>
            </a:r>
          </a:p>
        </p:txBody>
      </p:sp>
      <p:sp>
        <p:nvSpPr>
          <p:cNvPr id="41" name="object 10">
            <a:extLst>
              <a:ext uri="{FF2B5EF4-FFF2-40B4-BE49-F238E27FC236}">
                <a16:creationId xmlns:a16="http://schemas.microsoft.com/office/drawing/2014/main" id="{2F2120C2-251F-4BD0-AAAF-BE37271353A0}"/>
              </a:ext>
            </a:extLst>
          </p:cNvPr>
          <p:cNvSpPr txBox="1"/>
          <p:nvPr/>
        </p:nvSpPr>
        <p:spPr>
          <a:xfrm>
            <a:off x="12053127" y="3700791"/>
            <a:ext cx="2837180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</a:t>
            </a:r>
            <a:r>
              <a:rPr lang="en-US" sz="1600" b="1" spc="10" dirty="0">
                <a:solidFill>
                  <a:srgbClr val="2F3A5A"/>
                </a:solidFill>
                <a:latin typeface="Roboto"/>
                <a:cs typeface="Roboto"/>
              </a:rPr>
              <a:t>WEB-</a:t>
            </a: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САЙТ»</a:t>
            </a:r>
          </a:p>
        </p:txBody>
      </p:sp>
      <p:sp>
        <p:nvSpPr>
          <p:cNvPr id="42" name="object 15">
            <a:extLst>
              <a:ext uri="{FF2B5EF4-FFF2-40B4-BE49-F238E27FC236}">
                <a16:creationId xmlns:a16="http://schemas.microsoft.com/office/drawing/2014/main" id="{DA526B57-449A-4793-A74A-E15544666968}"/>
              </a:ext>
            </a:extLst>
          </p:cNvPr>
          <p:cNvSpPr txBox="1"/>
          <p:nvPr/>
        </p:nvSpPr>
        <p:spPr>
          <a:xfrm>
            <a:off x="11289000" y="3540141"/>
            <a:ext cx="781908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6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3" name="object 9">
            <a:extLst>
              <a:ext uri="{FF2B5EF4-FFF2-40B4-BE49-F238E27FC236}">
                <a16:creationId xmlns:a16="http://schemas.microsoft.com/office/drawing/2014/main" id="{36D9161C-435A-4CDB-AED6-90623E3AD0F3}"/>
              </a:ext>
            </a:extLst>
          </p:cNvPr>
          <p:cNvSpPr txBox="1"/>
          <p:nvPr/>
        </p:nvSpPr>
        <p:spPr>
          <a:xfrm>
            <a:off x="1813771" y="6268259"/>
            <a:ext cx="3693318" cy="13670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 fontAlgn="t"/>
            <a:r>
              <a:rPr lang="ru-RU" sz="1100" dirty="0">
                <a:solidFill>
                  <a:srgbClr val="000000"/>
                </a:solidFill>
              </a:rPr>
              <a:t>интервью с субъектом МСП, анализ конкурентов в сети Интернет, исследование внутренней среды компании, аналитическая работа по данным сервисов сети Интернет, анализ сайта субъекта МСП, анализ страниц в социальных сетях субъекта МСП, анализ ситуации в контекстно-медийной рекламе, разработка концепции продвижения субъекта МСП в сети Интернет или запуск кампании контекстной рекламы в сети Интернет</a:t>
            </a:r>
            <a:endParaRPr lang="ru-RU" sz="1100" b="1" dirty="0">
              <a:solidFill>
                <a:srgbClr val="000000"/>
              </a:solidFill>
              <a:highlight>
                <a:srgbClr val="ED5338"/>
              </a:highlight>
            </a:endParaRPr>
          </a:p>
        </p:txBody>
      </p:sp>
      <p:sp>
        <p:nvSpPr>
          <p:cNvPr id="44" name="object 10">
            <a:extLst>
              <a:ext uri="{FF2B5EF4-FFF2-40B4-BE49-F238E27FC236}">
                <a16:creationId xmlns:a16="http://schemas.microsoft.com/office/drawing/2014/main" id="{5C861263-BECE-4ECF-ABD2-A5C769574606}"/>
              </a:ext>
            </a:extLst>
          </p:cNvPr>
          <p:cNvSpPr txBox="1"/>
          <p:nvPr/>
        </p:nvSpPr>
        <p:spPr>
          <a:xfrm>
            <a:off x="1779785" y="5633873"/>
            <a:ext cx="4070712" cy="55528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«МАРКЕТИНГОВОЕ ИССЛЕДОВАНИЕ»</a:t>
            </a:r>
          </a:p>
        </p:txBody>
      </p:sp>
      <p:sp>
        <p:nvSpPr>
          <p:cNvPr id="45" name="object 15">
            <a:extLst>
              <a:ext uri="{FF2B5EF4-FFF2-40B4-BE49-F238E27FC236}">
                <a16:creationId xmlns:a16="http://schemas.microsoft.com/office/drawing/2014/main" id="{DEA6C2F1-0F7A-4C43-8E1E-CCB851532BD0}"/>
              </a:ext>
            </a:extLst>
          </p:cNvPr>
          <p:cNvSpPr txBox="1"/>
          <p:nvPr/>
        </p:nvSpPr>
        <p:spPr>
          <a:xfrm>
            <a:off x="1015658" y="5473223"/>
            <a:ext cx="781908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7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6" name="object 9">
            <a:extLst>
              <a:ext uri="{FF2B5EF4-FFF2-40B4-BE49-F238E27FC236}">
                <a16:creationId xmlns:a16="http://schemas.microsoft.com/office/drawing/2014/main" id="{36685047-33BF-43B5-8512-9F265AAE7F37}"/>
              </a:ext>
            </a:extLst>
          </p:cNvPr>
          <p:cNvSpPr txBox="1"/>
          <p:nvPr/>
        </p:nvSpPr>
        <p:spPr>
          <a:xfrm>
            <a:off x="11855201" y="6027990"/>
            <a:ext cx="363830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Доступ к программному обеспечению для автоматизации поиска по 44 - ФЗ и коммерческим площадкам; сопровождение участия 1 торгов для субъекта МСП; выдача электронной цифровой подписи (включая КриптоПро)</a:t>
            </a:r>
          </a:p>
        </p:txBody>
      </p:sp>
      <p:sp>
        <p:nvSpPr>
          <p:cNvPr id="47" name="object 10">
            <a:extLst>
              <a:ext uri="{FF2B5EF4-FFF2-40B4-BE49-F238E27FC236}">
                <a16:creationId xmlns:a16="http://schemas.microsoft.com/office/drawing/2014/main" id="{AE283561-942F-41BF-8E02-27753A177B58}"/>
              </a:ext>
            </a:extLst>
          </p:cNvPr>
          <p:cNvSpPr txBox="1"/>
          <p:nvPr/>
        </p:nvSpPr>
        <p:spPr>
          <a:xfrm>
            <a:off x="11821216" y="5393604"/>
            <a:ext cx="4460184" cy="580928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</a:t>
            </a:r>
          </a:p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600" b="1" spc="10" dirty="0">
                <a:solidFill>
                  <a:srgbClr val="2F3A5A"/>
                </a:solidFill>
                <a:latin typeface="Roboto"/>
                <a:cs typeface="Roboto"/>
              </a:rPr>
              <a:t>«ОБЕСПЕЧЕНИЕ УЧАСТИЯ В 1 ТОРГАХ»</a:t>
            </a:r>
          </a:p>
        </p:txBody>
      </p:sp>
      <p:sp>
        <p:nvSpPr>
          <p:cNvPr id="48" name="object 15">
            <a:extLst>
              <a:ext uri="{FF2B5EF4-FFF2-40B4-BE49-F238E27FC236}">
                <a16:creationId xmlns:a16="http://schemas.microsoft.com/office/drawing/2014/main" id="{E5CB46FA-6567-4585-A32D-5711ADBA4BCD}"/>
              </a:ext>
            </a:extLst>
          </p:cNvPr>
          <p:cNvSpPr txBox="1"/>
          <p:nvPr/>
        </p:nvSpPr>
        <p:spPr>
          <a:xfrm>
            <a:off x="11057089" y="5232954"/>
            <a:ext cx="69532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8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49" name="object 9">
            <a:extLst>
              <a:ext uri="{FF2B5EF4-FFF2-40B4-BE49-F238E27FC236}">
                <a16:creationId xmlns:a16="http://schemas.microsoft.com/office/drawing/2014/main" id="{B1E1A2F9-B4A3-4DAE-8A82-667EAF032B65}"/>
              </a:ext>
            </a:extLst>
          </p:cNvPr>
          <p:cNvSpPr txBox="1"/>
          <p:nvPr/>
        </p:nvSpPr>
        <p:spPr>
          <a:xfrm>
            <a:off x="8056682" y="7564621"/>
            <a:ext cx="5923567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t"/>
            <a:r>
              <a:rPr lang="ru-RU" sz="1100" dirty="0">
                <a:solidFill>
                  <a:srgbClr val="000000"/>
                </a:solidFill>
              </a:rPr>
              <a:t>Создание магазина на одной из площадок (</a:t>
            </a:r>
            <a:r>
              <a:rPr lang="ru-RU" sz="1100" dirty="0" err="1">
                <a:solidFill>
                  <a:srgbClr val="000000"/>
                </a:solidFill>
              </a:rPr>
              <a:t>WildBerries</a:t>
            </a:r>
            <a:r>
              <a:rPr lang="ru-RU" sz="1100" dirty="0">
                <a:solidFill>
                  <a:srgbClr val="000000"/>
                </a:solidFill>
              </a:rPr>
              <a:t>, </a:t>
            </a:r>
            <a:r>
              <a:rPr lang="ru-RU" sz="1100" dirty="0" err="1">
                <a:solidFill>
                  <a:srgbClr val="000000"/>
                </a:solidFill>
              </a:rPr>
              <a:t>Ozon</a:t>
            </a:r>
            <a:r>
              <a:rPr lang="ru-RU" sz="1100" dirty="0">
                <a:solidFill>
                  <a:srgbClr val="000000"/>
                </a:solidFill>
              </a:rPr>
              <a:t>, </a:t>
            </a:r>
            <a:r>
              <a:rPr lang="ru-RU" sz="1100" dirty="0" err="1">
                <a:solidFill>
                  <a:srgbClr val="000000"/>
                </a:solidFill>
              </a:rPr>
              <a:t>Яндекс.Маркет</a:t>
            </a:r>
            <a:r>
              <a:rPr lang="ru-RU" sz="1100" dirty="0">
                <a:solidFill>
                  <a:srgbClr val="000000"/>
                </a:solidFill>
              </a:rPr>
              <a:t>, </a:t>
            </a:r>
            <a:r>
              <a:rPr lang="ru-RU" sz="1100" dirty="0" err="1">
                <a:solidFill>
                  <a:srgbClr val="000000"/>
                </a:solidFill>
              </a:rPr>
              <a:t>Аliexpress</a:t>
            </a:r>
            <a:r>
              <a:rPr lang="ru-RU" sz="1100" dirty="0">
                <a:solidFill>
                  <a:srgbClr val="000000"/>
                </a:solidFill>
              </a:rPr>
              <a:t>), консультирование и обучение по работе на ЭТП, создание карточек товара, загрузка товара и полная логистика, настройка рекламной компании внутри маркетплейса в течении 2 -х последующих месяцев после создания магазина, организация фотосъемки отобранной продукции СМСП, изготовление не менее 6  фотографий на артикул, предметная съемка.</a:t>
            </a:r>
          </a:p>
        </p:txBody>
      </p:sp>
      <p:sp>
        <p:nvSpPr>
          <p:cNvPr id="50" name="object 10">
            <a:extLst>
              <a:ext uri="{FF2B5EF4-FFF2-40B4-BE49-F238E27FC236}">
                <a16:creationId xmlns:a16="http://schemas.microsoft.com/office/drawing/2014/main" id="{2ADF78DD-C555-434F-9991-584ACBD9247E}"/>
              </a:ext>
            </a:extLst>
          </p:cNvPr>
          <p:cNvSpPr txBox="1"/>
          <p:nvPr/>
        </p:nvSpPr>
        <p:spPr>
          <a:xfrm>
            <a:off x="8022697" y="6930235"/>
            <a:ext cx="5544605" cy="593752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800" b="1" spc="10" dirty="0">
                <a:solidFill>
                  <a:srgbClr val="2F3A5A"/>
                </a:solidFill>
                <a:latin typeface="Roboto"/>
                <a:cs typeface="Roboto"/>
              </a:rPr>
              <a:t>КОМПЛЕКСНАЯ УСЛУГА </a:t>
            </a:r>
            <a:endParaRPr lang="en-US" sz="1800" b="1" spc="10" dirty="0">
              <a:solidFill>
                <a:srgbClr val="2F3A5A"/>
              </a:solidFill>
              <a:latin typeface="Roboto"/>
              <a:cs typeface="Roboto"/>
            </a:endParaRPr>
          </a:p>
          <a:p>
            <a:pPr marL="12700" marR="5080">
              <a:lnSpc>
                <a:spcPts val="1960"/>
              </a:lnSpc>
              <a:spcBef>
                <a:spcPts val="330"/>
              </a:spcBef>
            </a:pPr>
            <a:r>
              <a:rPr lang="ru-RU" sz="1800" b="1" spc="10" dirty="0">
                <a:solidFill>
                  <a:srgbClr val="2F3A5A"/>
                </a:solidFill>
                <a:latin typeface="Roboto"/>
                <a:cs typeface="Roboto"/>
              </a:rPr>
              <a:t>«СОЗДАНИЕ МАГАЗИНА НА МАРКЕТПЛЕЙСАХ»</a:t>
            </a:r>
          </a:p>
        </p:txBody>
      </p:sp>
      <p:sp>
        <p:nvSpPr>
          <p:cNvPr id="51" name="object 15">
            <a:extLst>
              <a:ext uri="{FF2B5EF4-FFF2-40B4-BE49-F238E27FC236}">
                <a16:creationId xmlns:a16="http://schemas.microsoft.com/office/drawing/2014/main" id="{BE29DEF8-0F59-4109-BCE6-85B39CBFC8B8}"/>
              </a:ext>
            </a:extLst>
          </p:cNvPr>
          <p:cNvSpPr txBox="1"/>
          <p:nvPr/>
        </p:nvSpPr>
        <p:spPr>
          <a:xfrm>
            <a:off x="7258571" y="6769585"/>
            <a:ext cx="951046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ru-RU" sz="54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9</a:t>
            </a:r>
            <a:endParaRPr sz="5400" dirty="0">
              <a:latin typeface="Microsoft Sans Serif"/>
              <a:cs typeface="Microsoft Sans Serif"/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F6CD8CE4-ED55-4BCD-B41F-462796B3EE73}"/>
              </a:ext>
            </a:extLst>
          </p:cNvPr>
          <p:cNvSpPr/>
          <p:nvPr/>
        </p:nvSpPr>
        <p:spPr>
          <a:xfrm>
            <a:off x="3328346" y="395977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ПАКЕТЫ УСЛУГ ДЛЯ ДЕЙСТВУЮЩИХ ПРЕДПРИНИМАТЕЛЕЙ БОЛЕЕ ГОДА</a:t>
            </a: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0378F41D-BDC6-48B3-B39A-42836842187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342074" y="91990"/>
            <a:ext cx="1826384" cy="89743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86A3273-390D-48B6-BEDA-69B8BD8461D3}"/>
              </a:ext>
            </a:extLst>
          </p:cNvPr>
          <p:cNvSpPr txBox="1"/>
          <p:nvPr/>
        </p:nvSpPr>
        <p:spPr>
          <a:xfrm>
            <a:off x="355600" y="339963"/>
            <a:ext cx="2620701" cy="738664"/>
          </a:xfrm>
          <a:prstGeom prst="rect">
            <a:avLst/>
          </a:prstGeom>
          <a:solidFill>
            <a:srgbClr val="6F2D2D"/>
          </a:solidFill>
          <a:ln>
            <a:solidFill>
              <a:srgbClr val="6F2D2D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ru-RU" sz="1400" dirty="0">
                <a:solidFill>
                  <a:schemeClr val="bg1"/>
                </a:solidFill>
              </a:rPr>
              <a:t>Стоимость 1 пакета услуг </a:t>
            </a:r>
          </a:p>
          <a:p>
            <a:pPr algn="ctr" fontAlgn="t"/>
            <a:r>
              <a:rPr lang="ru-RU" sz="1400" dirty="0">
                <a:solidFill>
                  <a:schemeClr val="bg1"/>
                </a:solidFill>
              </a:rPr>
              <a:t>от 20-70 тыс. рублей,</a:t>
            </a:r>
          </a:p>
          <a:p>
            <a:pPr algn="ctr" fontAlgn="t"/>
            <a:r>
              <a:rPr lang="ru-RU" sz="1400" dirty="0">
                <a:solidFill>
                  <a:schemeClr val="bg1"/>
                </a:solidFill>
              </a:rPr>
              <a:t> всего 223 пакета услуг</a:t>
            </a:r>
            <a:endParaRPr lang="ru-RU" sz="1400" dirty="0">
              <a:solidFill>
                <a:schemeClr val="bg1"/>
              </a:solidFill>
              <a:highlight>
                <a:srgbClr val="ED5338"/>
              </a:highligh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>
            <a:extLst>
              <a:ext uri="{FF2B5EF4-FFF2-40B4-BE49-F238E27FC236}">
                <a16:creationId xmlns:a16="http://schemas.microsoft.com/office/drawing/2014/main" id="{8D06D8F3-FFD6-453A-893B-B7A1EEF25FEA}"/>
              </a:ext>
            </a:extLst>
          </p:cNvPr>
          <p:cNvSpPr txBox="1"/>
          <p:nvPr/>
        </p:nvSpPr>
        <p:spPr>
          <a:xfrm>
            <a:off x="6156126" y="1121275"/>
            <a:ext cx="4006849" cy="613938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pic>
        <p:nvPicPr>
          <p:cNvPr id="34" name="object 8">
            <a:extLst>
              <a:ext uri="{FF2B5EF4-FFF2-40B4-BE49-F238E27FC236}">
                <a16:creationId xmlns:a16="http://schemas.microsoft.com/office/drawing/2014/main" id="{ED7EFC8C-1CD4-4B0F-878C-284A4A101E2A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44200" y="5943600"/>
            <a:ext cx="4622800" cy="2159000"/>
          </a:xfrm>
          <a:prstGeom prst="rect">
            <a:avLst/>
          </a:prstGeom>
        </p:spPr>
      </p:pic>
      <p:pic>
        <p:nvPicPr>
          <p:cNvPr id="33" name="object 8">
            <a:extLst>
              <a:ext uri="{FF2B5EF4-FFF2-40B4-BE49-F238E27FC236}">
                <a16:creationId xmlns:a16="http://schemas.microsoft.com/office/drawing/2014/main" id="{4DA70B58-CD74-4EF9-9183-A240A17D20B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56900" y="3505200"/>
            <a:ext cx="4622800" cy="2159000"/>
          </a:xfrm>
          <a:prstGeom prst="rect">
            <a:avLst/>
          </a:prstGeom>
        </p:spPr>
      </p:pic>
      <p:pic>
        <p:nvPicPr>
          <p:cNvPr id="32" name="object 8">
            <a:extLst>
              <a:ext uri="{FF2B5EF4-FFF2-40B4-BE49-F238E27FC236}">
                <a16:creationId xmlns:a16="http://schemas.microsoft.com/office/drawing/2014/main" id="{1C79C7E4-C68D-4561-B19A-1B67BAFF83F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44200" y="1057909"/>
            <a:ext cx="4622800" cy="215900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1049000" y="1629409"/>
            <a:ext cx="1041400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1180" dirty="0">
                <a:solidFill>
                  <a:srgbClr val="272D49"/>
                </a:solidFill>
                <a:latin typeface="Microsoft Sans Serif"/>
                <a:cs typeface="Microsoft Sans Serif"/>
              </a:rPr>
              <a:t>4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453746" y="1701800"/>
            <a:ext cx="2224405" cy="1352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l">
              <a:lnSpc>
                <a:spcPct val="125000"/>
              </a:lnSpc>
              <a:spcBef>
                <a:spcPts val="1290"/>
              </a:spcBef>
            </a:pPr>
            <a:r>
              <a:rPr lang="ru-RU" sz="2400" b="1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НОВОСТНОЙ БЛОК</a:t>
            </a:r>
            <a:br>
              <a:rPr lang="ru-RU" sz="2400" b="1" spc="12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76300" y="1066800"/>
            <a:ext cx="11328400" cy="7086600"/>
            <a:chOff x="876300" y="1066800"/>
            <a:chExt cx="11328400" cy="70866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66600" y="1473200"/>
              <a:ext cx="38100" cy="14605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66600" y="3873500"/>
              <a:ext cx="38100" cy="14605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66600" y="6350000"/>
              <a:ext cx="38100" cy="14605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9000" y="5994400"/>
              <a:ext cx="4622800" cy="21590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9000" y="1066800"/>
              <a:ext cx="4622800" cy="21590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6300" y="3530600"/>
              <a:ext cx="4622800" cy="215900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1023600" y="4029836"/>
            <a:ext cx="1142745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869" dirty="0">
                <a:solidFill>
                  <a:srgbClr val="272D49"/>
                </a:solidFill>
                <a:latin typeface="Microsoft Sans Serif"/>
                <a:cs typeface="Microsoft Sans Serif"/>
              </a:rPr>
              <a:t>5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23600" y="6506336"/>
            <a:ext cx="1109345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1025" dirty="0">
                <a:solidFill>
                  <a:srgbClr val="272D49"/>
                </a:solidFill>
                <a:latin typeface="Microsoft Sans Serif"/>
                <a:cs typeface="Microsoft Sans Serif"/>
              </a:rPr>
              <a:t>6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08100" y="1629409"/>
            <a:ext cx="1049573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1260" dirty="0">
                <a:solidFill>
                  <a:srgbClr val="272D49"/>
                </a:solidFill>
                <a:latin typeface="Microsoft Sans Serif"/>
                <a:cs typeface="Microsoft Sans Serif"/>
              </a:rPr>
              <a:t>1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60776" y="1554098"/>
            <a:ext cx="23241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2400" b="1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ТЕЛЕФОНЫ </a:t>
            </a:r>
            <a:r>
              <a:rPr lang="ru-RU" sz="2400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«горячих линий»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36800" y="1473200"/>
            <a:ext cx="38100" cy="146050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270000" y="4029836"/>
            <a:ext cx="956985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575" dirty="0">
                <a:solidFill>
                  <a:srgbClr val="272D49"/>
                </a:solidFill>
                <a:latin typeface="Microsoft Sans Serif"/>
                <a:cs typeface="Microsoft Sans Serif"/>
              </a:rPr>
              <a:t>2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32405" y="4163412"/>
            <a:ext cx="240919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2400" b="1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ПЕРЕЧЕНЬ </a:t>
            </a:r>
            <a:r>
              <a:rPr lang="ru-RU" sz="2400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 поддержки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91860" y="743902"/>
            <a:ext cx="10909300" cy="8341995"/>
            <a:chOff x="482600" y="800100"/>
            <a:chExt cx="10909300" cy="8341995"/>
          </a:xfrm>
        </p:grpSpPr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36800" y="3873500"/>
              <a:ext cx="38100" cy="146050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36800" y="6350000"/>
              <a:ext cx="38100" cy="146050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12400" y="2463800"/>
              <a:ext cx="1079500" cy="93980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2600" y="800100"/>
              <a:ext cx="1714500" cy="90170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13300" y="5029200"/>
              <a:ext cx="1092200" cy="7747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24575" y="3562604"/>
              <a:ext cx="4006850" cy="5579491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1282700" y="6506336"/>
            <a:ext cx="986870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0</a:t>
            </a:r>
            <a:r>
              <a:rPr lang="en-US"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 </a:t>
            </a:r>
            <a:r>
              <a:rPr sz="6500" spc="-705" dirty="0">
                <a:solidFill>
                  <a:srgbClr val="272D49"/>
                </a:solidFill>
                <a:latin typeface="Microsoft Sans Serif"/>
                <a:cs typeface="Microsoft Sans Serif"/>
              </a:rPr>
              <a:t>3</a:t>
            </a:r>
            <a:endParaRPr sz="6500" dirty="0">
              <a:latin typeface="Microsoft Sans Serif"/>
              <a:cs typeface="Microsoft Sans Serif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660650" y="6352176"/>
            <a:ext cx="2322195" cy="17250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37465">
              <a:lnSpc>
                <a:spcPct val="125000"/>
              </a:lnSpc>
              <a:spcBef>
                <a:spcPts val="1190"/>
              </a:spcBef>
            </a:pPr>
            <a:r>
              <a:rPr lang="ru-RU" b="1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ОНЛАЙН-СЕРВИСЫ  и ПОЛЕЗНЫЕ МАТЕРИАЛЫ </a:t>
            </a:r>
            <a:r>
              <a:rPr lang="ru-RU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бизнеса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indent="-37465" algn="ctr">
              <a:lnSpc>
                <a:spcPct val="125000"/>
              </a:lnSpc>
              <a:spcBef>
                <a:spcPts val="1190"/>
              </a:spcBef>
            </a:pPr>
            <a:r>
              <a:rPr sz="1000" spc="75" dirty="0">
                <a:latin typeface="Yu Gothic UI"/>
                <a:cs typeface="Yu Gothic UI"/>
              </a:rPr>
              <a:t>.</a:t>
            </a:r>
            <a:endParaRPr sz="1000" dirty="0">
              <a:latin typeface="Yu Gothic UI"/>
              <a:cs typeface="Yu Gothic UI"/>
            </a:endParaRPr>
          </a:p>
        </p:txBody>
      </p:sp>
      <p:pic>
        <p:nvPicPr>
          <p:cNvPr id="29" name="object 2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4465300" y="4953000"/>
            <a:ext cx="1130300" cy="1282700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45D74A8A-42BB-4C64-80FD-60D9A7E3EFE0}"/>
              </a:ext>
            </a:extLst>
          </p:cNvPr>
          <p:cNvSpPr/>
          <p:nvPr/>
        </p:nvSpPr>
        <p:spPr>
          <a:xfrm>
            <a:off x="2769770" y="263937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ВСЯ ИНФОРМАЦИЯ О ДЕЙСТВУЮЩИХ МЕРАХ ПОДДЕРЖКИ НА САЙТЕ </a:t>
            </a:r>
            <a:r>
              <a:rPr lang="en-US" sz="2400" b="1" dirty="0">
                <a:solidFill>
                  <a:srgbClr val="FF0000"/>
                </a:solidFill>
                <a:cs typeface="Arial" pitchFamily="34" charset="0"/>
              </a:rPr>
              <a:t>MBRM.RU</a:t>
            </a:r>
            <a:endParaRPr lang="ru-RU" sz="24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FECECCC-0A1F-425D-9004-F547CFA5B42F}"/>
              </a:ext>
            </a:extLst>
          </p:cNvPr>
          <p:cNvSpPr txBox="1">
            <a:spLocks/>
          </p:cNvSpPr>
          <p:nvPr/>
        </p:nvSpPr>
        <p:spPr>
          <a:xfrm>
            <a:off x="12509245" y="3905386"/>
            <a:ext cx="2224405" cy="24424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marR="5080" algn="l">
              <a:lnSpc>
                <a:spcPct val="125000"/>
              </a:lnSpc>
              <a:spcBef>
                <a:spcPts val="1290"/>
              </a:spcBef>
            </a:pPr>
            <a:r>
              <a:rPr lang="ru-RU" sz="1800" b="1" kern="0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АИС «МОЙ БИЗНЕС» </a:t>
            </a:r>
            <a:r>
              <a:rPr lang="ru-RU" sz="1800" kern="0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ссылка на цифровую платформу</a:t>
            </a:r>
          </a:p>
          <a:p>
            <a:pPr marL="12700" marR="5080" algn="l">
              <a:lnSpc>
                <a:spcPct val="125000"/>
              </a:lnSpc>
              <a:spcBef>
                <a:spcPts val="1290"/>
              </a:spcBef>
            </a:pPr>
            <a:br>
              <a:rPr lang="ru-RU" sz="2400" b="1" kern="0" spc="12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kern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object 3">
            <a:extLst>
              <a:ext uri="{FF2B5EF4-FFF2-40B4-BE49-F238E27FC236}">
                <a16:creationId xmlns:a16="http://schemas.microsoft.com/office/drawing/2014/main" id="{EA8584C4-46E3-41C3-A923-0A1A72EF92C0}"/>
              </a:ext>
            </a:extLst>
          </p:cNvPr>
          <p:cNvSpPr txBox="1">
            <a:spLocks/>
          </p:cNvSpPr>
          <p:nvPr/>
        </p:nvSpPr>
        <p:spPr>
          <a:xfrm>
            <a:off x="12526645" y="6581448"/>
            <a:ext cx="2535555" cy="1352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marR="5080" algn="l">
              <a:lnSpc>
                <a:spcPct val="125000"/>
              </a:lnSpc>
              <a:spcBef>
                <a:spcPts val="1290"/>
              </a:spcBef>
            </a:pPr>
            <a:r>
              <a:rPr lang="ru-RU" sz="2400" b="1" kern="0" dirty="0">
                <a:solidFill>
                  <a:srgbClr val="0C13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АНОНСЫ МЕРОПРИЯТИЙ</a:t>
            </a:r>
            <a:br>
              <a:rPr lang="ru-RU" sz="2400" b="1" kern="0" spc="12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kern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886FF68-B181-43D1-A9DB-53DC9B65F01E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6" t="5632" r="5834" b="6509"/>
          <a:stretch/>
        </p:blipFill>
        <p:spPr>
          <a:xfrm>
            <a:off x="7683217" y="3847034"/>
            <a:ext cx="1074268" cy="1086755"/>
          </a:xfrm>
          <a:prstGeom prst="rect">
            <a:avLst/>
          </a:prstGeom>
        </p:spPr>
      </p:pic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0FBB0902-6E37-49B1-9B3E-2AE9CCD7FB0B}"/>
              </a:ext>
            </a:extLst>
          </p:cNvPr>
          <p:cNvSpPr/>
          <p:nvPr/>
        </p:nvSpPr>
        <p:spPr>
          <a:xfrm>
            <a:off x="8740889" y="7834339"/>
            <a:ext cx="289453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Консультации подписчиков в режиме онлайн в форме «Вопрос-ответ"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9F8D4B0C-2F02-452C-BECC-E434E57AF913}"/>
              </a:ext>
            </a:extLst>
          </p:cNvPr>
          <p:cNvSpPr/>
          <p:nvPr/>
        </p:nvSpPr>
        <p:spPr>
          <a:xfrm>
            <a:off x="6818682" y="2457093"/>
            <a:ext cx="23374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https://vk.com/moi.biz.mordovia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7EBBF3C4-28F8-4A2D-8366-3A6786C5DC1A}"/>
              </a:ext>
            </a:extLst>
          </p:cNvPr>
          <p:cNvSpPr/>
          <p:nvPr/>
        </p:nvSpPr>
        <p:spPr>
          <a:xfrm>
            <a:off x="6804025" y="2006112"/>
            <a:ext cx="36414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https://www.instagram.com/moi.biz.mordovia/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2E429D12-A15B-49E0-8D83-378532BCDE07}"/>
              </a:ext>
            </a:extLst>
          </p:cNvPr>
          <p:cNvSpPr/>
          <p:nvPr/>
        </p:nvSpPr>
        <p:spPr>
          <a:xfrm>
            <a:off x="6808826" y="2888514"/>
            <a:ext cx="32154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https://www.facebook.com/moi.biz.mordovia/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1138762A-E5D0-44A2-8FE1-B4FFA90F8AB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13896" y="1918147"/>
            <a:ext cx="394931" cy="39493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C3BBA799-C15E-4BDA-B162-83529995796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934" y="2412692"/>
            <a:ext cx="330604" cy="330604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63AC2857-432B-4AFC-BF3E-AEC4A404087B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927" y="2802359"/>
            <a:ext cx="446823" cy="446823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48645E71-E0A2-4517-AB9B-3222BE9C2338}"/>
              </a:ext>
            </a:extLst>
          </p:cNvPr>
          <p:cNvSpPr txBox="1"/>
          <p:nvPr/>
        </p:nvSpPr>
        <p:spPr>
          <a:xfrm>
            <a:off x="6207439" y="1150287"/>
            <a:ext cx="3985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Размещение актуальной информации о мерах поддержки субъектов МСП в соцсетях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F3BF3D3C-9FC2-4205-8AFE-25119640F56A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id="{F2AB81ED-5285-421F-B84B-24F6156AB07B}"/>
              </a:ext>
            </a:extLst>
          </p:cNvPr>
          <p:cNvSpPr/>
          <p:nvPr/>
        </p:nvSpPr>
        <p:spPr>
          <a:xfrm>
            <a:off x="0" y="2301498"/>
            <a:ext cx="16255999" cy="4175502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F3BF3D3C-9FC2-4205-8AFE-25119640F56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49" name="object 15">
            <a:extLst>
              <a:ext uri="{FF2B5EF4-FFF2-40B4-BE49-F238E27FC236}">
                <a16:creationId xmlns:a16="http://schemas.microsoft.com/office/drawing/2014/main" id="{2F619A18-BB1F-44BE-8D6F-C477ED988282}"/>
              </a:ext>
            </a:extLst>
          </p:cNvPr>
          <p:cNvSpPr txBox="1">
            <a:spLocks/>
          </p:cNvSpPr>
          <p:nvPr/>
        </p:nvSpPr>
        <p:spPr>
          <a:xfrm>
            <a:off x="959266" y="2671420"/>
            <a:ext cx="1586572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8250" b="0" i="0">
                <a:solidFill>
                  <a:srgbClr val="000001"/>
                </a:solidFill>
                <a:latin typeface="Arial Narrow"/>
                <a:ea typeface="+mj-ea"/>
                <a:cs typeface="Arial Narrow"/>
              </a:defRPr>
            </a:lvl1pPr>
          </a:lstStyle>
          <a:p>
            <a:pPr marL="12700">
              <a:spcBef>
                <a:spcPts val="95"/>
              </a:spcBef>
            </a:pPr>
            <a:r>
              <a:rPr lang="ru-RU" sz="4000" kern="0" spc="434" dirty="0">
                <a:solidFill>
                  <a:schemeClr val="bg1"/>
                </a:solidFill>
              </a:rPr>
              <a:t>Центр «Мой бизнес» Республики Мордовия</a:t>
            </a:r>
          </a:p>
        </p:txBody>
      </p:sp>
      <p:sp>
        <p:nvSpPr>
          <p:cNvPr id="51" name="object 20">
            <a:extLst>
              <a:ext uri="{FF2B5EF4-FFF2-40B4-BE49-F238E27FC236}">
                <a16:creationId xmlns:a16="http://schemas.microsoft.com/office/drawing/2014/main" id="{CA4F7D77-1236-4EE3-BF7E-E368F8253311}"/>
              </a:ext>
            </a:extLst>
          </p:cNvPr>
          <p:cNvSpPr txBox="1"/>
          <p:nvPr/>
        </p:nvSpPr>
        <p:spPr>
          <a:xfrm>
            <a:off x="13185627" y="4272138"/>
            <a:ext cx="2422482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spc="175" dirty="0">
                <a:solidFill>
                  <a:schemeClr val="bg1"/>
                </a:solidFill>
                <a:latin typeface="Arial Narrow"/>
                <a:cs typeface="Arial Narrow"/>
              </a:rPr>
              <a:t>www.mbrm.ru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sp>
        <p:nvSpPr>
          <p:cNvPr id="52" name="object 21">
            <a:extLst>
              <a:ext uri="{FF2B5EF4-FFF2-40B4-BE49-F238E27FC236}">
                <a16:creationId xmlns:a16="http://schemas.microsoft.com/office/drawing/2014/main" id="{2AFCDF6D-1F77-43F0-8B86-1E937EE6255F}"/>
              </a:ext>
            </a:extLst>
          </p:cNvPr>
          <p:cNvSpPr txBox="1"/>
          <p:nvPr/>
        </p:nvSpPr>
        <p:spPr>
          <a:xfrm>
            <a:off x="10552102" y="4800993"/>
            <a:ext cx="266700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u="sng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info@mbrm.ru</a:t>
            </a:r>
            <a:endParaRPr sz="2400" u="sng" dirty="0">
              <a:solidFill>
                <a:schemeClr val="bg1"/>
              </a:solidFill>
              <a:latin typeface="Arial Narrow" panose="020B0606020202030204" pitchFamily="34" charset="0"/>
              <a:cs typeface="Arial Narrow"/>
            </a:endParaRPr>
          </a:p>
        </p:txBody>
      </p:sp>
      <p:sp>
        <p:nvSpPr>
          <p:cNvPr id="53" name="object 22">
            <a:extLst>
              <a:ext uri="{FF2B5EF4-FFF2-40B4-BE49-F238E27FC236}">
                <a16:creationId xmlns:a16="http://schemas.microsoft.com/office/drawing/2014/main" id="{06F4F701-96B5-4D1E-82C4-D10A2CDA8FA9}"/>
              </a:ext>
            </a:extLst>
          </p:cNvPr>
          <p:cNvSpPr txBox="1"/>
          <p:nvPr/>
        </p:nvSpPr>
        <p:spPr>
          <a:xfrm>
            <a:off x="7580302" y="4894517"/>
            <a:ext cx="2767099" cy="3590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2850"/>
              </a:lnSpc>
              <a:spcBef>
                <a:spcPts val="90"/>
              </a:spcBef>
            </a:pPr>
            <a:r>
              <a:rPr lang="ru-RU" sz="2400" spc="240" dirty="0">
                <a:solidFill>
                  <a:schemeClr val="bg1"/>
                </a:solidFill>
                <a:latin typeface="Arial Narrow"/>
                <a:cs typeface="Arial Narrow"/>
              </a:rPr>
              <a:t>8(8342)24-</a:t>
            </a:r>
            <a:r>
              <a:rPr lang="en-US" sz="2400" spc="240" dirty="0">
                <a:solidFill>
                  <a:schemeClr val="bg1"/>
                </a:solidFill>
                <a:latin typeface="Arial Narrow"/>
                <a:cs typeface="Arial Narrow"/>
              </a:rPr>
              <a:t>77-77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pic>
        <p:nvPicPr>
          <p:cNvPr id="54" name="Рисунок 53" descr="Маркер">
            <a:extLst>
              <a:ext uri="{FF2B5EF4-FFF2-40B4-BE49-F238E27FC236}">
                <a16:creationId xmlns:a16="http://schemas.microsoft.com/office/drawing/2014/main" id="{5833EB0E-3BF0-4061-B25B-F71AD48E8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0502" y="3800210"/>
            <a:ext cx="914400" cy="9144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1E9A50B2-805D-4753-9C97-4D5352599901}"/>
              </a:ext>
            </a:extLst>
          </p:cNvPr>
          <p:cNvSpPr txBox="1"/>
          <p:nvPr/>
        </p:nvSpPr>
        <p:spPr>
          <a:xfrm>
            <a:off x="979300" y="4800993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Республика Мордовия </a:t>
            </a:r>
          </a:p>
          <a:p>
            <a:pPr defTabSz="311445"/>
            <a:r>
              <a:rPr lang="ru-RU" sz="2400" dirty="0" err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г.о</a:t>
            </a:r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 Саранск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ул. Московская, д.14.</a:t>
            </a:r>
          </a:p>
        </p:txBody>
      </p:sp>
      <p:pic>
        <p:nvPicPr>
          <p:cNvPr id="56" name="Рисунок 55" descr="Часы">
            <a:extLst>
              <a:ext uri="{FF2B5EF4-FFF2-40B4-BE49-F238E27FC236}">
                <a16:creationId xmlns:a16="http://schemas.microsoft.com/office/drawing/2014/main" id="{58CB8997-3B07-4928-AFBB-54ACE50AB3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90688" y="3800210"/>
            <a:ext cx="737014" cy="737014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6149006E-EBFB-4C95-B990-85999B0A64D5}"/>
              </a:ext>
            </a:extLst>
          </p:cNvPr>
          <p:cNvSpPr txBox="1"/>
          <p:nvPr/>
        </p:nvSpPr>
        <p:spPr>
          <a:xfrm>
            <a:off x="4356001" y="4801825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С 9:00 до 18:00, понедельник-пятница.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Без перерыва на обед</a:t>
            </a:r>
          </a:p>
        </p:txBody>
      </p:sp>
      <p:pic>
        <p:nvPicPr>
          <p:cNvPr id="58" name="Рисунок 57" descr="Динамик">
            <a:extLst>
              <a:ext uri="{FF2B5EF4-FFF2-40B4-BE49-F238E27FC236}">
                <a16:creationId xmlns:a16="http://schemas.microsoft.com/office/drawing/2014/main" id="{FC97BEE9-EA80-4E0F-87AE-AEDB7379C2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230189" y="3711517"/>
            <a:ext cx="914400" cy="914400"/>
          </a:xfrm>
          <a:prstGeom prst="rect">
            <a:avLst/>
          </a:prstGeom>
        </p:spPr>
      </p:pic>
      <p:pic>
        <p:nvPicPr>
          <p:cNvPr id="59" name="Рисунок 58" descr="Электронная почта">
            <a:extLst>
              <a:ext uri="{FF2B5EF4-FFF2-40B4-BE49-F238E27FC236}">
                <a16:creationId xmlns:a16="http://schemas.microsoft.com/office/drawing/2014/main" id="{A37873AF-BB7E-4CC4-BCEE-6CFEE7B6D9C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018633" y="3876410"/>
            <a:ext cx="712628" cy="712628"/>
          </a:xfrm>
          <a:prstGeom prst="rect">
            <a:avLst/>
          </a:prstGeom>
        </p:spPr>
      </p:pic>
      <p:pic>
        <p:nvPicPr>
          <p:cNvPr id="60" name="Рисунок 59" descr="Земля">
            <a:extLst>
              <a:ext uri="{FF2B5EF4-FFF2-40B4-BE49-F238E27FC236}">
                <a16:creationId xmlns:a16="http://schemas.microsoft.com/office/drawing/2014/main" id="{B90E92C3-0730-4BD0-9B77-10AFB2BAE1C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3580673" y="3412052"/>
            <a:ext cx="914400" cy="91440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2CCB3861-D99F-4CA7-B3C6-36F105A1768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1792" y="4760339"/>
            <a:ext cx="1408102" cy="1408102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B58BC133-6BD0-42C6-A051-163E442E4BE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8471" y="9336994"/>
            <a:ext cx="497206" cy="497206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FC661BAE-B359-497A-87DF-9EDF9B29E74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777" y="9291128"/>
            <a:ext cx="562538" cy="562538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F9D671CA-6C16-401E-A021-79E32A05125A}"/>
              </a:ext>
            </a:extLst>
          </p:cNvPr>
          <p:cNvSpPr txBox="1"/>
          <p:nvPr/>
        </p:nvSpPr>
        <p:spPr>
          <a:xfrm>
            <a:off x="16082287" y="9354721"/>
            <a:ext cx="36693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en-US" sz="16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https://t.me/moibizrm</a:t>
            </a:r>
            <a:endParaRPr lang="ru-RU" sz="1600" dirty="0">
              <a:solidFill>
                <a:prstClr val="black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id="{11720641-52B5-4BDA-A840-34948A46AB52}"/>
              </a:ext>
            </a:extLst>
          </p:cNvPr>
          <p:cNvSpPr/>
          <p:nvPr/>
        </p:nvSpPr>
        <p:spPr>
          <a:xfrm>
            <a:off x="7745124" y="430183"/>
            <a:ext cx="24374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КОНТАКТЫ</a:t>
            </a:r>
          </a:p>
        </p:txBody>
      </p:sp>
      <p:pic>
        <p:nvPicPr>
          <p:cNvPr id="97" name="Рисунок 96">
            <a:extLst>
              <a:ext uri="{FF2B5EF4-FFF2-40B4-BE49-F238E27FC236}">
                <a16:creationId xmlns:a16="http://schemas.microsoft.com/office/drawing/2014/main" id="{FC729CA4-C587-4BBF-92B7-57C2B2A7492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41599" y="659222"/>
            <a:ext cx="886871" cy="163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02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1685</Words>
  <Application>Microsoft Office PowerPoint</Application>
  <PresentationFormat>Произвольный</PresentationFormat>
  <Paragraphs>305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Yu Gothic UI</vt:lpstr>
      <vt:lpstr>Arial</vt:lpstr>
      <vt:lpstr>Arial Narrow</vt:lpstr>
      <vt:lpstr>Calibri</vt:lpstr>
      <vt:lpstr>Microsoft Sans Serif</vt:lpstr>
      <vt:lpstr>Roboto</vt:lpstr>
      <vt:lpstr>Tahoma</vt:lpstr>
      <vt:lpstr>Trebuchet MS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НОВОСТНОЙ БЛОК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tsarkova@MBRM.MYBIZ</cp:lastModifiedBy>
  <cp:revision>18</cp:revision>
  <dcterms:created xsi:type="dcterms:W3CDTF">2021-08-04T06:31:42Z</dcterms:created>
  <dcterms:modified xsi:type="dcterms:W3CDTF">2021-08-04T13:12:01Z</dcterms:modified>
</cp:coreProperties>
</file>