
<file path=[Content_Types].xml><?xml version="1.0" encoding="utf-8"?>
<Types xmlns="http://schemas.openxmlformats.org/package/2006/content-types">
  <Default Extension="tmp" ContentType="image/pn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349" r:id="rId2"/>
    <p:sldId id="350" r:id="rId3"/>
    <p:sldId id="351" r:id="rId4"/>
    <p:sldId id="352" r:id="rId5"/>
  </p:sldIdLst>
  <p:sldSz cx="12192000" cy="6858000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1DF8"/>
    <a:srgbClr val="FF777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316" autoAdjust="0"/>
    <p:restoredTop sz="92436" autoAdjust="0"/>
  </p:normalViewPr>
  <p:slideViewPr>
    <p:cSldViewPr snapToGrid="0">
      <p:cViewPr varScale="1">
        <p:scale>
          <a:sx n="113" d="100"/>
          <a:sy n="113" d="100"/>
        </p:scale>
        <p:origin x="468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5" y="5"/>
            <a:ext cx="2946346" cy="497838"/>
          </a:xfrm>
          <a:prstGeom prst="rect">
            <a:avLst/>
          </a:prstGeom>
        </p:spPr>
        <p:txBody>
          <a:bodyPr vert="horz" lIns="91727" tIns="45864" rIns="91727" bIns="45864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49746" y="5"/>
            <a:ext cx="2946345" cy="497838"/>
          </a:xfrm>
          <a:prstGeom prst="rect">
            <a:avLst/>
          </a:prstGeom>
        </p:spPr>
        <p:txBody>
          <a:bodyPr vert="horz" lIns="91727" tIns="45864" rIns="91727" bIns="45864" rtlCol="0"/>
          <a:lstStyle>
            <a:lvl1pPr algn="r">
              <a:defRPr sz="1200"/>
            </a:lvl1pPr>
          </a:lstStyle>
          <a:p>
            <a:fld id="{ACCE77D3-33BC-4A21-AFF1-F5B73B674D36}" type="datetimeFigureOut">
              <a:rPr lang="ru-RU" smtClean="0"/>
              <a:t>11.12.2023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20688" y="1243013"/>
            <a:ext cx="59563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727" tIns="45864" rIns="91727" bIns="45864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928" y="4778613"/>
            <a:ext cx="5437822" cy="3908188"/>
          </a:xfrm>
          <a:prstGeom prst="rect">
            <a:avLst/>
          </a:prstGeom>
        </p:spPr>
        <p:txBody>
          <a:bodyPr vert="horz" lIns="91727" tIns="45864" rIns="91727" bIns="45864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5" y="9430388"/>
            <a:ext cx="2946346" cy="497838"/>
          </a:xfrm>
          <a:prstGeom prst="rect">
            <a:avLst/>
          </a:prstGeom>
        </p:spPr>
        <p:txBody>
          <a:bodyPr vert="horz" lIns="91727" tIns="45864" rIns="91727" bIns="45864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49746" y="9430388"/>
            <a:ext cx="2946345" cy="497838"/>
          </a:xfrm>
          <a:prstGeom prst="rect">
            <a:avLst/>
          </a:prstGeom>
        </p:spPr>
        <p:txBody>
          <a:bodyPr vert="horz" lIns="91727" tIns="45864" rIns="91727" bIns="45864" rtlCol="0" anchor="b"/>
          <a:lstStyle>
            <a:lvl1pPr algn="r">
              <a:defRPr sz="1200"/>
            </a:lvl1pPr>
          </a:lstStyle>
          <a:p>
            <a:fld id="{3318DF03-F176-45E7-8DDA-F59CF989BA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00605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18DF03-F176-45E7-8DDA-F59CF989BA89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0966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18DF03-F176-45E7-8DDA-F59CF989BA89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04140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11.12.2023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78736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11.12.2023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45516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11.12.2023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33994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11.12.2023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03543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11.12.2023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77563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11.12.2023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33545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11.12.2023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83427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11.12.2023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05615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11.12.2023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38666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11.12.2023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61337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4A77-5833-4543-ADC1-7DAD02BE28D0}" type="datetimeFigureOut">
              <a:rPr lang="ru-RU" smtClean="0"/>
              <a:t>11.12.2023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20420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914A77-5833-4543-ADC1-7DAD02BE28D0}" type="datetimeFigureOut">
              <a:rPr lang="ru-RU" smtClean="0"/>
              <a:t>11.12.2023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178890-DCAB-4AE6-AE60-6E3BB142AB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90270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m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mp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ырезка экрана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2893"/>
            <a:ext cx="12198414" cy="6485107"/>
          </a:xfrm>
          <a:prstGeom prst="rect">
            <a:avLst/>
          </a:prstGeom>
        </p:spPr>
      </p:pic>
      <p:grpSp>
        <p:nvGrpSpPr>
          <p:cNvPr id="48" name="Группа 47"/>
          <p:cNvGrpSpPr/>
          <p:nvPr/>
        </p:nvGrpSpPr>
        <p:grpSpPr>
          <a:xfrm>
            <a:off x="11461411" y="76626"/>
            <a:ext cx="625999" cy="526433"/>
            <a:chOff x="9625856" y="4064"/>
            <a:chExt cx="625999" cy="526433"/>
          </a:xfrm>
        </p:grpSpPr>
        <p:sp>
          <p:nvSpPr>
            <p:cNvPr id="49" name="Oval 44"/>
            <p:cNvSpPr>
              <a:spLocks noChangeArrowheads="1"/>
            </p:cNvSpPr>
            <p:nvPr/>
          </p:nvSpPr>
          <p:spPr bwMode="auto">
            <a:xfrm>
              <a:off x="9625856" y="4064"/>
              <a:ext cx="625999" cy="52643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0" name="Oval 45"/>
            <p:cNvSpPr>
              <a:spLocks noChangeArrowheads="1"/>
            </p:cNvSpPr>
            <p:nvPr/>
          </p:nvSpPr>
          <p:spPr bwMode="auto">
            <a:xfrm>
              <a:off x="9640446" y="10526"/>
              <a:ext cx="600673" cy="505200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1" name="Oval 46"/>
            <p:cNvSpPr>
              <a:spLocks noChangeArrowheads="1"/>
            </p:cNvSpPr>
            <p:nvPr/>
          </p:nvSpPr>
          <p:spPr bwMode="auto">
            <a:xfrm>
              <a:off x="9715875" y="76994"/>
              <a:ext cx="454772" cy="38334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7" name="Oval 47"/>
            <p:cNvSpPr>
              <a:spLocks noChangeArrowheads="1"/>
            </p:cNvSpPr>
            <p:nvPr/>
          </p:nvSpPr>
          <p:spPr bwMode="auto">
            <a:xfrm>
              <a:off x="9727987" y="87610"/>
              <a:ext cx="437704" cy="368803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8" name="Freeform 48"/>
            <p:cNvSpPr>
              <a:spLocks noEditPoints="1"/>
            </p:cNvSpPr>
            <p:nvPr/>
          </p:nvSpPr>
          <p:spPr bwMode="auto">
            <a:xfrm>
              <a:off x="9765151" y="25297"/>
              <a:ext cx="362001" cy="84931"/>
            </a:xfrm>
            <a:custGeom>
              <a:avLst/>
              <a:gdLst>
                <a:gd name="T0" fmla="*/ 2147483647 w 115"/>
                <a:gd name="T1" fmla="*/ 2147483647 h 32"/>
                <a:gd name="T2" fmla="*/ 2147483647 w 115"/>
                <a:gd name="T3" fmla="*/ 2147483647 h 32"/>
                <a:gd name="T4" fmla="*/ 2147483647 w 115"/>
                <a:gd name="T5" fmla="*/ 2147483647 h 32"/>
                <a:gd name="T6" fmla="*/ 2147483647 w 115"/>
                <a:gd name="T7" fmla="*/ 2147483647 h 32"/>
                <a:gd name="T8" fmla="*/ 2147483647 w 115"/>
                <a:gd name="T9" fmla="*/ 2147483647 h 32"/>
                <a:gd name="T10" fmla="*/ 2147483647 w 115"/>
                <a:gd name="T11" fmla="*/ 2147483647 h 32"/>
                <a:gd name="T12" fmla="*/ 2147483647 w 115"/>
                <a:gd name="T13" fmla="*/ 2147483647 h 32"/>
                <a:gd name="T14" fmla="*/ 2147483647 w 115"/>
                <a:gd name="T15" fmla="*/ 2147483647 h 32"/>
                <a:gd name="T16" fmla="*/ 2147483647 w 115"/>
                <a:gd name="T17" fmla="*/ 2147483647 h 32"/>
                <a:gd name="T18" fmla="*/ 2147483647 w 115"/>
                <a:gd name="T19" fmla="*/ 2147483647 h 32"/>
                <a:gd name="T20" fmla="*/ 2147483647 w 115"/>
                <a:gd name="T21" fmla="*/ 2147483647 h 32"/>
                <a:gd name="T22" fmla="*/ 2147483647 w 115"/>
                <a:gd name="T23" fmla="*/ 2147483647 h 32"/>
                <a:gd name="T24" fmla="*/ 2147483647 w 115"/>
                <a:gd name="T25" fmla="*/ 2147483647 h 32"/>
                <a:gd name="T26" fmla="*/ 2147483647 w 115"/>
                <a:gd name="T27" fmla="*/ 2147483647 h 32"/>
                <a:gd name="T28" fmla="*/ 2147483647 w 115"/>
                <a:gd name="T29" fmla="*/ 2147483647 h 32"/>
                <a:gd name="T30" fmla="*/ 2147483647 w 115"/>
                <a:gd name="T31" fmla="*/ 2147483647 h 32"/>
                <a:gd name="T32" fmla="*/ 2147483647 w 115"/>
                <a:gd name="T33" fmla="*/ 2147483647 h 32"/>
                <a:gd name="T34" fmla="*/ 2147483647 w 115"/>
                <a:gd name="T35" fmla="*/ 2147483647 h 32"/>
                <a:gd name="T36" fmla="*/ 2147483647 w 115"/>
                <a:gd name="T37" fmla="*/ 2147483647 h 32"/>
                <a:gd name="T38" fmla="*/ 2147483647 w 115"/>
                <a:gd name="T39" fmla="*/ 2147483647 h 32"/>
                <a:gd name="T40" fmla="*/ 2147483647 w 115"/>
                <a:gd name="T41" fmla="*/ 2147483647 h 32"/>
                <a:gd name="T42" fmla="*/ 2147483647 w 115"/>
                <a:gd name="T43" fmla="*/ 0 h 32"/>
                <a:gd name="T44" fmla="*/ 2147483647 w 115"/>
                <a:gd name="T45" fmla="*/ 2147483647 h 32"/>
                <a:gd name="T46" fmla="*/ 2147483647 w 115"/>
                <a:gd name="T47" fmla="*/ 2147483647 h 32"/>
                <a:gd name="T48" fmla="*/ 2147483647 w 115"/>
                <a:gd name="T49" fmla="*/ 2147483647 h 32"/>
                <a:gd name="T50" fmla="*/ 2147483647 w 115"/>
                <a:gd name="T51" fmla="*/ 0 h 32"/>
                <a:gd name="T52" fmla="*/ 2147483647 w 115"/>
                <a:gd name="T53" fmla="*/ 2147483647 h 32"/>
                <a:gd name="T54" fmla="*/ 2147483647 w 115"/>
                <a:gd name="T55" fmla="*/ 2147483647 h 32"/>
                <a:gd name="T56" fmla="*/ 2147483647 w 115"/>
                <a:gd name="T57" fmla="*/ 2147483647 h 32"/>
                <a:gd name="T58" fmla="*/ 2147483647 w 115"/>
                <a:gd name="T59" fmla="*/ 2147483647 h 32"/>
                <a:gd name="T60" fmla="*/ 2147483647 w 115"/>
                <a:gd name="T61" fmla="*/ 2147483647 h 32"/>
                <a:gd name="T62" fmla="*/ 2147483647 w 115"/>
                <a:gd name="T63" fmla="*/ 2147483647 h 32"/>
                <a:gd name="T64" fmla="*/ 2147483647 w 115"/>
                <a:gd name="T65" fmla="*/ 2147483647 h 32"/>
                <a:gd name="T66" fmla="*/ 2147483647 w 115"/>
                <a:gd name="T67" fmla="*/ 2147483647 h 32"/>
                <a:gd name="T68" fmla="*/ 2147483647 w 115"/>
                <a:gd name="T69" fmla="*/ 2147483647 h 32"/>
                <a:gd name="T70" fmla="*/ 2147483647 w 115"/>
                <a:gd name="T71" fmla="*/ 2147483647 h 32"/>
                <a:gd name="T72" fmla="*/ 2147483647 w 115"/>
                <a:gd name="T73" fmla="*/ 2147483647 h 32"/>
                <a:gd name="T74" fmla="*/ 2147483647 w 115"/>
                <a:gd name="T75" fmla="*/ 2147483647 h 32"/>
                <a:gd name="T76" fmla="*/ 2147483647 w 115"/>
                <a:gd name="T77" fmla="*/ 2147483647 h 32"/>
                <a:gd name="T78" fmla="*/ 2147483647 w 115"/>
                <a:gd name="T79" fmla="*/ 2147483647 h 32"/>
                <a:gd name="T80" fmla="*/ 2147483647 w 115"/>
                <a:gd name="T81" fmla="*/ 2147483647 h 32"/>
                <a:gd name="T82" fmla="*/ 2147483647 w 115"/>
                <a:gd name="T83" fmla="*/ 2147483647 h 32"/>
                <a:gd name="T84" fmla="*/ 2147483647 w 115"/>
                <a:gd name="T85" fmla="*/ 2147483647 h 32"/>
                <a:gd name="T86" fmla="*/ 2147483647 w 115"/>
                <a:gd name="T87" fmla="*/ 2147483647 h 32"/>
                <a:gd name="T88" fmla="*/ 2147483647 w 115"/>
                <a:gd name="T89" fmla="*/ 2147483647 h 32"/>
                <a:gd name="T90" fmla="*/ 2147483647 w 115"/>
                <a:gd name="T91" fmla="*/ 2147483647 h 32"/>
                <a:gd name="T92" fmla="*/ 2147483647 w 115"/>
                <a:gd name="T93" fmla="*/ 2147483647 h 32"/>
                <a:gd name="T94" fmla="*/ 2147483647 w 115"/>
                <a:gd name="T95" fmla="*/ 2147483647 h 32"/>
                <a:gd name="T96" fmla="*/ 2147483647 w 115"/>
                <a:gd name="T97" fmla="*/ 2147483647 h 32"/>
                <a:gd name="T98" fmla="*/ 2147483647 w 115"/>
                <a:gd name="T99" fmla="*/ 2147483647 h 32"/>
                <a:gd name="T100" fmla="*/ 2147483647 w 115"/>
                <a:gd name="T101" fmla="*/ 2147483647 h 32"/>
                <a:gd name="T102" fmla="*/ 2147483647 w 115"/>
                <a:gd name="T103" fmla="*/ 2147483647 h 32"/>
                <a:gd name="T104" fmla="*/ 2147483647 w 115"/>
                <a:gd name="T105" fmla="*/ 2147483647 h 3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15"/>
                <a:gd name="T160" fmla="*/ 0 h 32"/>
                <a:gd name="T161" fmla="*/ 115 w 115"/>
                <a:gd name="T162" fmla="*/ 32 h 3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15" h="32">
                  <a:moveTo>
                    <a:pt x="6" y="29"/>
                  </a:moveTo>
                  <a:lnTo>
                    <a:pt x="7" y="29"/>
                  </a:lnTo>
                  <a:cubicBezTo>
                    <a:pt x="7" y="29"/>
                    <a:pt x="7" y="29"/>
                    <a:pt x="8" y="28"/>
                  </a:cubicBezTo>
                  <a:cubicBezTo>
                    <a:pt x="8" y="28"/>
                    <a:pt x="8" y="28"/>
                    <a:pt x="7" y="28"/>
                  </a:cubicBezTo>
                  <a:lnTo>
                    <a:pt x="4" y="22"/>
                  </a:lnTo>
                  <a:cubicBezTo>
                    <a:pt x="4" y="22"/>
                    <a:pt x="3" y="22"/>
                    <a:pt x="3" y="22"/>
                  </a:cubicBezTo>
                  <a:cubicBezTo>
                    <a:pt x="3" y="22"/>
                    <a:pt x="3" y="22"/>
                    <a:pt x="2" y="22"/>
                  </a:cubicBezTo>
                  <a:lnTo>
                    <a:pt x="0" y="20"/>
                  </a:lnTo>
                  <a:lnTo>
                    <a:pt x="8" y="15"/>
                  </a:lnTo>
                  <a:lnTo>
                    <a:pt x="9" y="18"/>
                  </a:lnTo>
                  <a:cubicBezTo>
                    <a:pt x="9" y="18"/>
                    <a:pt x="8" y="18"/>
                    <a:pt x="8" y="18"/>
                  </a:cubicBezTo>
                  <a:cubicBezTo>
                    <a:pt x="8" y="18"/>
                    <a:pt x="8" y="19"/>
                    <a:pt x="8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8" y="19"/>
                    <a:pt x="8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lnTo>
                    <a:pt x="9" y="20"/>
                  </a:lnTo>
                  <a:lnTo>
                    <a:pt x="13" y="18"/>
                  </a:lnTo>
                  <a:lnTo>
                    <a:pt x="12" y="17"/>
                  </a:lnTo>
                  <a:cubicBezTo>
                    <a:pt x="12" y="17"/>
                    <a:pt x="12" y="16"/>
                    <a:pt x="12" y="16"/>
                  </a:cubicBezTo>
                  <a:cubicBezTo>
                    <a:pt x="11" y="16"/>
                    <a:pt x="11" y="16"/>
                    <a:pt x="11" y="17"/>
                  </a:cubicBezTo>
                  <a:lnTo>
                    <a:pt x="9" y="14"/>
                  </a:lnTo>
                  <a:lnTo>
                    <a:pt x="16" y="10"/>
                  </a:lnTo>
                  <a:lnTo>
                    <a:pt x="18" y="12"/>
                  </a:lnTo>
                  <a:lnTo>
                    <a:pt x="17" y="13"/>
                  </a:lnTo>
                  <a:cubicBezTo>
                    <a:pt x="17" y="13"/>
                    <a:pt x="17" y="13"/>
                    <a:pt x="17" y="13"/>
                  </a:cubicBezTo>
                  <a:cubicBezTo>
                    <a:pt x="17" y="13"/>
                    <a:pt x="17" y="14"/>
                    <a:pt x="17" y="14"/>
                  </a:cubicBezTo>
                  <a:lnTo>
                    <a:pt x="20" y="20"/>
                  </a:lnTo>
                  <a:lnTo>
                    <a:pt x="21" y="20"/>
                  </a:lnTo>
                  <a:cubicBezTo>
                    <a:pt x="21" y="20"/>
                    <a:pt x="21" y="20"/>
                    <a:pt x="21" y="20"/>
                  </a:cubicBezTo>
                  <a:cubicBezTo>
                    <a:pt x="21" y="20"/>
                    <a:pt x="21" y="20"/>
                    <a:pt x="22" y="20"/>
                  </a:cubicBezTo>
                  <a:lnTo>
                    <a:pt x="22" y="19"/>
                  </a:lnTo>
                  <a:lnTo>
                    <a:pt x="24" y="22"/>
                  </a:lnTo>
                  <a:lnTo>
                    <a:pt x="17" y="26"/>
                  </a:lnTo>
                  <a:lnTo>
                    <a:pt x="15" y="24"/>
                  </a:lnTo>
                  <a:cubicBezTo>
                    <a:pt x="16" y="24"/>
                    <a:pt x="16" y="23"/>
                    <a:pt x="16" y="23"/>
                  </a:cubicBezTo>
                  <a:cubicBezTo>
                    <a:pt x="16" y="23"/>
                    <a:pt x="16" y="23"/>
                    <a:pt x="16" y="23"/>
                  </a:cubicBezTo>
                  <a:lnTo>
                    <a:pt x="14" y="21"/>
                  </a:lnTo>
                  <a:lnTo>
                    <a:pt x="11" y="23"/>
                  </a:lnTo>
                  <a:lnTo>
                    <a:pt x="12" y="25"/>
                  </a:lnTo>
                  <a:cubicBezTo>
                    <a:pt x="12" y="25"/>
                    <a:pt x="12" y="25"/>
                    <a:pt x="13" y="25"/>
                  </a:cubicBezTo>
                  <a:cubicBezTo>
                    <a:pt x="13" y="25"/>
                    <a:pt x="13" y="25"/>
                    <a:pt x="13" y="25"/>
                  </a:cubicBezTo>
                  <a:lnTo>
                    <a:pt x="14" y="25"/>
                  </a:lnTo>
                  <a:lnTo>
                    <a:pt x="15" y="27"/>
                  </a:lnTo>
                  <a:lnTo>
                    <a:pt x="8" y="32"/>
                  </a:lnTo>
                  <a:lnTo>
                    <a:pt x="6" y="29"/>
                  </a:lnTo>
                  <a:close/>
                  <a:moveTo>
                    <a:pt x="33" y="3"/>
                  </a:moveTo>
                  <a:lnTo>
                    <a:pt x="34" y="6"/>
                  </a:lnTo>
                  <a:lnTo>
                    <a:pt x="33" y="6"/>
                  </a:lnTo>
                  <a:cubicBezTo>
                    <a:pt x="33" y="6"/>
                    <a:pt x="33" y="6"/>
                    <a:pt x="33" y="6"/>
                  </a:cubicBezTo>
                  <a:cubicBezTo>
                    <a:pt x="33" y="7"/>
                    <a:pt x="33" y="7"/>
                    <a:pt x="33" y="7"/>
                  </a:cubicBezTo>
                  <a:lnTo>
                    <a:pt x="35" y="14"/>
                  </a:lnTo>
                  <a:lnTo>
                    <a:pt x="38" y="13"/>
                  </a:lnTo>
                  <a:lnTo>
                    <a:pt x="37" y="6"/>
                  </a:lnTo>
                  <a:cubicBezTo>
                    <a:pt x="37" y="6"/>
                    <a:pt x="36" y="6"/>
                    <a:pt x="36" y="6"/>
                  </a:cubicBezTo>
                  <a:cubicBezTo>
                    <a:pt x="36" y="5"/>
                    <a:pt x="36" y="5"/>
                    <a:pt x="36" y="6"/>
                  </a:cubicBezTo>
                  <a:lnTo>
                    <a:pt x="35" y="6"/>
                  </a:lnTo>
                  <a:lnTo>
                    <a:pt x="35" y="3"/>
                  </a:lnTo>
                  <a:lnTo>
                    <a:pt x="43" y="1"/>
                  </a:lnTo>
                  <a:lnTo>
                    <a:pt x="44" y="3"/>
                  </a:lnTo>
                  <a:lnTo>
                    <a:pt x="43" y="4"/>
                  </a:lnTo>
                  <a:cubicBezTo>
                    <a:pt x="42" y="4"/>
                    <a:pt x="42" y="4"/>
                    <a:pt x="42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lnTo>
                    <a:pt x="44" y="10"/>
                  </a:ln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5" y="11"/>
                  </a:cubicBezTo>
                  <a:lnTo>
                    <a:pt x="46" y="11"/>
                  </a:lnTo>
                  <a:lnTo>
                    <a:pt x="48" y="17"/>
                  </a:lnTo>
                  <a:lnTo>
                    <a:pt x="45" y="18"/>
                  </a:lnTo>
                  <a:lnTo>
                    <a:pt x="44" y="17"/>
                  </a:ln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5"/>
                    <a:pt x="44" y="15"/>
                  </a:cubicBezTo>
                  <a:cubicBezTo>
                    <a:pt x="43" y="15"/>
                    <a:pt x="43" y="15"/>
                    <a:pt x="42" y="15"/>
                  </a:cubicBezTo>
                  <a:lnTo>
                    <a:pt x="28" y="19"/>
                  </a:lnTo>
                  <a:lnTo>
                    <a:pt x="27" y="16"/>
                  </a:lnTo>
                  <a:lnTo>
                    <a:pt x="28" y="16"/>
                  </a:lnTo>
                  <a:cubicBezTo>
                    <a:pt x="29" y="16"/>
                    <a:pt x="29" y="16"/>
                    <a:pt x="29" y="16"/>
                  </a:cubicBezTo>
                  <a:cubicBezTo>
                    <a:pt x="29" y="16"/>
                    <a:pt x="29" y="16"/>
                    <a:pt x="29" y="15"/>
                  </a:cubicBezTo>
                  <a:lnTo>
                    <a:pt x="27" y="9"/>
                  </a:lnTo>
                  <a:cubicBezTo>
                    <a:pt x="27" y="8"/>
                    <a:pt x="27" y="8"/>
                    <a:pt x="27" y="8"/>
                  </a:cubicBezTo>
                  <a:cubicBezTo>
                    <a:pt x="27" y="8"/>
                    <a:pt x="26" y="8"/>
                    <a:pt x="26" y="8"/>
                  </a:cubicBezTo>
                  <a:lnTo>
                    <a:pt x="25" y="8"/>
                  </a:lnTo>
                  <a:lnTo>
                    <a:pt x="25" y="6"/>
                  </a:lnTo>
                  <a:lnTo>
                    <a:pt x="33" y="3"/>
                  </a:lnTo>
                  <a:close/>
                  <a:moveTo>
                    <a:pt x="61" y="0"/>
                  </a:moveTo>
                  <a:lnTo>
                    <a:pt x="61" y="3"/>
                  </a:lnTo>
                  <a:cubicBezTo>
                    <a:pt x="61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4"/>
                  </a:cubicBezTo>
                  <a:lnTo>
                    <a:pt x="62" y="6"/>
                  </a:lnTo>
                  <a:lnTo>
                    <a:pt x="63" y="4"/>
                  </a:ln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3" y="3"/>
                  </a:cubicBezTo>
                  <a:cubicBezTo>
                    <a:pt x="63" y="3"/>
                    <a:pt x="63" y="3"/>
                    <a:pt x="63" y="3"/>
                  </a:cubicBezTo>
                  <a:lnTo>
                    <a:pt x="63" y="0"/>
                  </a:lnTo>
                  <a:lnTo>
                    <a:pt x="70" y="0"/>
                  </a:lnTo>
                  <a:lnTo>
                    <a:pt x="70" y="3"/>
                  </a:lnTo>
                  <a:lnTo>
                    <a:pt x="69" y="3"/>
                  </a:lnTo>
                  <a:cubicBezTo>
                    <a:pt x="69" y="3"/>
                    <a:pt x="68" y="3"/>
                    <a:pt x="68" y="3"/>
                  </a:cubicBezTo>
                  <a:cubicBezTo>
                    <a:pt x="68" y="3"/>
                    <a:pt x="68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lnTo>
                    <a:pt x="65" y="8"/>
                  </a:lnTo>
                  <a:cubicBezTo>
                    <a:pt x="65" y="9"/>
                    <a:pt x="64" y="11"/>
                    <a:pt x="64" y="11"/>
                  </a:cubicBezTo>
                  <a:cubicBezTo>
                    <a:pt x="63" y="12"/>
                    <a:pt x="62" y="13"/>
                    <a:pt x="62" y="13"/>
                  </a:cubicBezTo>
                  <a:cubicBezTo>
                    <a:pt x="61" y="14"/>
                    <a:pt x="61" y="14"/>
                    <a:pt x="60" y="14"/>
                  </a:cubicBezTo>
                  <a:cubicBezTo>
                    <a:pt x="59" y="14"/>
                    <a:pt x="58" y="14"/>
                    <a:pt x="58" y="14"/>
                  </a:cubicBezTo>
                  <a:cubicBezTo>
                    <a:pt x="57" y="14"/>
                    <a:pt x="57" y="14"/>
                    <a:pt x="56" y="14"/>
                  </a:cubicBezTo>
                  <a:cubicBezTo>
                    <a:pt x="56" y="14"/>
                    <a:pt x="55" y="14"/>
                    <a:pt x="54" y="14"/>
                  </a:cubicBezTo>
                  <a:lnTo>
                    <a:pt x="54" y="10"/>
                  </a:lnTo>
                  <a:cubicBezTo>
                    <a:pt x="55" y="10"/>
                    <a:pt x="55" y="10"/>
                    <a:pt x="56" y="10"/>
                  </a:cubicBezTo>
                  <a:cubicBezTo>
                    <a:pt x="56" y="10"/>
                    <a:pt x="57" y="10"/>
                    <a:pt x="57" y="10"/>
                  </a:cubicBezTo>
                  <a:cubicBezTo>
                    <a:pt x="57" y="10"/>
                    <a:pt x="57" y="10"/>
                    <a:pt x="58" y="10"/>
                  </a:cubicBezTo>
                  <a:cubicBezTo>
                    <a:pt x="58" y="10"/>
                    <a:pt x="58" y="10"/>
                    <a:pt x="58" y="10"/>
                  </a:cubicBezTo>
                  <a:lnTo>
                    <a:pt x="54" y="4"/>
                  </a:lnTo>
                  <a:cubicBezTo>
                    <a:pt x="54" y="4"/>
                    <a:pt x="54" y="3"/>
                    <a:pt x="54" y="3"/>
                  </a:cubicBezTo>
                  <a:cubicBezTo>
                    <a:pt x="53" y="3"/>
                    <a:pt x="53" y="3"/>
                    <a:pt x="53" y="3"/>
                  </a:cubicBezTo>
                  <a:cubicBezTo>
                    <a:pt x="53" y="3"/>
                    <a:pt x="53" y="3"/>
                    <a:pt x="53" y="2"/>
                  </a:cubicBezTo>
                  <a:cubicBezTo>
                    <a:pt x="52" y="2"/>
                    <a:pt x="52" y="2"/>
                    <a:pt x="52" y="2"/>
                  </a:cubicBezTo>
                  <a:lnTo>
                    <a:pt x="51" y="2"/>
                  </a:lnTo>
                  <a:lnTo>
                    <a:pt x="52" y="0"/>
                  </a:lnTo>
                  <a:lnTo>
                    <a:pt x="61" y="0"/>
                  </a:lnTo>
                  <a:close/>
                  <a:moveTo>
                    <a:pt x="86" y="7"/>
                  </a:moveTo>
                  <a:lnTo>
                    <a:pt x="85" y="7"/>
                  </a:lnTo>
                  <a:cubicBezTo>
                    <a:pt x="85" y="7"/>
                    <a:pt x="85" y="7"/>
                    <a:pt x="84" y="7"/>
                  </a:cubicBezTo>
                  <a:cubicBezTo>
                    <a:pt x="84" y="7"/>
                    <a:pt x="84" y="7"/>
                    <a:pt x="84" y="7"/>
                  </a:cubicBezTo>
                  <a:lnTo>
                    <a:pt x="84" y="9"/>
                  </a:ln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5" y="9"/>
                    <a:pt x="85" y="9"/>
                  </a:cubicBezTo>
                  <a:cubicBezTo>
                    <a:pt x="85" y="9"/>
                    <a:pt x="85" y="9"/>
                    <a:pt x="85" y="8"/>
                  </a:cubicBezTo>
                  <a:cubicBezTo>
                    <a:pt x="86" y="8"/>
                    <a:pt x="86" y="8"/>
                    <a:pt x="86" y="8"/>
                  </a:cubicBezTo>
                  <a:cubicBezTo>
                    <a:pt x="86" y="8"/>
                    <a:pt x="86" y="8"/>
                    <a:pt x="86" y="7"/>
                  </a:cubicBezTo>
                  <a:cubicBezTo>
                    <a:pt x="87" y="7"/>
                    <a:pt x="87" y="7"/>
                    <a:pt x="87" y="7"/>
                  </a:cubicBezTo>
                  <a:cubicBezTo>
                    <a:pt x="87" y="7"/>
                    <a:pt x="87" y="7"/>
                    <a:pt x="87" y="6"/>
                  </a:cubicBezTo>
                  <a:cubicBezTo>
                    <a:pt x="88" y="6"/>
                    <a:pt x="88" y="6"/>
                    <a:pt x="89" y="5"/>
                  </a:cubicBezTo>
                  <a:cubicBezTo>
                    <a:pt x="90" y="5"/>
                    <a:pt x="91" y="5"/>
                    <a:pt x="92" y="6"/>
                  </a:cubicBezTo>
                  <a:cubicBezTo>
                    <a:pt x="92" y="6"/>
                    <a:pt x="92" y="6"/>
                    <a:pt x="93" y="6"/>
                  </a:cubicBezTo>
                  <a:cubicBezTo>
                    <a:pt x="93" y="6"/>
                    <a:pt x="93" y="6"/>
                    <a:pt x="93" y="6"/>
                  </a:cubicBezTo>
                  <a:cubicBezTo>
                    <a:pt x="94" y="6"/>
                    <a:pt x="94" y="6"/>
                    <a:pt x="94" y="6"/>
                  </a:cubicBezTo>
                  <a:cubicBezTo>
                    <a:pt x="94" y="6"/>
                    <a:pt x="94" y="7"/>
                    <a:pt x="94" y="7"/>
                  </a:cubicBezTo>
                  <a:lnTo>
                    <a:pt x="93" y="10"/>
                  </a:ln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2" y="10"/>
                    <a:pt x="92" y="10"/>
                  </a:cubicBezTo>
                  <a:cubicBezTo>
                    <a:pt x="92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1"/>
                  </a:cubicBezTo>
                  <a:cubicBezTo>
                    <a:pt x="90" y="11"/>
                    <a:pt x="90" y="11"/>
                    <a:pt x="89" y="11"/>
                  </a:cubicBezTo>
                  <a:cubicBezTo>
                    <a:pt x="89" y="11"/>
                    <a:pt x="88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8" y="12"/>
                    <a:pt x="89" y="12"/>
                    <a:pt x="89" y="13"/>
                  </a:cubicBezTo>
                  <a:cubicBezTo>
                    <a:pt x="90" y="13"/>
                    <a:pt x="90" y="14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6"/>
                  </a:cubicBezTo>
                  <a:cubicBezTo>
                    <a:pt x="90" y="16"/>
                    <a:pt x="90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2" y="16"/>
                  </a:cubicBezTo>
                  <a:lnTo>
                    <a:pt x="90" y="20"/>
                  </a:lnTo>
                  <a:cubicBezTo>
                    <a:pt x="90" y="20"/>
                    <a:pt x="90" y="20"/>
                    <a:pt x="90" y="20"/>
                  </a:cubicBezTo>
                  <a:cubicBezTo>
                    <a:pt x="89" y="20"/>
                    <a:pt x="89" y="20"/>
                    <a:pt x="89" y="20"/>
                  </a:cubicBezTo>
                  <a:cubicBezTo>
                    <a:pt x="89" y="20"/>
                    <a:pt x="89" y="20"/>
                    <a:pt x="88" y="20"/>
                  </a:cubicBezTo>
                  <a:cubicBezTo>
                    <a:pt x="88" y="20"/>
                    <a:pt x="88" y="20"/>
                    <a:pt x="88" y="20"/>
                  </a:cubicBezTo>
                  <a:cubicBezTo>
                    <a:pt x="87" y="19"/>
                    <a:pt x="86" y="19"/>
                    <a:pt x="85" y="18"/>
                  </a:cubicBezTo>
                  <a:cubicBezTo>
                    <a:pt x="85" y="18"/>
                    <a:pt x="84" y="17"/>
                    <a:pt x="84" y="15"/>
                  </a:cubicBezTo>
                  <a:cubicBezTo>
                    <a:pt x="84" y="15"/>
                    <a:pt x="84" y="15"/>
                    <a:pt x="84" y="15"/>
                  </a:cubicBezTo>
                  <a:cubicBezTo>
                    <a:pt x="84" y="14"/>
                    <a:pt x="84" y="14"/>
                    <a:pt x="84" y="14"/>
                  </a:cubicBezTo>
                  <a:cubicBezTo>
                    <a:pt x="84" y="14"/>
                    <a:pt x="84" y="14"/>
                    <a:pt x="84" y="13"/>
                  </a:cubicBezTo>
                  <a:cubicBezTo>
                    <a:pt x="84" y="13"/>
                    <a:pt x="84" y="13"/>
                    <a:pt x="84" y="13"/>
                  </a:cubicBezTo>
                  <a:cubicBezTo>
                    <a:pt x="84" y="13"/>
                    <a:pt x="84" y="12"/>
                    <a:pt x="84" y="12"/>
                  </a:cubicBezTo>
                  <a:cubicBezTo>
                    <a:pt x="83" y="12"/>
                    <a:pt x="83" y="12"/>
                    <a:pt x="83" y="12"/>
                  </a:cubicBezTo>
                  <a:lnTo>
                    <a:pt x="82" y="14"/>
                  </a:lnTo>
                  <a:cubicBezTo>
                    <a:pt x="82" y="14"/>
                    <a:pt x="82" y="14"/>
                    <a:pt x="82" y="14"/>
                  </a:cubicBezTo>
                  <a:cubicBezTo>
                    <a:pt x="82" y="14"/>
                    <a:pt x="82" y="15"/>
                    <a:pt x="83" y="15"/>
                  </a:cubicBezTo>
                  <a:lnTo>
                    <a:pt x="82" y="18"/>
                  </a:lnTo>
                  <a:lnTo>
                    <a:pt x="74" y="15"/>
                  </a:lnTo>
                  <a:lnTo>
                    <a:pt x="75" y="12"/>
                  </a:lnTo>
                  <a:cubicBezTo>
                    <a:pt x="76" y="12"/>
                    <a:pt x="76" y="12"/>
                    <a:pt x="76" y="12"/>
                  </a:cubicBezTo>
                  <a:cubicBezTo>
                    <a:pt x="76" y="12"/>
                    <a:pt x="76" y="12"/>
                    <a:pt x="77" y="12"/>
                  </a:cubicBezTo>
                  <a:lnTo>
                    <a:pt x="79" y="5"/>
                  </a:ln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8" y="4"/>
                    <a:pt x="78" y="4"/>
                  </a:cubicBezTo>
                  <a:lnTo>
                    <a:pt x="77" y="4"/>
                  </a:lnTo>
                  <a:lnTo>
                    <a:pt x="78" y="1"/>
                  </a:lnTo>
                  <a:lnTo>
                    <a:pt x="87" y="4"/>
                  </a:lnTo>
                  <a:lnTo>
                    <a:pt x="86" y="7"/>
                  </a:lnTo>
                  <a:close/>
                  <a:moveTo>
                    <a:pt x="112" y="28"/>
                  </a:moveTo>
                  <a:cubicBezTo>
                    <a:pt x="111" y="29"/>
                    <a:pt x="110" y="30"/>
                    <a:pt x="108" y="30"/>
                  </a:cubicBezTo>
                  <a:cubicBezTo>
                    <a:pt x="106" y="30"/>
                    <a:pt x="104" y="29"/>
                    <a:pt x="102" y="28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0" y="27"/>
                    <a:pt x="100" y="26"/>
                    <a:pt x="100" y="26"/>
                  </a:cubicBezTo>
                  <a:cubicBezTo>
                    <a:pt x="99" y="25"/>
                    <a:pt x="99" y="25"/>
                    <a:pt x="98" y="24"/>
                  </a:cubicBezTo>
                  <a:cubicBezTo>
                    <a:pt x="98" y="23"/>
                    <a:pt x="97" y="22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0"/>
                    <a:pt x="97" y="20"/>
                    <a:pt x="97" y="19"/>
                  </a:cubicBezTo>
                  <a:cubicBezTo>
                    <a:pt x="98" y="18"/>
                    <a:pt x="98" y="17"/>
                    <a:pt x="99" y="16"/>
                  </a:cubicBezTo>
                  <a:cubicBezTo>
                    <a:pt x="99" y="16"/>
                    <a:pt x="99" y="15"/>
                    <a:pt x="100" y="15"/>
                  </a:cubicBezTo>
                  <a:cubicBezTo>
                    <a:pt x="101" y="14"/>
                    <a:pt x="101" y="14"/>
                    <a:pt x="101" y="14"/>
                  </a:cubicBezTo>
                  <a:cubicBezTo>
                    <a:pt x="102" y="14"/>
                    <a:pt x="102" y="14"/>
                    <a:pt x="102" y="14"/>
                  </a:cubicBezTo>
                  <a:cubicBezTo>
                    <a:pt x="103" y="14"/>
                    <a:pt x="103" y="14"/>
                    <a:pt x="103" y="14"/>
                  </a:cubicBezTo>
                  <a:cubicBezTo>
                    <a:pt x="104" y="13"/>
                    <a:pt x="105" y="13"/>
                    <a:pt x="105" y="14"/>
                  </a:cubicBezTo>
                  <a:cubicBezTo>
                    <a:pt x="106" y="14"/>
                    <a:pt x="107" y="14"/>
                    <a:pt x="108" y="14"/>
                  </a:cubicBezTo>
                  <a:cubicBezTo>
                    <a:pt x="108" y="14"/>
                    <a:pt x="109" y="15"/>
                    <a:pt x="109" y="15"/>
                  </a:cubicBezTo>
                  <a:cubicBezTo>
                    <a:pt x="109" y="15"/>
                    <a:pt x="110" y="15"/>
                    <a:pt x="110" y="15"/>
                  </a:cubicBezTo>
                  <a:cubicBezTo>
                    <a:pt x="112" y="17"/>
                    <a:pt x="113" y="18"/>
                    <a:pt x="114" y="20"/>
                  </a:cubicBezTo>
                  <a:cubicBezTo>
                    <a:pt x="115" y="22"/>
                    <a:pt x="115" y="24"/>
                    <a:pt x="114" y="25"/>
                  </a:cubicBezTo>
                  <a:lnTo>
                    <a:pt x="109" y="21"/>
                  </a:lnTo>
                  <a:cubicBezTo>
                    <a:pt x="109" y="21"/>
                    <a:pt x="109" y="20"/>
                    <a:pt x="109" y="20"/>
                  </a:cubicBezTo>
                  <a:cubicBezTo>
                    <a:pt x="109" y="19"/>
                    <a:pt x="109" y="19"/>
                    <a:pt x="109" y="19"/>
                  </a:cubicBezTo>
                  <a:cubicBezTo>
                    <a:pt x="109" y="19"/>
                    <a:pt x="109" y="19"/>
                    <a:pt x="109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7" y="18"/>
                    <a:pt x="107" y="18"/>
                    <a:pt x="107" y="18"/>
                  </a:cubicBezTo>
                  <a:cubicBezTo>
                    <a:pt x="106" y="18"/>
                    <a:pt x="105" y="19"/>
                    <a:pt x="105" y="20"/>
                  </a:cubicBezTo>
                  <a:lnTo>
                    <a:pt x="104" y="21"/>
                  </a:lnTo>
                  <a:cubicBezTo>
                    <a:pt x="103" y="22"/>
                    <a:pt x="103" y="22"/>
                    <a:pt x="103" y="23"/>
                  </a:cubicBezTo>
                  <a:cubicBezTo>
                    <a:pt x="103" y="24"/>
                    <a:pt x="103" y="24"/>
                    <a:pt x="104" y="25"/>
                  </a:cubicBezTo>
                  <a:cubicBezTo>
                    <a:pt x="104" y="25"/>
                    <a:pt x="105" y="25"/>
                    <a:pt x="105" y="25"/>
                  </a:cubicBezTo>
                  <a:cubicBezTo>
                    <a:pt x="106" y="25"/>
                    <a:pt x="106" y="25"/>
                    <a:pt x="107" y="24"/>
                  </a:cubicBezTo>
                  <a:lnTo>
                    <a:pt x="112" y="2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59" name="Picture 49" descr="original_metal_w"/>
            <p:cNvPicPr>
              <a:picLocks noChangeAspect="1" noChangeArrowheads="1" noCrop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50010" y="193774"/>
              <a:ext cx="374664" cy="2617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0" name="AutoShape 50"/>
            <p:cNvSpPr>
              <a:spLocks noChangeArrowheads="1"/>
            </p:cNvSpPr>
            <p:nvPr/>
          </p:nvSpPr>
          <p:spPr bwMode="auto">
            <a:xfrm>
              <a:off x="9677610" y="119459"/>
              <a:ext cx="523868" cy="408499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0 w 21600"/>
                <a:gd name="T13" fmla="*/ 0 h 21600"/>
                <a:gd name="T14" fmla="*/ 0 w 21600"/>
                <a:gd name="T15" fmla="*/ 0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3163 w 21600"/>
                <a:gd name="T25" fmla="*/ 3161 h 21600"/>
                <a:gd name="T26" fmla="*/ 18437 w 21600"/>
                <a:gd name="T27" fmla="*/ 18439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5400" y="10800"/>
                  </a:moveTo>
                  <a:cubicBezTo>
                    <a:pt x="5400" y="13782"/>
                    <a:pt x="7818" y="16200"/>
                    <a:pt x="10800" y="16200"/>
                  </a:cubicBezTo>
                  <a:cubicBezTo>
                    <a:pt x="13782" y="16200"/>
                    <a:pt x="16200" y="13782"/>
                    <a:pt x="16200" y="10800"/>
                  </a:cubicBezTo>
                  <a:cubicBezTo>
                    <a:pt x="16200" y="7818"/>
                    <a:pt x="13782" y="5400"/>
                    <a:pt x="10800" y="5400"/>
                  </a:cubicBezTo>
                  <a:cubicBezTo>
                    <a:pt x="7818" y="5400"/>
                    <a:pt x="5400" y="7818"/>
                    <a:pt x="5400" y="10800"/>
                  </a:cubicBezTo>
                  <a:close/>
                </a:path>
              </a:pathLst>
            </a:custGeom>
            <a:solidFill>
              <a:srgbClr val="0000FF">
                <a:alpha val="70195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wrap="none" lIns="101780" tIns="50892" rIns="101780" bIns="50892" anchor="ctr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61" name="Group 51"/>
            <p:cNvGrpSpPr>
              <a:grpSpLocks/>
            </p:cNvGrpSpPr>
            <p:nvPr/>
          </p:nvGrpSpPr>
          <p:grpSpPr bwMode="auto">
            <a:xfrm>
              <a:off x="9857371" y="76763"/>
              <a:ext cx="161042" cy="177940"/>
              <a:chOff x="3374" y="926"/>
              <a:chExt cx="585" cy="771"/>
            </a:xfrm>
          </p:grpSpPr>
          <p:sp>
            <p:nvSpPr>
              <p:cNvPr id="69" name="Freeform 52"/>
              <p:cNvSpPr>
                <a:spLocks/>
              </p:cNvSpPr>
              <p:nvPr/>
            </p:nvSpPr>
            <p:spPr bwMode="auto">
              <a:xfrm>
                <a:off x="3511" y="1317"/>
                <a:ext cx="313" cy="379"/>
              </a:xfrm>
              <a:custGeom>
                <a:avLst/>
                <a:gdLst>
                  <a:gd name="T0" fmla="*/ 2147483647 w 27"/>
                  <a:gd name="T1" fmla="*/ 0 h 33"/>
                  <a:gd name="T2" fmla="*/ 2147483647 w 27"/>
                  <a:gd name="T3" fmla="*/ 0 h 33"/>
                  <a:gd name="T4" fmla="*/ 2147483647 w 27"/>
                  <a:gd name="T5" fmla="*/ 2147483647 h 33"/>
                  <a:gd name="T6" fmla="*/ 2147483647 w 27"/>
                  <a:gd name="T7" fmla="*/ 2147483647 h 33"/>
                  <a:gd name="T8" fmla="*/ 2147483647 w 27"/>
                  <a:gd name="T9" fmla="*/ 2147483647 h 33"/>
                  <a:gd name="T10" fmla="*/ 2147483647 w 27"/>
                  <a:gd name="T11" fmla="*/ 2147483647 h 33"/>
                  <a:gd name="T12" fmla="*/ 2147483647 w 27"/>
                  <a:gd name="T13" fmla="*/ 2147483647 h 33"/>
                  <a:gd name="T14" fmla="*/ 2147483647 w 27"/>
                  <a:gd name="T15" fmla="*/ 2147483647 h 33"/>
                  <a:gd name="T16" fmla="*/ 2147483647 w 27"/>
                  <a:gd name="T17" fmla="*/ 2147483647 h 33"/>
                  <a:gd name="T18" fmla="*/ 2147483647 w 27"/>
                  <a:gd name="T19" fmla="*/ 2147483647 h 33"/>
                  <a:gd name="T20" fmla="*/ 2147483647 w 27"/>
                  <a:gd name="T21" fmla="*/ 2147483647 h 33"/>
                  <a:gd name="T22" fmla="*/ 2147483647 w 27"/>
                  <a:gd name="T23" fmla="*/ 2147483647 h 33"/>
                  <a:gd name="T24" fmla="*/ 2147483647 w 27"/>
                  <a:gd name="T25" fmla="*/ 2147483647 h 33"/>
                  <a:gd name="T26" fmla="*/ 2147483647 w 27"/>
                  <a:gd name="T27" fmla="*/ 2147483647 h 33"/>
                  <a:gd name="T28" fmla="*/ 2147483647 w 27"/>
                  <a:gd name="T29" fmla="*/ 2147483647 h 33"/>
                  <a:gd name="T30" fmla="*/ 2147483647 w 27"/>
                  <a:gd name="T31" fmla="*/ 2147483647 h 33"/>
                  <a:gd name="T32" fmla="*/ 2147483647 w 27"/>
                  <a:gd name="T33" fmla="*/ 2147483647 h 33"/>
                  <a:gd name="T34" fmla="*/ 2147483647 w 27"/>
                  <a:gd name="T35" fmla="*/ 2147483647 h 33"/>
                  <a:gd name="T36" fmla="*/ 2147483647 w 27"/>
                  <a:gd name="T37" fmla="*/ 2147483647 h 33"/>
                  <a:gd name="T38" fmla="*/ 2147483647 w 27"/>
                  <a:gd name="T39" fmla="*/ 2147483647 h 33"/>
                  <a:gd name="T40" fmla="*/ 2147483647 w 27"/>
                  <a:gd name="T41" fmla="*/ 2147483647 h 33"/>
                  <a:gd name="T42" fmla="*/ 2147483647 w 27"/>
                  <a:gd name="T43" fmla="*/ 2147483647 h 33"/>
                  <a:gd name="T44" fmla="*/ 2147483647 w 27"/>
                  <a:gd name="T45" fmla="*/ 2147483647 h 33"/>
                  <a:gd name="T46" fmla="*/ 2147483647 w 27"/>
                  <a:gd name="T47" fmla="*/ 2147483647 h 33"/>
                  <a:gd name="T48" fmla="*/ 2147483647 w 27"/>
                  <a:gd name="T49" fmla="*/ 2147483647 h 33"/>
                  <a:gd name="T50" fmla="*/ 2147483647 w 27"/>
                  <a:gd name="T51" fmla="*/ 2147483647 h 33"/>
                  <a:gd name="T52" fmla="*/ 0 w 27"/>
                  <a:gd name="T53" fmla="*/ 2147483647 h 33"/>
                  <a:gd name="T54" fmla="*/ 2147483647 w 27"/>
                  <a:gd name="T55" fmla="*/ 2147483647 h 33"/>
                  <a:gd name="T56" fmla="*/ 0 w 27"/>
                  <a:gd name="T57" fmla="*/ 2147483647 h 33"/>
                  <a:gd name="T58" fmla="*/ 2147483647 w 27"/>
                  <a:gd name="T59" fmla="*/ 2147483647 h 33"/>
                  <a:gd name="T60" fmla="*/ 2147483647 w 27"/>
                  <a:gd name="T61" fmla="*/ 2147483647 h 33"/>
                  <a:gd name="T62" fmla="*/ 2147483647 w 27"/>
                  <a:gd name="T63" fmla="*/ 0 h 33"/>
                  <a:gd name="T64" fmla="*/ 2147483647 w 27"/>
                  <a:gd name="T65" fmla="*/ 0 h 33"/>
                  <a:gd name="T66" fmla="*/ 2147483647 w 27"/>
                  <a:gd name="T67" fmla="*/ 0 h 33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27"/>
                  <a:gd name="T103" fmla="*/ 0 h 33"/>
                  <a:gd name="T104" fmla="*/ 27 w 27"/>
                  <a:gd name="T105" fmla="*/ 33 h 33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27" h="33">
                    <a:moveTo>
                      <a:pt x="14" y="0"/>
                    </a:moveTo>
                    <a:lnTo>
                      <a:pt x="14" y="0"/>
                    </a:lnTo>
                    <a:lnTo>
                      <a:pt x="21" y="6"/>
                    </a:lnTo>
                    <a:cubicBezTo>
                      <a:pt x="22" y="8"/>
                      <a:pt x="22" y="9"/>
                      <a:pt x="21" y="10"/>
                    </a:cubicBezTo>
                    <a:cubicBezTo>
                      <a:pt x="24" y="10"/>
                      <a:pt x="27" y="11"/>
                      <a:pt x="27" y="14"/>
                    </a:cubicBezTo>
                    <a:lnTo>
                      <a:pt x="26" y="14"/>
                    </a:lnTo>
                    <a:lnTo>
                      <a:pt x="27" y="15"/>
                    </a:lnTo>
                    <a:lnTo>
                      <a:pt x="25" y="16"/>
                    </a:lnTo>
                    <a:lnTo>
                      <a:pt x="26" y="17"/>
                    </a:lnTo>
                    <a:cubicBezTo>
                      <a:pt x="25" y="17"/>
                      <a:pt x="24" y="17"/>
                      <a:pt x="24" y="16"/>
                    </a:cubicBezTo>
                    <a:cubicBezTo>
                      <a:pt x="24" y="17"/>
                      <a:pt x="23" y="18"/>
                      <a:pt x="22" y="18"/>
                    </a:cubicBezTo>
                    <a:cubicBezTo>
                      <a:pt x="22" y="16"/>
                      <a:pt x="21" y="15"/>
                      <a:pt x="19" y="15"/>
                    </a:cubicBezTo>
                    <a:cubicBezTo>
                      <a:pt x="17" y="16"/>
                      <a:pt x="16" y="16"/>
                      <a:pt x="16" y="14"/>
                    </a:cubicBezTo>
                    <a:lnTo>
                      <a:pt x="16" y="21"/>
                    </a:lnTo>
                    <a:cubicBezTo>
                      <a:pt x="18" y="28"/>
                      <a:pt x="16" y="31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1" y="31"/>
                      <a:pt x="9" y="28"/>
                      <a:pt x="11" y="21"/>
                    </a:cubicBezTo>
                    <a:lnTo>
                      <a:pt x="11" y="14"/>
                    </a:lnTo>
                    <a:cubicBezTo>
                      <a:pt x="11" y="16"/>
                      <a:pt x="10" y="16"/>
                      <a:pt x="8" y="15"/>
                    </a:cubicBezTo>
                    <a:cubicBezTo>
                      <a:pt x="6" y="15"/>
                      <a:pt x="5" y="16"/>
                      <a:pt x="5" y="18"/>
                    </a:cubicBezTo>
                    <a:cubicBezTo>
                      <a:pt x="4" y="18"/>
                      <a:pt x="4" y="17"/>
                      <a:pt x="3" y="16"/>
                    </a:cubicBezTo>
                    <a:cubicBezTo>
                      <a:pt x="3" y="17"/>
                      <a:pt x="2" y="17"/>
                      <a:pt x="1" y="17"/>
                    </a:cubicBezTo>
                    <a:lnTo>
                      <a:pt x="2" y="16"/>
                    </a:lnTo>
                    <a:lnTo>
                      <a:pt x="0" y="15"/>
                    </a:lnTo>
                    <a:lnTo>
                      <a:pt x="1" y="14"/>
                    </a:lnTo>
                    <a:lnTo>
                      <a:pt x="0" y="14"/>
                    </a:lnTo>
                    <a:cubicBezTo>
                      <a:pt x="0" y="11"/>
                      <a:pt x="3" y="10"/>
                      <a:pt x="6" y="10"/>
                    </a:cubicBezTo>
                    <a:cubicBezTo>
                      <a:pt x="5" y="9"/>
                      <a:pt x="5" y="8"/>
                      <a:pt x="6" y="6"/>
                    </a:cubicBez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0" name="Freeform 53"/>
              <p:cNvSpPr>
                <a:spLocks/>
              </p:cNvSpPr>
              <p:nvPr/>
            </p:nvSpPr>
            <p:spPr bwMode="auto">
              <a:xfrm>
                <a:off x="3569" y="1226"/>
                <a:ext cx="198" cy="92"/>
              </a:xfrm>
              <a:custGeom>
                <a:avLst/>
                <a:gdLst>
                  <a:gd name="T0" fmla="*/ 0 w 17"/>
                  <a:gd name="T1" fmla="*/ 2147483647 h 8"/>
                  <a:gd name="T2" fmla="*/ 2147483647 w 17"/>
                  <a:gd name="T3" fmla="*/ 2147483647 h 8"/>
                  <a:gd name="T4" fmla="*/ 2147483647 w 17"/>
                  <a:gd name="T5" fmla="*/ 0 h 8"/>
                  <a:gd name="T6" fmla="*/ 2147483647 w 17"/>
                  <a:gd name="T7" fmla="*/ 0 h 8"/>
                  <a:gd name="T8" fmla="*/ 2147483647 w 17"/>
                  <a:gd name="T9" fmla="*/ 0 h 8"/>
                  <a:gd name="T10" fmla="*/ 2147483647 w 17"/>
                  <a:gd name="T11" fmla="*/ 2147483647 h 8"/>
                  <a:gd name="T12" fmla="*/ 2147483647 w 17"/>
                  <a:gd name="T13" fmla="*/ 2147483647 h 8"/>
                  <a:gd name="T14" fmla="*/ 2147483647 w 17"/>
                  <a:gd name="T15" fmla="*/ 2147483647 h 8"/>
                  <a:gd name="T16" fmla="*/ 2147483647 w 17"/>
                  <a:gd name="T17" fmla="*/ 2147483647 h 8"/>
                  <a:gd name="T18" fmla="*/ 2147483647 w 17"/>
                  <a:gd name="T19" fmla="*/ 2147483647 h 8"/>
                  <a:gd name="T20" fmla="*/ 2147483647 w 17"/>
                  <a:gd name="T21" fmla="*/ 2147483647 h 8"/>
                  <a:gd name="T22" fmla="*/ 2147483647 w 17"/>
                  <a:gd name="T23" fmla="*/ 2147483647 h 8"/>
                  <a:gd name="T24" fmla="*/ 2147483647 w 17"/>
                  <a:gd name="T25" fmla="*/ 2147483647 h 8"/>
                  <a:gd name="T26" fmla="*/ 2147483647 w 17"/>
                  <a:gd name="T27" fmla="*/ 2147483647 h 8"/>
                  <a:gd name="T28" fmla="*/ 2147483647 w 17"/>
                  <a:gd name="T29" fmla="*/ 2147483647 h 8"/>
                  <a:gd name="T30" fmla="*/ 2147483647 w 17"/>
                  <a:gd name="T31" fmla="*/ 2147483647 h 8"/>
                  <a:gd name="T32" fmla="*/ 2147483647 w 17"/>
                  <a:gd name="T33" fmla="*/ 2147483647 h 8"/>
                  <a:gd name="T34" fmla="*/ 2147483647 w 17"/>
                  <a:gd name="T35" fmla="*/ 2147483647 h 8"/>
                  <a:gd name="T36" fmla="*/ 2147483647 w 17"/>
                  <a:gd name="T37" fmla="*/ 2147483647 h 8"/>
                  <a:gd name="T38" fmla="*/ 2147483647 w 17"/>
                  <a:gd name="T39" fmla="*/ 2147483647 h 8"/>
                  <a:gd name="T40" fmla="*/ 2147483647 w 17"/>
                  <a:gd name="T41" fmla="*/ 2147483647 h 8"/>
                  <a:gd name="T42" fmla="*/ 2147483647 w 17"/>
                  <a:gd name="T43" fmla="*/ 2147483647 h 8"/>
                  <a:gd name="T44" fmla="*/ 2147483647 w 17"/>
                  <a:gd name="T45" fmla="*/ 2147483647 h 8"/>
                  <a:gd name="T46" fmla="*/ 2147483647 w 17"/>
                  <a:gd name="T47" fmla="*/ 2147483647 h 8"/>
                  <a:gd name="T48" fmla="*/ 0 w 17"/>
                  <a:gd name="T49" fmla="*/ 2147483647 h 8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7"/>
                  <a:gd name="T76" fmla="*/ 0 h 8"/>
                  <a:gd name="T77" fmla="*/ 17 w 17"/>
                  <a:gd name="T78" fmla="*/ 8 h 8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7" h="8">
                    <a:moveTo>
                      <a:pt x="0" y="3"/>
                    </a:moveTo>
                    <a:cubicBezTo>
                      <a:pt x="2" y="3"/>
                      <a:pt x="3" y="3"/>
                      <a:pt x="2" y="1"/>
                    </a:cubicBezTo>
                    <a:lnTo>
                      <a:pt x="8" y="0"/>
                    </a:lnTo>
                    <a:lnTo>
                      <a:pt x="15" y="1"/>
                    </a:lnTo>
                    <a:cubicBezTo>
                      <a:pt x="14" y="3"/>
                      <a:pt x="15" y="3"/>
                      <a:pt x="17" y="3"/>
                    </a:cubicBezTo>
                    <a:cubicBezTo>
                      <a:pt x="16" y="4"/>
                      <a:pt x="15" y="5"/>
                      <a:pt x="14" y="4"/>
                    </a:cubicBezTo>
                    <a:cubicBezTo>
                      <a:pt x="14" y="5"/>
                      <a:pt x="14" y="6"/>
                      <a:pt x="15" y="7"/>
                    </a:cubicBezTo>
                    <a:cubicBezTo>
                      <a:pt x="14" y="6"/>
                      <a:pt x="13" y="6"/>
                      <a:pt x="13" y="5"/>
                    </a:cubicBezTo>
                    <a:lnTo>
                      <a:pt x="13" y="8"/>
                    </a:lnTo>
                    <a:cubicBezTo>
                      <a:pt x="12" y="7"/>
                      <a:pt x="12" y="6"/>
                      <a:pt x="11" y="5"/>
                    </a:cubicBezTo>
                    <a:lnTo>
                      <a:pt x="11" y="8"/>
                    </a:lnTo>
                    <a:lnTo>
                      <a:pt x="10" y="6"/>
                    </a:lnTo>
                    <a:lnTo>
                      <a:pt x="8" y="8"/>
                    </a:lnTo>
                    <a:lnTo>
                      <a:pt x="7" y="6"/>
                    </a:lnTo>
                    <a:lnTo>
                      <a:pt x="6" y="8"/>
                    </a:lnTo>
                    <a:lnTo>
                      <a:pt x="6" y="5"/>
                    </a:lnTo>
                    <a:cubicBezTo>
                      <a:pt x="5" y="6"/>
                      <a:pt x="5" y="7"/>
                      <a:pt x="4" y="8"/>
                    </a:cubicBezTo>
                    <a:lnTo>
                      <a:pt x="4" y="5"/>
                    </a:lnTo>
                    <a:cubicBezTo>
                      <a:pt x="4" y="6"/>
                      <a:pt x="3" y="6"/>
                      <a:pt x="2" y="7"/>
                    </a:cubicBezTo>
                    <a:cubicBezTo>
                      <a:pt x="3" y="6"/>
                      <a:pt x="3" y="5"/>
                      <a:pt x="3" y="4"/>
                    </a:cubicBezTo>
                    <a:cubicBezTo>
                      <a:pt x="2" y="5"/>
                      <a:pt x="1" y="4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1" name="Freeform 54"/>
              <p:cNvSpPr>
                <a:spLocks/>
              </p:cNvSpPr>
              <p:nvPr/>
            </p:nvSpPr>
            <p:spPr bwMode="auto">
              <a:xfrm>
                <a:off x="3569" y="1180"/>
                <a:ext cx="198" cy="103"/>
              </a:xfrm>
              <a:custGeom>
                <a:avLst/>
                <a:gdLst>
                  <a:gd name="T0" fmla="*/ 2147483647 w 17"/>
                  <a:gd name="T1" fmla="*/ 2147483647 h 9"/>
                  <a:gd name="T2" fmla="*/ 2147483647 w 17"/>
                  <a:gd name="T3" fmla="*/ 0 h 9"/>
                  <a:gd name="T4" fmla="*/ 2147483647 w 17"/>
                  <a:gd name="T5" fmla="*/ 0 h 9"/>
                  <a:gd name="T6" fmla="*/ 2147483647 w 17"/>
                  <a:gd name="T7" fmla="*/ 0 h 9"/>
                  <a:gd name="T8" fmla="*/ 2147483647 w 17"/>
                  <a:gd name="T9" fmla="*/ 0 h 9"/>
                  <a:gd name="T10" fmla="*/ 2147483647 w 17"/>
                  <a:gd name="T11" fmla="*/ 0 h 9"/>
                  <a:gd name="T12" fmla="*/ 2147483647 w 17"/>
                  <a:gd name="T13" fmla="*/ 2147483647 h 9"/>
                  <a:gd name="T14" fmla="*/ 0 w 17"/>
                  <a:gd name="T15" fmla="*/ 2147483647 h 9"/>
                  <a:gd name="T16" fmla="*/ 2147483647 w 17"/>
                  <a:gd name="T17" fmla="*/ 2147483647 h 9"/>
                  <a:gd name="T18" fmla="*/ 2147483647 w 17"/>
                  <a:gd name="T19" fmla="*/ 2147483647 h 9"/>
                  <a:gd name="T20" fmla="*/ 2147483647 w 17"/>
                  <a:gd name="T21" fmla="*/ 2147483647 h 9"/>
                  <a:gd name="T22" fmla="*/ 2147483647 w 17"/>
                  <a:gd name="T23" fmla="*/ 2147483647 h 9"/>
                  <a:gd name="T24" fmla="*/ 2147483647 w 17"/>
                  <a:gd name="T25" fmla="*/ 2147483647 h 9"/>
                  <a:gd name="T26" fmla="*/ 2147483647 w 17"/>
                  <a:gd name="T27" fmla="*/ 2147483647 h 9"/>
                  <a:gd name="T28" fmla="*/ 2147483647 w 17"/>
                  <a:gd name="T29" fmla="*/ 2147483647 h 9"/>
                  <a:gd name="T30" fmla="*/ 2147483647 w 17"/>
                  <a:gd name="T31" fmla="*/ 2147483647 h 9"/>
                  <a:gd name="T32" fmla="*/ 2147483647 w 17"/>
                  <a:gd name="T33" fmla="*/ 2147483647 h 9"/>
                  <a:gd name="T34" fmla="*/ 2147483647 w 17"/>
                  <a:gd name="T35" fmla="*/ 2147483647 h 9"/>
                  <a:gd name="T36" fmla="*/ 2147483647 w 17"/>
                  <a:gd name="T37" fmla="*/ 2147483647 h 9"/>
                  <a:gd name="T38" fmla="*/ 2147483647 w 17"/>
                  <a:gd name="T39" fmla="*/ 2147483647 h 9"/>
                  <a:gd name="T40" fmla="*/ 2147483647 w 17"/>
                  <a:gd name="T41" fmla="*/ 2147483647 h 9"/>
                  <a:gd name="T42" fmla="*/ 2147483647 w 17"/>
                  <a:gd name="T43" fmla="*/ 2147483647 h 9"/>
                  <a:gd name="T44" fmla="*/ 2147483647 w 17"/>
                  <a:gd name="T45" fmla="*/ 2147483647 h 9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17"/>
                  <a:gd name="T70" fmla="*/ 0 h 9"/>
                  <a:gd name="T71" fmla="*/ 17 w 17"/>
                  <a:gd name="T72" fmla="*/ 9 h 9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17" h="9">
                    <a:moveTo>
                      <a:pt x="14" y="2"/>
                    </a:moveTo>
                    <a:lnTo>
                      <a:pt x="12" y="0"/>
                    </a:lnTo>
                    <a:lnTo>
                      <a:pt x="9" y="0"/>
                    </a:lnTo>
                    <a:lnTo>
                      <a:pt x="5" y="0"/>
                    </a:lnTo>
                    <a:lnTo>
                      <a:pt x="3" y="2"/>
                    </a:lnTo>
                    <a:cubicBezTo>
                      <a:pt x="4" y="4"/>
                      <a:pt x="3" y="5"/>
                      <a:pt x="0" y="6"/>
                    </a:cubicBezTo>
                    <a:cubicBezTo>
                      <a:pt x="1" y="7"/>
                      <a:pt x="2" y="7"/>
                      <a:pt x="4" y="6"/>
                    </a:cubicBezTo>
                    <a:lnTo>
                      <a:pt x="2" y="8"/>
                    </a:lnTo>
                    <a:cubicBezTo>
                      <a:pt x="4" y="8"/>
                      <a:pt x="5" y="7"/>
                      <a:pt x="6" y="5"/>
                    </a:cubicBezTo>
                    <a:lnTo>
                      <a:pt x="6" y="9"/>
                    </a:lnTo>
                    <a:cubicBezTo>
                      <a:pt x="7" y="8"/>
                      <a:pt x="8" y="6"/>
                      <a:pt x="7" y="4"/>
                    </a:cubicBezTo>
                    <a:lnTo>
                      <a:pt x="9" y="7"/>
                    </a:lnTo>
                    <a:lnTo>
                      <a:pt x="10" y="4"/>
                    </a:lnTo>
                    <a:cubicBezTo>
                      <a:pt x="9" y="6"/>
                      <a:pt x="10" y="8"/>
                      <a:pt x="11" y="9"/>
                    </a:cubicBezTo>
                    <a:lnTo>
                      <a:pt x="11" y="5"/>
                    </a:lnTo>
                    <a:cubicBezTo>
                      <a:pt x="12" y="7"/>
                      <a:pt x="13" y="8"/>
                      <a:pt x="15" y="8"/>
                    </a:cubicBezTo>
                    <a:lnTo>
                      <a:pt x="13" y="6"/>
                    </a:lnTo>
                    <a:cubicBezTo>
                      <a:pt x="15" y="7"/>
                      <a:pt x="16" y="7"/>
                      <a:pt x="17" y="6"/>
                    </a:cubicBezTo>
                    <a:cubicBezTo>
                      <a:pt x="14" y="5"/>
                      <a:pt x="13" y="4"/>
                      <a:pt x="1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2" name="Freeform 55"/>
              <p:cNvSpPr>
                <a:spLocks/>
              </p:cNvSpPr>
              <p:nvPr/>
            </p:nvSpPr>
            <p:spPr bwMode="auto">
              <a:xfrm>
                <a:off x="3559" y="1260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2147483647 w 5"/>
                  <a:gd name="T5" fmla="*/ 2147483647 h 3"/>
                  <a:gd name="T6" fmla="*/ 2147483647 w 5"/>
                  <a:gd name="T7" fmla="*/ 2147483647 h 3"/>
                  <a:gd name="T8" fmla="*/ 0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0" y="2"/>
                    </a:moveTo>
                    <a:lnTo>
                      <a:pt x="2" y="0"/>
                    </a:lnTo>
                    <a:lnTo>
                      <a:pt x="5" y="1"/>
                    </a:lnTo>
                    <a:lnTo>
                      <a:pt x="4" y="3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3" name="Freeform 56"/>
              <p:cNvSpPr>
                <a:spLocks/>
              </p:cNvSpPr>
              <p:nvPr/>
            </p:nvSpPr>
            <p:spPr bwMode="auto">
              <a:xfrm>
                <a:off x="3718" y="1260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2147483647 w 5"/>
                  <a:gd name="T3" fmla="*/ 0 h 3"/>
                  <a:gd name="T4" fmla="*/ 0 w 5"/>
                  <a:gd name="T5" fmla="*/ 2147483647 h 3"/>
                  <a:gd name="T6" fmla="*/ 2147483647 w 5"/>
                  <a:gd name="T7" fmla="*/ 2147483647 h 3"/>
                  <a:gd name="T8" fmla="*/ 2147483647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5" y="2"/>
                    </a:moveTo>
                    <a:lnTo>
                      <a:pt x="3" y="0"/>
                    </a:lnTo>
                    <a:lnTo>
                      <a:pt x="0" y="1"/>
                    </a:lnTo>
                    <a:lnTo>
                      <a:pt x="1" y="3"/>
                    </a:lnTo>
                    <a:lnTo>
                      <a:pt x="5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4" name="Freeform 57"/>
              <p:cNvSpPr>
                <a:spLocks/>
              </p:cNvSpPr>
              <p:nvPr/>
            </p:nvSpPr>
            <p:spPr bwMode="auto">
              <a:xfrm>
                <a:off x="3544" y="1478"/>
                <a:ext cx="92" cy="149"/>
              </a:xfrm>
              <a:custGeom>
                <a:avLst/>
                <a:gdLst>
                  <a:gd name="T0" fmla="*/ 2147483647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2147483647 w 8"/>
                  <a:gd name="T11" fmla="*/ 0 h 13"/>
                  <a:gd name="T12" fmla="*/ 2147483647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8" y="4"/>
                    </a:moveTo>
                    <a:cubicBezTo>
                      <a:pt x="5" y="6"/>
                      <a:pt x="4" y="9"/>
                      <a:pt x="5" y="13"/>
                    </a:cubicBezTo>
                    <a:cubicBezTo>
                      <a:pt x="2" y="13"/>
                      <a:pt x="2" y="12"/>
                      <a:pt x="2" y="10"/>
                    </a:cubicBezTo>
                    <a:cubicBezTo>
                      <a:pt x="0" y="9"/>
                      <a:pt x="0" y="8"/>
                      <a:pt x="1" y="7"/>
                    </a:cubicBezTo>
                    <a:cubicBezTo>
                      <a:pt x="1" y="7"/>
                      <a:pt x="3" y="7"/>
                      <a:pt x="4" y="5"/>
                    </a:cubicBezTo>
                    <a:cubicBezTo>
                      <a:pt x="7" y="4"/>
                      <a:pt x="8" y="2"/>
                      <a:pt x="8" y="0"/>
                    </a:cubicBezTo>
                    <a:lnTo>
                      <a:pt x="8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5" name="Freeform 58"/>
              <p:cNvSpPr>
                <a:spLocks/>
              </p:cNvSpPr>
              <p:nvPr/>
            </p:nvSpPr>
            <p:spPr bwMode="auto">
              <a:xfrm>
                <a:off x="3593" y="1524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0 w 4"/>
                  <a:gd name="T7" fmla="*/ 2147483647 h 13"/>
                  <a:gd name="T8" fmla="*/ 2147483647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4" y="13"/>
                    </a:moveTo>
                    <a:cubicBezTo>
                      <a:pt x="3" y="10"/>
                      <a:pt x="3" y="7"/>
                      <a:pt x="4" y="3"/>
                    </a:cubicBezTo>
                    <a:lnTo>
                      <a:pt x="4" y="0"/>
                    </a:lnTo>
                    <a:cubicBezTo>
                      <a:pt x="1" y="2"/>
                      <a:pt x="0" y="5"/>
                      <a:pt x="0" y="9"/>
                    </a:cubicBezTo>
                    <a:cubicBezTo>
                      <a:pt x="1" y="12"/>
                      <a:pt x="3" y="13"/>
                      <a:pt x="4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6" name="Freeform 59"/>
              <p:cNvSpPr>
                <a:spLocks/>
              </p:cNvSpPr>
              <p:nvPr/>
            </p:nvSpPr>
            <p:spPr bwMode="auto">
              <a:xfrm>
                <a:off x="3535" y="1432"/>
                <a:ext cx="67" cy="69"/>
              </a:xfrm>
              <a:custGeom>
                <a:avLst/>
                <a:gdLst>
                  <a:gd name="T0" fmla="*/ 0 w 6"/>
                  <a:gd name="T1" fmla="*/ 2147483647 h 6"/>
                  <a:gd name="T2" fmla="*/ 2147483647 w 6"/>
                  <a:gd name="T3" fmla="*/ 0 h 6"/>
                  <a:gd name="T4" fmla="*/ 0 60000 65536"/>
                  <a:gd name="T5" fmla="*/ 0 60000 65536"/>
                  <a:gd name="T6" fmla="*/ 0 w 6"/>
                  <a:gd name="T7" fmla="*/ 0 h 6"/>
                  <a:gd name="T8" fmla="*/ 6 w 6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6" h="6">
                    <a:moveTo>
                      <a:pt x="0" y="6"/>
                    </a:moveTo>
                    <a:cubicBezTo>
                      <a:pt x="1" y="5"/>
                      <a:pt x="2" y="0"/>
                      <a:pt x="6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7" name="Freeform 60"/>
              <p:cNvSpPr>
                <a:spLocks/>
              </p:cNvSpPr>
              <p:nvPr/>
            </p:nvSpPr>
            <p:spPr bwMode="auto">
              <a:xfrm>
                <a:off x="3544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2147483647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2" y="8"/>
                    </a:moveTo>
                    <a:cubicBezTo>
                      <a:pt x="0" y="5"/>
                      <a:pt x="2" y="3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8" name="Freeform 61"/>
              <p:cNvSpPr>
                <a:spLocks/>
              </p:cNvSpPr>
              <p:nvPr/>
            </p:nvSpPr>
            <p:spPr bwMode="auto">
              <a:xfrm>
                <a:off x="3578" y="1432"/>
                <a:ext cx="58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2147483647 w 5"/>
                  <a:gd name="T3" fmla="*/ 0 h 5"/>
                  <a:gd name="T4" fmla="*/ 0 60000 65536"/>
                  <a:gd name="T5" fmla="*/ 0 60000 65536"/>
                  <a:gd name="T6" fmla="*/ 0 w 5"/>
                  <a:gd name="T7" fmla="*/ 0 h 5"/>
                  <a:gd name="T8" fmla="*/ 5 w 5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5">
                    <a:moveTo>
                      <a:pt x="1" y="5"/>
                    </a:moveTo>
                    <a:cubicBezTo>
                      <a:pt x="0" y="4"/>
                      <a:pt x="2" y="2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9" name="Freeform 62"/>
              <p:cNvSpPr>
                <a:spLocks/>
              </p:cNvSpPr>
              <p:nvPr/>
            </p:nvSpPr>
            <p:spPr bwMode="auto">
              <a:xfrm>
                <a:off x="3593" y="1467"/>
                <a:ext cx="43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0" y="2"/>
                    </a:moveTo>
                    <a:cubicBezTo>
                      <a:pt x="1" y="1"/>
                      <a:pt x="3" y="0"/>
                      <a:pt x="4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0" name="Freeform 63"/>
              <p:cNvSpPr>
                <a:spLocks/>
              </p:cNvSpPr>
              <p:nvPr/>
            </p:nvSpPr>
            <p:spPr bwMode="auto">
              <a:xfrm>
                <a:off x="3525" y="1444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0" y="3"/>
                    </a:moveTo>
                    <a:cubicBezTo>
                      <a:pt x="0" y="2"/>
                      <a:pt x="2" y="0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1" name="Freeform 64"/>
              <p:cNvSpPr>
                <a:spLocks/>
              </p:cNvSpPr>
              <p:nvPr/>
            </p:nvSpPr>
            <p:spPr bwMode="auto">
              <a:xfrm>
                <a:off x="3544" y="1432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0" y="6"/>
                    </a:moveTo>
                    <a:cubicBezTo>
                      <a:pt x="1" y="3"/>
                      <a:pt x="2" y="1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2" name="Freeform 65"/>
              <p:cNvSpPr>
                <a:spLocks/>
              </p:cNvSpPr>
              <p:nvPr/>
            </p:nvSpPr>
            <p:spPr bwMode="auto">
              <a:xfrm>
                <a:off x="3559" y="1513"/>
                <a:ext cx="77" cy="57"/>
              </a:xfrm>
              <a:custGeom>
                <a:avLst/>
                <a:gdLst>
                  <a:gd name="T0" fmla="*/ 0 w 7"/>
                  <a:gd name="T1" fmla="*/ 2147483647 h 5"/>
                  <a:gd name="T2" fmla="*/ 2147483647 w 7"/>
                  <a:gd name="T3" fmla="*/ 2147483647 h 5"/>
                  <a:gd name="T4" fmla="*/ 2147483647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0" y="5"/>
                    </a:moveTo>
                    <a:cubicBezTo>
                      <a:pt x="1" y="5"/>
                      <a:pt x="2" y="5"/>
                      <a:pt x="3" y="4"/>
                    </a:cubicBezTo>
                    <a:lnTo>
                      <a:pt x="7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3" name="Freeform 66"/>
              <p:cNvSpPr>
                <a:spLocks/>
              </p:cNvSpPr>
              <p:nvPr/>
            </p:nvSpPr>
            <p:spPr bwMode="auto">
              <a:xfrm>
                <a:off x="3569" y="1559"/>
                <a:ext cx="24" cy="57"/>
              </a:xfrm>
              <a:custGeom>
                <a:avLst/>
                <a:gdLst>
                  <a:gd name="T0" fmla="*/ 2147483647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2" y="0"/>
                    </a:moveTo>
                    <a:cubicBezTo>
                      <a:pt x="1" y="2"/>
                      <a:pt x="0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4" name="Freeform 67"/>
              <p:cNvSpPr>
                <a:spLocks/>
              </p:cNvSpPr>
              <p:nvPr/>
            </p:nvSpPr>
            <p:spPr bwMode="auto">
              <a:xfrm>
                <a:off x="3602" y="1536"/>
                <a:ext cx="34" cy="115"/>
              </a:xfrm>
              <a:custGeom>
                <a:avLst/>
                <a:gdLst>
                  <a:gd name="T0" fmla="*/ 2147483647 w 3"/>
                  <a:gd name="T1" fmla="*/ 0 h 10"/>
                  <a:gd name="T2" fmla="*/ 2147483647 w 3"/>
                  <a:gd name="T3" fmla="*/ 2147483647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0"/>
                    </a:moveTo>
                    <a:cubicBezTo>
                      <a:pt x="0" y="2"/>
                      <a:pt x="0" y="6"/>
                      <a:pt x="1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5" name="Freeform 68"/>
              <p:cNvSpPr>
                <a:spLocks/>
              </p:cNvSpPr>
              <p:nvPr/>
            </p:nvSpPr>
            <p:spPr bwMode="auto">
              <a:xfrm>
                <a:off x="3602" y="1547"/>
                <a:ext cx="34" cy="115"/>
              </a:xfrm>
              <a:custGeom>
                <a:avLst/>
                <a:gdLst>
                  <a:gd name="T0" fmla="*/ 2147483647 w 3"/>
                  <a:gd name="T1" fmla="*/ 2147483647 h 10"/>
                  <a:gd name="T2" fmla="*/ 2147483647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10"/>
                    </a:moveTo>
                    <a:cubicBezTo>
                      <a:pt x="0" y="8"/>
                      <a:pt x="1" y="4"/>
                      <a:pt x="3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6" name="Freeform 69"/>
              <p:cNvSpPr>
                <a:spLocks/>
              </p:cNvSpPr>
              <p:nvPr/>
            </p:nvSpPr>
            <p:spPr bwMode="auto">
              <a:xfrm>
                <a:off x="3636" y="1559"/>
                <a:ext cx="34" cy="126"/>
              </a:xfrm>
              <a:custGeom>
                <a:avLst/>
                <a:gdLst>
                  <a:gd name="T0" fmla="*/ 2147483647 w 3"/>
                  <a:gd name="T1" fmla="*/ 0 h 11"/>
                  <a:gd name="T2" fmla="*/ 2147483647 w 3"/>
                  <a:gd name="T3" fmla="*/ 2147483647 h 11"/>
                  <a:gd name="T4" fmla="*/ 0 60000 65536"/>
                  <a:gd name="T5" fmla="*/ 0 60000 65536"/>
                  <a:gd name="T6" fmla="*/ 0 w 3"/>
                  <a:gd name="T7" fmla="*/ 0 h 11"/>
                  <a:gd name="T8" fmla="*/ 3 w 3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1">
                    <a:moveTo>
                      <a:pt x="3" y="0"/>
                    </a:moveTo>
                    <a:cubicBezTo>
                      <a:pt x="0" y="6"/>
                      <a:pt x="1" y="9"/>
                      <a:pt x="3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7" name="Freeform 70"/>
              <p:cNvSpPr>
                <a:spLocks/>
              </p:cNvSpPr>
              <p:nvPr/>
            </p:nvSpPr>
            <p:spPr bwMode="auto">
              <a:xfrm>
                <a:off x="3699" y="1478"/>
                <a:ext cx="92" cy="149"/>
              </a:xfrm>
              <a:custGeom>
                <a:avLst/>
                <a:gdLst>
                  <a:gd name="T0" fmla="*/ 0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0 w 8"/>
                  <a:gd name="T11" fmla="*/ 0 h 13"/>
                  <a:gd name="T12" fmla="*/ 0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0" y="4"/>
                    </a:moveTo>
                    <a:cubicBezTo>
                      <a:pt x="3" y="6"/>
                      <a:pt x="4" y="9"/>
                      <a:pt x="4" y="13"/>
                    </a:cubicBezTo>
                    <a:cubicBezTo>
                      <a:pt x="6" y="13"/>
                      <a:pt x="7" y="12"/>
                      <a:pt x="6" y="10"/>
                    </a:cubicBezTo>
                    <a:cubicBezTo>
                      <a:pt x="8" y="9"/>
                      <a:pt x="8" y="8"/>
                      <a:pt x="8" y="7"/>
                    </a:cubicBezTo>
                    <a:cubicBezTo>
                      <a:pt x="7" y="7"/>
                      <a:pt x="5" y="7"/>
                      <a:pt x="4" y="5"/>
                    </a:cubicBezTo>
                    <a:cubicBezTo>
                      <a:pt x="1" y="4"/>
                      <a:pt x="0" y="2"/>
                      <a:pt x="0" y="0"/>
                    </a:cubicBez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8" name="Freeform 71"/>
              <p:cNvSpPr>
                <a:spLocks/>
              </p:cNvSpPr>
              <p:nvPr/>
            </p:nvSpPr>
            <p:spPr bwMode="auto">
              <a:xfrm>
                <a:off x="3699" y="1524"/>
                <a:ext cx="43" cy="149"/>
              </a:xfrm>
              <a:custGeom>
                <a:avLst/>
                <a:gdLst>
                  <a:gd name="T0" fmla="*/ 0 w 4"/>
                  <a:gd name="T1" fmla="*/ 2147483647 h 13"/>
                  <a:gd name="T2" fmla="*/ 0 w 4"/>
                  <a:gd name="T3" fmla="*/ 2147483647 h 13"/>
                  <a:gd name="T4" fmla="*/ 0 w 4"/>
                  <a:gd name="T5" fmla="*/ 0 h 13"/>
                  <a:gd name="T6" fmla="*/ 2147483647 w 4"/>
                  <a:gd name="T7" fmla="*/ 2147483647 h 13"/>
                  <a:gd name="T8" fmla="*/ 0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0" y="13"/>
                    </a:moveTo>
                    <a:cubicBezTo>
                      <a:pt x="1" y="10"/>
                      <a:pt x="1" y="7"/>
                      <a:pt x="0" y="3"/>
                    </a:cubicBezTo>
                    <a:lnTo>
                      <a:pt x="0" y="0"/>
                    </a:lnTo>
                    <a:cubicBezTo>
                      <a:pt x="3" y="2"/>
                      <a:pt x="4" y="5"/>
                      <a:pt x="4" y="9"/>
                    </a:cubicBezTo>
                    <a:cubicBezTo>
                      <a:pt x="3" y="12"/>
                      <a:pt x="2" y="13"/>
                      <a:pt x="0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9" name="Freeform 72"/>
              <p:cNvSpPr>
                <a:spLocks/>
              </p:cNvSpPr>
              <p:nvPr/>
            </p:nvSpPr>
            <p:spPr bwMode="auto">
              <a:xfrm>
                <a:off x="3732" y="1432"/>
                <a:ext cx="77" cy="69"/>
              </a:xfrm>
              <a:custGeom>
                <a:avLst/>
                <a:gdLst>
                  <a:gd name="T0" fmla="*/ 2147483647 w 7"/>
                  <a:gd name="T1" fmla="*/ 2147483647 h 6"/>
                  <a:gd name="T2" fmla="*/ 0 w 7"/>
                  <a:gd name="T3" fmla="*/ 0 h 6"/>
                  <a:gd name="T4" fmla="*/ 0 60000 65536"/>
                  <a:gd name="T5" fmla="*/ 0 60000 65536"/>
                  <a:gd name="T6" fmla="*/ 0 w 7"/>
                  <a:gd name="T7" fmla="*/ 0 h 6"/>
                  <a:gd name="T8" fmla="*/ 7 w 7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7" h="6">
                    <a:moveTo>
                      <a:pt x="7" y="6"/>
                    </a:moveTo>
                    <a:cubicBezTo>
                      <a:pt x="5" y="5"/>
                      <a:pt x="5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0" name="Freeform 73"/>
              <p:cNvSpPr>
                <a:spLocks/>
              </p:cNvSpPr>
              <p:nvPr/>
            </p:nvSpPr>
            <p:spPr bwMode="auto">
              <a:xfrm>
                <a:off x="3732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0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3" y="8"/>
                    </a:moveTo>
                    <a:cubicBezTo>
                      <a:pt x="5" y="5"/>
                      <a:pt x="3" y="3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1" name="Freeform 74"/>
              <p:cNvSpPr>
                <a:spLocks/>
              </p:cNvSpPr>
              <p:nvPr/>
            </p:nvSpPr>
            <p:spPr bwMode="auto">
              <a:xfrm>
                <a:off x="3703" y="1432"/>
                <a:ext cx="48" cy="57"/>
              </a:xfrm>
              <a:custGeom>
                <a:avLst/>
                <a:gdLst>
                  <a:gd name="T0" fmla="*/ 2147483647 w 4"/>
                  <a:gd name="T1" fmla="*/ 2147483647 h 5"/>
                  <a:gd name="T2" fmla="*/ 0 w 4"/>
                  <a:gd name="T3" fmla="*/ 0 h 5"/>
                  <a:gd name="T4" fmla="*/ 0 60000 65536"/>
                  <a:gd name="T5" fmla="*/ 0 60000 65536"/>
                  <a:gd name="T6" fmla="*/ 0 w 4"/>
                  <a:gd name="T7" fmla="*/ 0 h 5"/>
                  <a:gd name="T8" fmla="*/ 4 w 4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5">
                    <a:moveTo>
                      <a:pt x="4" y="5"/>
                    </a:moveTo>
                    <a:cubicBezTo>
                      <a:pt x="4" y="4"/>
                      <a:pt x="2" y="2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2" name="Freeform 75"/>
              <p:cNvSpPr>
                <a:spLocks/>
              </p:cNvSpPr>
              <p:nvPr/>
            </p:nvSpPr>
            <p:spPr bwMode="auto">
              <a:xfrm>
                <a:off x="3699" y="1467"/>
                <a:ext cx="43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3" name="Freeform 76"/>
              <p:cNvSpPr>
                <a:spLocks/>
              </p:cNvSpPr>
              <p:nvPr/>
            </p:nvSpPr>
            <p:spPr bwMode="auto">
              <a:xfrm>
                <a:off x="3752" y="1444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0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5" y="3"/>
                    </a:moveTo>
                    <a:cubicBezTo>
                      <a:pt x="5" y="2"/>
                      <a:pt x="3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4" name="Freeform 77"/>
              <p:cNvSpPr>
                <a:spLocks/>
              </p:cNvSpPr>
              <p:nvPr/>
            </p:nvSpPr>
            <p:spPr bwMode="auto">
              <a:xfrm>
                <a:off x="3732" y="1432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0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5" y="6"/>
                    </a:moveTo>
                    <a:cubicBezTo>
                      <a:pt x="4" y="3"/>
                      <a:pt x="3" y="1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5" name="Freeform 78"/>
              <p:cNvSpPr>
                <a:spLocks/>
              </p:cNvSpPr>
              <p:nvPr/>
            </p:nvSpPr>
            <p:spPr bwMode="auto">
              <a:xfrm>
                <a:off x="3699" y="1513"/>
                <a:ext cx="77" cy="57"/>
              </a:xfrm>
              <a:custGeom>
                <a:avLst/>
                <a:gdLst>
                  <a:gd name="T0" fmla="*/ 2147483647 w 7"/>
                  <a:gd name="T1" fmla="*/ 2147483647 h 5"/>
                  <a:gd name="T2" fmla="*/ 2147483647 w 7"/>
                  <a:gd name="T3" fmla="*/ 2147483647 h 5"/>
                  <a:gd name="T4" fmla="*/ 0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7" y="5"/>
                    </a:moveTo>
                    <a:cubicBezTo>
                      <a:pt x="6" y="5"/>
                      <a:pt x="5" y="5"/>
                      <a:pt x="4" y="4"/>
                    </a:cubicBezTo>
                    <a:lnTo>
                      <a:pt x="0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6" name="Freeform 79"/>
              <p:cNvSpPr>
                <a:spLocks/>
              </p:cNvSpPr>
              <p:nvPr/>
            </p:nvSpPr>
            <p:spPr bwMode="auto">
              <a:xfrm>
                <a:off x="3742" y="1559"/>
                <a:ext cx="24" cy="57"/>
              </a:xfrm>
              <a:custGeom>
                <a:avLst/>
                <a:gdLst>
                  <a:gd name="T0" fmla="*/ 0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0" y="0"/>
                    </a:moveTo>
                    <a:cubicBezTo>
                      <a:pt x="1" y="2"/>
                      <a:pt x="2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7" name="Freeform 80"/>
              <p:cNvSpPr>
                <a:spLocks/>
              </p:cNvSpPr>
              <p:nvPr/>
            </p:nvSpPr>
            <p:spPr bwMode="auto">
              <a:xfrm>
                <a:off x="3699" y="1536"/>
                <a:ext cx="43" cy="115"/>
              </a:xfrm>
              <a:custGeom>
                <a:avLst/>
                <a:gdLst>
                  <a:gd name="T0" fmla="*/ 0 w 4"/>
                  <a:gd name="T1" fmla="*/ 0 h 10"/>
                  <a:gd name="T2" fmla="*/ 2147483647 w 4"/>
                  <a:gd name="T3" fmla="*/ 2147483647 h 10"/>
                  <a:gd name="T4" fmla="*/ 0 60000 65536"/>
                  <a:gd name="T5" fmla="*/ 0 60000 65536"/>
                  <a:gd name="T6" fmla="*/ 0 w 4"/>
                  <a:gd name="T7" fmla="*/ 0 h 10"/>
                  <a:gd name="T8" fmla="*/ 4 w 4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10">
                    <a:moveTo>
                      <a:pt x="0" y="0"/>
                    </a:moveTo>
                    <a:cubicBezTo>
                      <a:pt x="3" y="2"/>
                      <a:pt x="4" y="6"/>
                      <a:pt x="2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8" name="Freeform 81"/>
              <p:cNvSpPr>
                <a:spLocks/>
              </p:cNvSpPr>
              <p:nvPr/>
            </p:nvSpPr>
            <p:spPr bwMode="auto">
              <a:xfrm>
                <a:off x="3699" y="1547"/>
                <a:ext cx="34" cy="115"/>
              </a:xfrm>
              <a:custGeom>
                <a:avLst/>
                <a:gdLst>
                  <a:gd name="T0" fmla="*/ 0 w 3"/>
                  <a:gd name="T1" fmla="*/ 2147483647 h 10"/>
                  <a:gd name="T2" fmla="*/ 0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0" y="10"/>
                    </a:moveTo>
                    <a:cubicBezTo>
                      <a:pt x="3" y="8"/>
                      <a:pt x="2" y="4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9" name="Freeform 82"/>
              <p:cNvSpPr>
                <a:spLocks/>
              </p:cNvSpPr>
              <p:nvPr/>
            </p:nvSpPr>
            <p:spPr bwMode="auto">
              <a:xfrm>
                <a:off x="3670" y="1559"/>
                <a:ext cx="29" cy="126"/>
              </a:xfrm>
              <a:custGeom>
                <a:avLst/>
                <a:gdLst>
                  <a:gd name="T0" fmla="*/ 0 w 2"/>
                  <a:gd name="T1" fmla="*/ 0 h 11"/>
                  <a:gd name="T2" fmla="*/ 0 w 2"/>
                  <a:gd name="T3" fmla="*/ 2147483647 h 11"/>
                  <a:gd name="T4" fmla="*/ 0 60000 65536"/>
                  <a:gd name="T5" fmla="*/ 0 60000 65536"/>
                  <a:gd name="T6" fmla="*/ 0 w 2"/>
                  <a:gd name="T7" fmla="*/ 0 h 11"/>
                  <a:gd name="T8" fmla="*/ 2 w 2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11">
                    <a:moveTo>
                      <a:pt x="0" y="0"/>
                    </a:moveTo>
                    <a:cubicBezTo>
                      <a:pt x="2" y="6"/>
                      <a:pt x="1" y="9"/>
                      <a:pt x="0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0" name="Freeform 8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1" name="Freeform 8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2" name="Freeform 8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3" name="Freeform 8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4" name="Freeform 8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5" name="Freeform 8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6" name="Freeform 8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7" name="Freeform 9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8" name="Freeform 9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9" name="Freeform 9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0" name="Freeform 9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1" name="Freeform 9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2" name="Freeform 9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3" name="Freeform 9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4" name="Freeform 9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5" name="Freeform 9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6" name="Freeform 9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7" name="Freeform 10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8" name="Freeform 10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9" name="Freeform 10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0" name="Freeform 10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1" name="Freeform 10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2" name="Freeform 10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3" name="Freeform 106"/>
              <p:cNvSpPr>
                <a:spLocks/>
              </p:cNvSpPr>
              <p:nvPr/>
            </p:nvSpPr>
            <p:spPr bwMode="auto">
              <a:xfrm>
                <a:off x="3410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1" y="1"/>
                    </a:moveTo>
                    <a:cubicBezTo>
                      <a:pt x="0" y="7"/>
                      <a:pt x="0" y="12"/>
                      <a:pt x="2" y="16"/>
                    </a:cubicBezTo>
                    <a:cubicBezTo>
                      <a:pt x="3" y="10"/>
                      <a:pt x="4" y="5"/>
                      <a:pt x="3" y="0"/>
                    </a:cubicBezTo>
                    <a:cubicBezTo>
                      <a:pt x="2" y="0"/>
                      <a:pt x="1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4" name="Freeform 107"/>
              <p:cNvSpPr>
                <a:spLocks/>
              </p:cNvSpPr>
              <p:nvPr/>
            </p:nvSpPr>
            <p:spPr bwMode="auto">
              <a:xfrm>
                <a:off x="3434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1" y="1"/>
                    </a:moveTo>
                    <a:cubicBezTo>
                      <a:pt x="0" y="6"/>
                      <a:pt x="0" y="11"/>
                      <a:pt x="2" y="15"/>
                    </a:cubicBezTo>
                    <a:cubicBezTo>
                      <a:pt x="4" y="9"/>
                      <a:pt x="4" y="4"/>
                      <a:pt x="3" y="0"/>
                    </a:cubicBezTo>
                    <a:cubicBezTo>
                      <a:pt x="3" y="0"/>
                      <a:pt x="2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5" name="Freeform 108"/>
              <p:cNvSpPr>
                <a:spLocks/>
              </p:cNvSpPr>
              <p:nvPr/>
            </p:nvSpPr>
            <p:spPr bwMode="auto">
              <a:xfrm>
                <a:off x="3458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2147483647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1" y="6"/>
                      <a:pt x="0" y="11"/>
                      <a:pt x="2" y="14"/>
                    </a:cubicBezTo>
                    <a:cubicBezTo>
                      <a:pt x="4" y="9"/>
                      <a:pt x="4" y="4"/>
                      <a:pt x="4" y="0"/>
                    </a:cubicBezTo>
                    <a:cubicBezTo>
                      <a:pt x="3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6" name="Freeform 109"/>
              <p:cNvSpPr>
                <a:spLocks/>
              </p:cNvSpPr>
              <p:nvPr/>
            </p:nvSpPr>
            <p:spPr bwMode="auto">
              <a:xfrm>
                <a:off x="3491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1" y="1"/>
                    </a:moveTo>
                    <a:cubicBezTo>
                      <a:pt x="0" y="5"/>
                      <a:pt x="0" y="10"/>
                      <a:pt x="2" y="13"/>
                    </a:cubicBezTo>
                    <a:cubicBezTo>
                      <a:pt x="3" y="8"/>
                      <a:pt x="4" y="4"/>
                      <a:pt x="3" y="0"/>
                    </a:cubicBezTo>
                    <a:cubicBezTo>
                      <a:pt x="2" y="0"/>
                      <a:pt x="2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7" name="Freeform 110"/>
              <p:cNvSpPr>
                <a:spLocks/>
              </p:cNvSpPr>
              <p:nvPr/>
            </p:nvSpPr>
            <p:spPr bwMode="auto">
              <a:xfrm>
                <a:off x="3511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1" y="5"/>
                      <a:pt x="0" y="9"/>
                      <a:pt x="2" y="12"/>
                    </a:cubicBezTo>
                    <a:cubicBezTo>
                      <a:pt x="4" y="7"/>
                      <a:pt x="4" y="3"/>
                      <a:pt x="3" y="0"/>
                    </a:cubicBezTo>
                    <a:cubicBezTo>
                      <a:pt x="3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8" name="Freeform 111"/>
              <p:cNvSpPr>
                <a:spLocks/>
              </p:cNvSpPr>
              <p:nvPr/>
            </p:nvSpPr>
            <p:spPr bwMode="auto">
              <a:xfrm>
                <a:off x="3535" y="1306"/>
                <a:ext cx="43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2147483647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1" y="5"/>
                      <a:pt x="0" y="9"/>
                      <a:pt x="2" y="11"/>
                    </a:cubicBezTo>
                    <a:cubicBezTo>
                      <a:pt x="4" y="7"/>
                      <a:pt x="4" y="4"/>
                      <a:pt x="4" y="0"/>
                    </a:cubicBezTo>
                    <a:cubicBezTo>
                      <a:pt x="3" y="1"/>
                      <a:pt x="3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9" name="Freeform 112"/>
              <p:cNvSpPr>
                <a:spLocks/>
              </p:cNvSpPr>
              <p:nvPr/>
            </p:nvSpPr>
            <p:spPr bwMode="auto">
              <a:xfrm>
                <a:off x="3559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2147483647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3" y="1"/>
                    </a:moveTo>
                    <a:cubicBezTo>
                      <a:pt x="2" y="4"/>
                      <a:pt x="0" y="8"/>
                      <a:pt x="2" y="10"/>
                    </a:cubicBezTo>
                    <a:cubicBezTo>
                      <a:pt x="4" y="7"/>
                      <a:pt x="4" y="3"/>
                      <a:pt x="4" y="0"/>
                    </a:cubicBezTo>
                    <a:cubicBezTo>
                      <a:pt x="4" y="0"/>
                      <a:pt x="3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0" name="Freeform 11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1" name="Freeform 11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2" name="Freeform 11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3" name="Freeform 11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4" name="Freeform 11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5" name="Freeform 11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6" name="Freeform 11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7" name="Freeform 12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8" name="Freeform 12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9" name="Freeform 12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0" name="Freeform 12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1" name="Freeform 12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2" name="Freeform 12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3" name="Freeform 12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4" name="Freeform 12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5" name="Freeform 12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6" name="Freeform 12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7" name="Freeform 13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8" name="Freeform 13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9" name="Freeform 13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0" name="Freeform 13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1" name="Freeform 13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2" name="Freeform 13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3" name="Freeform 136"/>
              <p:cNvSpPr>
                <a:spLocks/>
              </p:cNvSpPr>
              <p:nvPr/>
            </p:nvSpPr>
            <p:spPr bwMode="auto">
              <a:xfrm>
                <a:off x="3386" y="1329"/>
                <a:ext cx="72" cy="103"/>
              </a:xfrm>
              <a:custGeom>
                <a:avLst/>
                <a:gdLst>
                  <a:gd name="T0" fmla="*/ 0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0" y="9"/>
                    </a:moveTo>
                    <a:cubicBezTo>
                      <a:pt x="0" y="9"/>
                      <a:pt x="0" y="6"/>
                      <a:pt x="1" y="3"/>
                    </a:cubicBezTo>
                    <a:cubicBezTo>
                      <a:pt x="1" y="2"/>
                      <a:pt x="1" y="2"/>
                      <a:pt x="2" y="1"/>
                    </a:cubicBezTo>
                    <a:cubicBezTo>
                      <a:pt x="3" y="0"/>
                      <a:pt x="5" y="0"/>
                      <a:pt x="6" y="0"/>
                    </a:cubicBezTo>
                    <a:cubicBezTo>
                      <a:pt x="6" y="1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8"/>
                      <a:pt x="2" y="9"/>
                      <a:pt x="0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4" name="Freeform 137"/>
              <p:cNvSpPr>
                <a:spLocks/>
              </p:cNvSpPr>
              <p:nvPr/>
            </p:nvSpPr>
            <p:spPr bwMode="auto">
              <a:xfrm>
                <a:off x="3424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1" y="9"/>
                    </a:moveTo>
                    <a:cubicBezTo>
                      <a:pt x="0" y="8"/>
                      <a:pt x="1" y="6"/>
                      <a:pt x="2" y="4"/>
                    </a:cubicBezTo>
                    <a:cubicBezTo>
                      <a:pt x="3" y="2"/>
                      <a:pt x="4" y="0"/>
                      <a:pt x="6" y="1"/>
                    </a:cubicBezTo>
                    <a:cubicBezTo>
                      <a:pt x="5" y="2"/>
                      <a:pt x="5" y="3"/>
                      <a:pt x="5" y="4"/>
                    </a:cubicBezTo>
                    <a:cubicBezTo>
                      <a:pt x="4" y="5"/>
                      <a:pt x="4" y="6"/>
                      <a:pt x="4" y="6"/>
                    </a:cubicBezTo>
                    <a:cubicBezTo>
                      <a:pt x="4" y="8"/>
                      <a:pt x="2" y="8"/>
                      <a:pt x="1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5" name="Freeform 138"/>
              <p:cNvSpPr>
                <a:spLocks/>
              </p:cNvSpPr>
              <p:nvPr/>
            </p:nvSpPr>
            <p:spPr bwMode="auto">
              <a:xfrm>
                <a:off x="3467" y="1317"/>
                <a:ext cx="43" cy="92"/>
              </a:xfrm>
              <a:custGeom>
                <a:avLst/>
                <a:gdLst>
                  <a:gd name="T0" fmla="*/ 0 w 4"/>
                  <a:gd name="T1" fmla="*/ 2147483647 h 8"/>
                  <a:gd name="T2" fmla="*/ 2147483647 w 4"/>
                  <a:gd name="T3" fmla="*/ 2147483647 h 8"/>
                  <a:gd name="T4" fmla="*/ 2147483647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0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0" y="8"/>
                    </a:moveTo>
                    <a:cubicBezTo>
                      <a:pt x="0" y="7"/>
                      <a:pt x="0" y="5"/>
                      <a:pt x="1" y="3"/>
                    </a:cubicBezTo>
                    <a:cubicBezTo>
                      <a:pt x="1" y="1"/>
                      <a:pt x="3" y="0"/>
                      <a:pt x="4" y="0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4"/>
                      <a:pt x="3" y="5"/>
                      <a:pt x="3" y="6"/>
                    </a:cubicBezTo>
                    <a:cubicBezTo>
                      <a:pt x="2" y="7"/>
                      <a:pt x="1" y="7"/>
                      <a:pt x="0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6" name="Freeform 139"/>
              <p:cNvSpPr>
                <a:spLocks/>
              </p:cNvSpPr>
              <p:nvPr/>
            </p:nvSpPr>
            <p:spPr bwMode="auto">
              <a:xfrm>
                <a:off x="3501" y="1317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0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0"/>
                    </a:cubicBezTo>
                    <a:cubicBezTo>
                      <a:pt x="3" y="1"/>
                      <a:pt x="3" y="2"/>
                      <a:pt x="2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6"/>
                      <a:pt x="1" y="6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7" name="Freeform 140"/>
              <p:cNvSpPr>
                <a:spLocks/>
              </p:cNvSpPr>
              <p:nvPr/>
            </p:nvSpPr>
            <p:spPr bwMode="auto">
              <a:xfrm>
                <a:off x="3525" y="1306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7"/>
                      <a:pt x="0" y="5"/>
                      <a:pt x="0" y="3"/>
                    </a:cubicBezTo>
                    <a:cubicBezTo>
                      <a:pt x="1" y="2"/>
                      <a:pt x="2" y="0"/>
                      <a:pt x="3" y="1"/>
                    </a:cubicBezTo>
                    <a:cubicBezTo>
                      <a:pt x="3" y="2"/>
                      <a:pt x="2" y="3"/>
                      <a:pt x="2" y="3"/>
                    </a:cubicBezTo>
                    <a:cubicBezTo>
                      <a:pt x="2" y="4"/>
                      <a:pt x="2" y="5"/>
                      <a:pt x="2" y="5"/>
                    </a:cubicBezTo>
                    <a:cubicBezTo>
                      <a:pt x="2" y="6"/>
                      <a:pt x="1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8" name="Freeform 141"/>
              <p:cNvSpPr>
                <a:spLocks/>
              </p:cNvSpPr>
              <p:nvPr/>
            </p:nvSpPr>
            <p:spPr bwMode="auto">
              <a:xfrm>
                <a:off x="3544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0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2"/>
                      <a:pt x="2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6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9" name="Freeform 142"/>
              <p:cNvSpPr>
                <a:spLocks/>
              </p:cNvSpPr>
              <p:nvPr/>
            </p:nvSpPr>
            <p:spPr bwMode="auto">
              <a:xfrm>
                <a:off x="3559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2" y="4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0" name="Freeform 143"/>
              <p:cNvSpPr>
                <a:spLocks/>
              </p:cNvSpPr>
              <p:nvPr/>
            </p:nvSpPr>
            <p:spPr bwMode="auto">
              <a:xfrm>
                <a:off x="3578" y="1306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0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1" name="Freeform 144"/>
              <p:cNvSpPr>
                <a:spLocks/>
              </p:cNvSpPr>
              <p:nvPr/>
            </p:nvSpPr>
            <p:spPr bwMode="auto">
              <a:xfrm>
                <a:off x="3593" y="1306"/>
                <a:ext cx="19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2" name="Freeform 145"/>
              <p:cNvSpPr>
                <a:spLocks/>
              </p:cNvSpPr>
              <p:nvPr/>
            </p:nvSpPr>
            <p:spPr bwMode="auto">
              <a:xfrm>
                <a:off x="360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3" name="Freeform 146"/>
              <p:cNvSpPr>
                <a:spLocks/>
              </p:cNvSpPr>
              <p:nvPr/>
            </p:nvSpPr>
            <p:spPr bwMode="auto">
              <a:xfrm>
                <a:off x="361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4" name="Freeform 147"/>
              <p:cNvSpPr>
                <a:spLocks/>
              </p:cNvSpPr>
              <p:nvPr/>
            </p:nvSpPr>
            <p:spPr bwMode="auto">
              <a:xfrm>
                <a:off x="3626" y="1306"/>
                <a:ext cx="19" cy="46"/>
              </a:xfrm>
              <a:custGeom>
                <a:avLst/>
                <a:gdLst>
                  <a:gd name="T0" fmla="*/ 0 w 2"/>
                  <a:gd name="T1" fmla="*/ 2147483647 h 4"/>
                  <a:gd name="T2" fmla="*/ 0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2"/>
                      <a:pt x="0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0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5" name="Freeform 148"/>
              <p:cNvSpPr>
                <a:spLocks/>
              </p:cNvSpPr>
              <p:nvPr/>
            </p:nvSpPr>
            <p:spPr bwMode="auto">
              <a:xfrm>
                <a:off x="3410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0" y="4"/>
                      <a:pt x="1" y="2"/>
                    </a:cubicBezTo>
                    <a:cubicBezTo>
                      <a:pt x="2" y="1"/>
                      <a:pt x="2" y="0"/>
                      <a:pt x="3" y="0"/>
                    </a:cubicBezTo>
                    <a:cubicBezTo>
                      <a:pt x="4" y="0"/>
                      <a:pt x="5" y="0"/>
                      <a:pt x="6" y="1"/>
                    </a:cubicBezTo>
                    <a:cubicBezTo>
                      <a:pt x="5" y="2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6" name="Freeform 149"/>
              <p:cNvSpPr>
                <a:spLocks/>
              </p:cNvSpPr>
              <p:nvPr/>
            </p:nvSpPr>
            <p:spPr bwMode="auto">
              <a:xfrm>
                <a:off x="3443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1" y="4"/>
                      <a:pt x="2" y="3"/>
                    </a:cubicBezTo>
                    <a:cubicBezTo>
                      <a:pt x="3" y="1"/>
                      <a:pt x="4" y="0"/>
                      <a:pt x="6" y="1"/>
                    </a:cubicBezTo>
                    <a:cubicBezTo>
                      <a:pt x="5" y="2"/>
                      <a:pt x="4" y="3"/>
                      <a:pt x="4" y="3"/>
                    </a:cubicBezTo>
                    <a:cubicBezTo>
                      <a:pt x="4" y="4"/>
                      <a:pt x="3" y="5"/>
                      <a:pt x="3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7" name="Freeform 150"/>
              <p:cNvSpPr>
                <a:spLocks/>
              </p:cNvSpPr>
              <p:nvPr/>
            </p:nvSpPr>
            <p:spPr bwMode="auto">
              <a:xfrm>
                <a:off x="3477" y="1271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2147483647 h 6"/>
                  <a:gd name="T4" fmla="*/ 2147483647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0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0" y="6"/>
                    </a:moveTo>
                    <a:cubicBezTo>
                      <a:pt x="0" y="5"/>
                      <a:pt x="0" y="3"/>
                      <a:pt x="1" y="2"/>
                    </a:cubicBezTo>
                    <a:cubicBezTo>
                      <a:pt x="2" y="0"/>
                      <a:pt x="3" y="0"/>
                      <a:pt x="5" y="1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8" name="Freeform 151"/>
              <p:cNvSpPr>
                <a:spLocks/>
              </p:cNvSpPr>
              <p:nvPr/>
            </p:nvSpPr>
            <p:spPr bwMode="auto">
              <a:xfrm>
                <a:off x="3501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3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4" y="1"/>
                      <a:pt x="3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9" name="Freeform 152"/>
              <p:cNvSpPr>
                <a:spLocks/>
              </p:cNvSpPr>
              <p:nvPr/>
            </p:nvSpPr>
            <p:spPr bwMode="auto">
              <a:xfrm>
                <a:off x="3525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4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3" y="2"/>
                      <a:pt x="3" y="2"/>
                      <a:pt x="3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0" name="Freeform 153"/>
              <p:cNvSpPr>
                <a:spLocks/>
              </p:cNvSpPr>
              <p:nvPr/>
            </p:nvSpPr>
            <p:spPr bwMode="auto">
              <a:xfrm>
                <a:off x="3544" y="1271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2"/>
                      <a:pt x="3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1" name="Freeform 154"/>
              <p:cNvSpPr>
                <a:spLocks/>
              </p:cNvSpPr>
              <p:nvPr/>
            </p:nvSpPr>
            <p:spPr bwMode="auto">
              <a:xfrm>
                <a:off x="3569" y="1283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4"/>
                    </a:moveTo>
                    <a:cubicBezTo>
                      <a:pt x="0" y="4"/>
                      <a:pt x="0" y="3"/>
                      <a:pt x="0" y="2"/>
                    </a:cubicBezTo>
                    <a:cubicBezTo>
                      <a:pt x="1" y="0"/>
                      <a:pt x="2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0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2" name="Freeform 155"/>
              <p:cNvSpPr>
                <a:spLocks/>
              </p:cNvSpPr>
              <p:nvPr/>
            </p:nvSpPr>
            <p:spPr bwMode="auto">
              <a:xfrm>
                <a:off x="3578" y="1283"/>
                <a:ext cx="34" cy="57"/>
              </a:xfrm>
              <a:custGeom>
                <a:avLst/>
                <a:gdLst>
                  <a:gd name="T0" fmla="*/ 0 w 3"/>
                  <a:gd name="T1" fmla="*/ 2147483647 h 5"/>
                  <a:gd name="T2" fmla="*/ 2147483647 w 3"/>
                  <a:gd name="T3" fmla="*/ 2147483647 h 5"/>
                  <a:gd name="T4" fmla="*/ 2147483647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0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3" name="Freeform 156"/>
              <p:cNvSpPr>
                <a:spLocks/>
              </p:cNvSpPr>
              <p:nvPr/>
            </p:nvSpPr>
            <p:spPr bwMode="auto">
              <a:xfrm>
                <a:off x="3593" y="1283"/>
                <a:ext cx="34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2147483647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0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4" name="Freeform 157"/>
              <p:cNvSpPr>
                <a:spLocks/>
              </p:cNvSpPr>
              <p:nvPr/>
            </p:nvSpPr>
            <p:spPr bwMode="auto">
              <a:xfrm>
                <a:off x="360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5" name="Freeform 158"/>
              <p:cNvSpPr>
                <a:spLocks/>
              </p:cNvSpPr>
              <p:nvPr/>
            </p:nvSpPr>
            <p:spPr bwMode="auto">
              <a:xfrm>
                <a:off x="361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6" name="Freeform 159"/>
              <p:cNvSpPr>
                <a:spLocks/>
              </p:cNvSpPr>
              <p:nvPr/>
            </p:nvSpPr>
            <p:spPr bwMode="auto">
              <a:xfrm>
                <a:off x="3626" y="1294"/>
                <a:ext cx="19" cy="34"/>
              </a:xfrm>
              <a:custGeom>
                <a:avLst/>
                <a:gdLst>
                  <a:gd name="T0" fmla="*/ 0 w 2"/>
                  <a:gd name="T1" fmla="*/ 2147483647 h 3"/>
                  <a:gd name="T2" fmla="*/ 2147483647 w 2"/>
                  <a:gd name="T3" fmla="*/ 2147483647 h 3"/>
                  <a:gd name="T4" fmla="*/ 2147483647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0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0" y="3"/>
                    </a:moveTo>
                    <a:cubicBezTo>
                      <a:pt x="0" y="3"/>
                      <a:pt x="0" y="2"/>
                      <a:pt x="1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7" name="Freeform 16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8" name="Freeform 16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9" name="Freeform 16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0" name="Freeform 16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1" name="Freeform 16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2" name="Freeform 16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3" name="Freeform 16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4" name="Freeform 16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5" name="Freeform 16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6" name="Freeform 16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7" name="Freeform 17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8" name="Freeform 17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9" name="Freeform 17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0" name="Freeform 17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1" name="Freeform 17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2" name="Freeform 17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3" name="Freeform 17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4" name="Freeform 17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5" name="Freeform 17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6" name="Freeform 17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7" name="Freeform 18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8" name="Freeform 18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9" name="Freeform 18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0" name="Freeform 183"/>
              <p:cNvSpPr>
                <a:spLocks/>
              </p:cNvSpPr>
              <p:nvPr/>
            </p:nvSpPr>
            <p:spPr bwMode="auto">
              <a:xfrm>
                <a:off x="3443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1"/>
                      <a:pt x="5" y="0"/>
                    </a:cubicBezTo>
                    <a:cubicBezTo>
                      <a:pt x="4" y="0"/>
                      <a:pt x="4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1" name="Freeform 184"/>
              <p:cNvSpPr>
                <a:spLocks/>
              </p:cNvSpPr>
              <p:nvPr/>
            </p:nvSpPr>
            <p:spPr bwMode="auto">
              <a:xfrm>
                <a:off x="3467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2"/>
                      <a:pt x="4" y="1"/>
                    </a:cubicBezTo>
                    <a:cubicBezTo>
                      <a:pt x="4" y="1"/>
                      <a:pt x="3" y="1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2" name="Freeform 185"/>
              <p:cNvSpPr>
                <a:spLocks/>
              </p:cNvSpPr>
              <p:nvPr/>
            </p:nvSpPr>
            <p:spPr bwMode="auto">
              <a:xfrm>
                <a:off x="3491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3"/>
                    </a:cubicBezTo>
                    <a:cubicBezTo>
                      <a:pt x="1" y="4"/>
                      <a:pt x="2" y="3"/>
                      <a:pt x="3" y="2"/>
                    </a:cubicBezTo>
                    <a:cubicBezTo>
                      <a:pt x="3" y="2"/>
                      <a:pt x="3" y="1"/>
                      <a:pt x="4" y="0"/>
                    </a:cubicBezTo>
                    <a:cubicBezTo>
                      <a:pt x="3" y="0"/>
                      <a:pt x="3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3" name="Freeform 186"/>
              <p:cNvSpPr>
                <a:spLocks/>
              </p:cNvSpPr>
              <p:nvPr/>
            </p:nvSpPr>
            <p:spPr bwMode="auto">
              <a:xfrm>
                <a:off x="3511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cubicBezTo>
                      <a:pt x="1" y="0"/>
                      <a:pt x="1" y="1"/>
                      <a:pt x="0" y="2"/>
                    </a:cubicBezTo>
                    <a:cubicBezTo>
                      <a:pt x="1" y="3"/>
                      <a:pt x="1" y="2"/>
                      <a:pt x="2" y="1"/>
                    </a:cubicBezTo>
                    <a:cubicBezTo>
                      <a:pt x="3" y="1"/>
                      <a:pt x="3" y="1"/>
                      <a:pt x="3" y="0"/>
                    </a:cubicBezTo>
                    <a:cubicBezTo>
                      <a:pt x="3" y="0"/>
                      <a:pt x="3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4" name="Freeform 18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5" name="Freeform 18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6" name="Freeform 18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7" name="Freeform 19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8" name="Freeform 19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9" name="Freeform 19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0" name="Freeform 19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1" name="Freeform 19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2" name="Freeform 19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3" name="Freeform 19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4" name="Freeform 19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5" name="Freeform 19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6" name="Freeform 19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7" name="Freeform 20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8" name="Freeform 20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9" name="Freeform 20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0" name="Freeform 20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1" name="Freeform 20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2" name="Freeform 20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3" name="Freeform 20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4" name="Freeform 20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5" name="Freeform 20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6" name="Freeform 20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7" name="Freeform 210"/>
              <p:cNvSpPr>
                <a:spLocks/>
              </p:cNvSpPr>
              <p:nvPr/>
            </p:nvSpPr>
            <p:spPr bwMode="auto">
              <a:xfrm>
                <a:off x="3477" y="1203"/>
                <a:ext cx="48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2147483647 w 4"/>
                  <a:gd name="T5" fmla="*/ 2147483647 h 2"/>
                  <a:gd name="T6" fmla="*/ 2147483647 w 4"/>
                  <a:gd name="T7" fmla="*/ 2147483647 h 2"/>
                  <a:gd name="T8" fmla="*/ 0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0" y="2"/>
                    </a:moveTo>
                    <a:cubicBezTo>
                      <a:pt x="2" y="1"/>
                      <a:pt x="3" y="1"/>
                      <a:pt x="4" y="0"/>
                    </a:cubicBezTo>
                    <a:lnTo>
                      <a:pt x="4" y="1"/>
                    </a:lnTo>
                    <a:cubicBezTo>
                      <a:pt x="4" y="2"/>
                      <a:pt x="3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8" name="Freeform 211"/>
              <p:cNvSpPr>
                <a:spLocks/>
              </p:cNvSpPr>
              <p:nvPr/>
            </p:nvSpPr>
            <p:spPr bwMode="auto">
              <a:xfrm>
                <a:off x="3501" y="1214"/>
                <a:ext cx="34" cy="23"/>
              </a:xfrm>
              <a:custGeom>
                <a:avLst/>
                <a:gdLst>
                  <a:gd name="T0" fmla="*/ 0 w 3"/>
                  <a:gd name="T1" fmla="*/ 2147483647 h 2"/>
                  <a:gd name="T2" fmla="*/ 2147483647 w 3"/>
                  <a:gd name="T3" fmla="*/ 0 h 2"/>
                  <a:gd name="T4" fmla="*/ 2147483647 w 3"/>
                  <a:gd name="T5" fmla="*/ 2147483647 h 2"/>
                  <a:gd name="T6" fmla="*/ 2147483647 w 3"/>
                  <a:gd name="T7" fmla="*/ 2147483647 h 2"/>
                  <a:gd name="T8" fmla="*/ 0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0" y="1"/>
                    </a:moveTo>
                    <a:cubicBezTo>
                      <a:pt x="1" y="1"/>
                      <a:pt x="2" y="0"/>
                      <a:pt x="3" y="0"/>
                    </a:cubicBezTo>
                    <a:lnTo>
                      <a:pt x="3" y="1"/>
                    </a:lnTo>
                    <a:cubicBezTo>
                      <a:pt x="3" y="1"/>
                      <a:pt x="2" y="2"/>
                      <a:pt x="1" y="2"/>
                    </a:cubicBezTo>
                    <a:cubicBezTo>
                      <a:pt x="1" y="2"/>
                      <a:pt x="0" y="2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9" name="Freeform 212"/>
              <p:cNvSpPr>
                <a:spLocks/>
              </p:cNvSpPr>
              <p:nvPr/>
            </p:nvSpPr>
            <p:spPr bwMode="auto">
              <a:xfrm>
                <a:off x="3511" y="122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cubicBezTo>
                      <a:pt x="1" y="1"/>
                      <a:pt x="2" y="0"/>
                      <a:pt x="2" y="0"/>
                    </a:cubicBezTo>
                    <a:lnTo>
                      <a:pt x="3" y="1"/>
                    </a:lnTo>
                    <a:cubicBezTo>
                      <a:pt x="2" y="1"/>
                      <a:pt x="2" y="1"/>
                      <a:pt x="1" y="1"/>
                    </a:cubicBezTo>
                    <a:cubicBezTo>
                      <a:pt x="1" y="1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0" name="Freeform 213"/>
              <p:cNvSpPr>
                <a:spLocks/>
              </p:cNvSpPr>
              <p:nvPr/>
            </p:nvSpPr>
            <p:spPr bwMode="auto">
              <a:xfrm>
                <a:off x="3544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1" y="0"/>
                    </a:moveTo>
                    <a:cubicBezTo>
                      <a:pt x="1" y="1"/>
                      <a:pt x="1" y="1"/>
                      <a:pt x="0" y="2"/>
                    </a:cubicBezTo>
                    <a:cubicBezTo>
                      <a:pt x="1" y="2"/>
                      <a:pt x="2" y="2"/>
                      <a:pt x="3" y="1"/>
                    </a:cubicBez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1" name="Freeform 214"/>
              <p:cNvSpPr>
                <a:spLocks/>
              </p:cNvSpPr>
              <p:nvPr/>
            </p:nvSpPr>
            <p:spPr bwMode="auto">
              <a:xfrm>
                <a:off x="3511" y="1191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0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0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0" y="1"/>
                    </a:moveTo>
                    <a:lnTo>
                      <a:pt x="0" y="1"/>
                    </a:lnTo>
                    <a:cubicBezTo>
                      <a:pt x="1" y="2"/>
                      <a:pt x="2" y="2"/>
                      <a:pt x="2" y="3"/>
                    </a:cubicBezTo>
                    <a:cubicBezTo>
                      <a:pt x="2" y="4"/>
                      <a:pt x="2" y="5"/>
                      <a:pt x="3" y="5"/>
                    </a:cubicBezTo>
                    <a:cubicBezTo>
                      <a:pt x="3" y="6"/>
                      <a:pt x="4" y="7"/>
                      <a:pt x="5" y="7"/>
                    </a:cubicBezTo>
                    <a:lnTo>
                      <a:pt x="6" y="6"/>
                    </a:lnTo>
                    <a:cubicBezTo>
                      <a:pt x="5" y="6"/>
                      <a:pt x="4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3" y="1"/>
                      <a:pt x="2" y="1"/>
                      <a:pt x="1" y="1"/>
                    </a:cubicBezTo>
                    <a:cubicBezTo>
                      <a:pt x="0" y="0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2" name="Freeform 215"/>
              <p:cNvSpPr>
                <a:spLocks/>
              </p:cNvSpPr>
              <p:nvPr/>
            </p:nvSpPr>
            <p:spPr bwMode="auto">
              <a:xfrm>
                <a:off x="3602" y="1157"/>
                <a:ext cx="130" cy="69"/>
              </a:xfrm>
              <a:custGeom>
                <a:avLst/>
                <a:gdLst>
                  <a:gd name="T0" fmla="*/ 0 w 11"/>
                  <a:gd name="T1" fmla="*/ 2147483647 h 6"/>
                  <a:gd name="T2" fmla="*/ 0 w 11"/>
                  <a:gd name="T3" fmla="*/ 2147483647 h 6"/>
                  <a:gd name="T4" fmla="*/ 2147483647 w 11"/>
                  <a:gd name="T5" fmla="*/ 2147483647 h 6"/>
                  <a:gd name="T6" fmla="*/ 2147483647 w 11"/>
                  <a:gd name="T7" fmla="*/ 2147483647 h 6"/>
                  <a:gd name="T8" fmla="*/ 2147483647 w 11"/>
                  <a:gd name="T9" fmla="*/ 2147483647 h 6"/>
                  <a:gd name="T10" fmla="*/ 2147483647 w 11"/>
                  <a:gd name="T11" fmla="*/ 2147483647 h 6"/>
                  <a:gd name="T12" fmla="*/ 2147483647 w 11"/>
                  <a:gd name="T13" fmla="*/ 2147483647 h 6"/>
                  <a:gd name="T14" fmla="*/ 2147483647 w 11"/>
                  <a:gd name="T15" fmla="*/ 2147483647 h 6"/>
                  <a:gd name="T16" fmla="*/ 2147483647 w 11"/>
                  <a:gd name="T17" fmla="*/ 2147483647 h 6"/>
                  <a:gd name="T18" fmla="*/ 2147483647 w 11"/>
                  <a:gd name="T19" fmla="*/ 2147483647 h 6"/>
                  <a:gd name="T20" fmla="*/ 2147483647 w 11"/>
                  <a:gd name="T21" fmla="*/ 2147483647 h 6"/>
                  <a:gd name="T22" fmla="*/ 2147483647 w 11"/>
                  <a:gd name="T23" fmla="*/ 2147483647 h 6"/>
                  <a:gd name="T24" fmla="*/ 2147483647 w 11"/>
                  <a:gd name="T25" fmla="*/ 2147483647 h 6"/>
                  <a:gd name="T26" fmla="*/ 2147483647 w 11"/>
                  <a:gd name="T27" fmla="*/ 2147483647 h 6"/>
                  <a:gd name="T28" fmla="*/ 2147483647 w 11"/>
                  <a:gd name="T29" fmla="*/ 2147483647 h 6"/>
                  <a:gd name="T30" fmla="*/ 2147483647 w 11"/>
                  <a:gd name="T31" fmla="*/ 2147483647 h 6"/>
                  <a:gd name="T32" fmla="*/ 2147483647 w 11"/>
                  <a:gd name="T33" fmla="*/ 2147483647 h 6"/>
                  <a:gd name="T34" fmla="*/ 2147483647 w 11"/>
                  <a:gd name="T35" fmla="*/ 0 h 6"/>
                  <a:gd name="T36" fmla="*/ 2147483647 w 11"/>
                  <a:gd name="T37" fmla="*/ 0 h 6"/>
                  <a:gd name="T38" fmla="*/ 2147483647 w 11"/>
                  <a:gd name="T39" fmla="*/ 2147483647 h 6"/>
                  <a:gd name="T40" fmla="*/ 2147483647 w 11"/>
                  <a:gd name="T41" fmla="*/ 2147483647 h 6"/>
                  <a:gd name="T42" fmla="*/ 2147483647 w 11"/>
                  <a:gd name="T43" fmla="*/ 2147483647 h 6"/>
                  <a:gd name="T44" fmla="*/ 2147483647 w 11"/>
                  <a:gd name="T45" fmla="*/ 0 h 6"/>
                  <a:gd name="T46" fmla="*/ 2147483647 w 11"/>
                  <a:gd name="T47" fmla="*/ 0 h 6"/>
                  <a:gd name="T48" fmla="*/ 0 w 11"/>
                  <a:gd name="T49" fmla="*/ 2147483647 h 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1"/>
                  <a:gd name="T76" fmla="*/ 0 h 6"/>
                  <a:gd name="T77" fmla="*/ 11 w 11"/>
                  <a:gd name="T78" fmla="*/ 6 h 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1" h="6">
                    <a:moveTo>
                      <a:pt x="0" y="4"/>
                    </a:moveTo>
                    <a:lnTo>
                      <a:pt x="0" y="6"/>
                    </a:lnTo>
                    <a:cubicBezTo>
                      <a:pt x="1" y="6"/>
                      <a:pt x="1" y="5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6"/>
                      <a:pt x="3" y="5"/>
                      <a:pt x="3" y="3"/>
                    </a:cubicBezTo>
                    <a:lnTo>
                      <a:pt x="5" y="6"/>
                    </a:lnTo>
                    <a:lnTo>
                      <a:pt x="5" y="3"/>
                    </a:lnTo>
                    <a:lnTo>
                      <a:pt x="6" y="4"/>
                    </a:lnTo>
                    <a:lnTo>
                      <a:pt x="6" y="3"/>
                    </a:lnTo>
                    <a:lnTo>
                      <a:pt x="6" y="6"/>
                    </a:lnTo>
                    <a:lnTo>
                      <a:pt x="8" y="3"/>
                    </a:lnTo>
                    <a:cubicBezTo>
                      <a:pt x="8" y="5"/>
                      <a:pt x="8" y="6"/>
                      <a:pt x="9" y="6"/>
                    </a:cubicBezTo>
                    <a:cubicBezTo>
                      <a:pt x="9" y="5"/>
                      <a:pt x="9" y="4"/>
                      <a:pt x="9" y="3"/>
                    </a:cubicBezTo>
                    <a:cubicBezTo>
                      <a:pt x="10" y="5"/>
                      <a:pt x="10" y="6"/>
                      <a:pt x="11" y="6"/>
                    </a:cubicBezTo>
                    <a:lnTo>
                      <a:pt x="11" y="4"/>
                    </a:lnTo>
                    <a:lnTo>
                      <a:pt x="10" y="0"/>
                    </a:lnTo>
                    <a:lnTo>
                      <a:pt x="8" y="0"/>
                    </a:lnTo>
                    <a:lnTo>
                      <a:pt x="6" y="1"/>
                    </a:lnTo>
                    <a:lnTo>
                      <a:pt x="3" y="0"/>
                    </a:lnTo>
                    <a:lnTo>
                      <a:pt x="1" y="0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3" name="Freeform 21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4" name="Freeform 21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5" name="Freeform 21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6" name="Freeform 21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7" name="Freeform 22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8" name="Freeform 22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9" name="Freeform 22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0" name="Freeform 22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1" name="Freeform 22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2" name="Freeform 22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3" name="Freeform 22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4" name="Freeform 22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5" name="Freeform 22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6" name="Freeform 22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7" name="Freeform 23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8" name="Freeform 23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9" name="Freeform 23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0" name="Freeform 23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1" name="Freeform 23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2" name="Freeform 23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3" name="Freeform 23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4" name="Freeform 23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5" name="Freeform 23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6" name="Freeform 239"/>
              <p:cNvSpPr>
                <a:spLocks/>
              </p:cNvSpPr>
              <p:nvPr/>
            </p:nvSpPr>
            <p:spPr bwMode="auto">
              <a:xfrm>
                <a:off x="3877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3" y="1"/>
                    </a:moveTo>
                    <a:cubicBezTo>
                      <a:pt x="4" y="7"/>
                      <a:pt x="4" y="12"/>
                      <a:pt x="2" y="16"/>
                    </a:cubicBezTo>
                    <a:cubicBezTo>
                      <a:pt x="1" y="10"/>
                      <a:pt x="0" y="5"/>
                      <a:pt x="1" y="0"/>
                    </a:cubicBezTo>
                    <a:cubicBezTo>
                      <a:pt x="2" y="0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7" name="Freeform 240"/>
              <p:cNvSpPr>
                <a:spLocks/>
              </p:cNvSpPr>
              <p:nvPr/>
            </p:nvSpPr>
            <p:spPr bwMode="auto">
              <a:xfrm>
                <a:off x="3858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3" y="1"/>
                    </a:moveTo>
                    <a:cubicBezTo>
                      <a:pt x="4" y="6"/>
                      <a:pt x="4" y="11"/>
                      <a:pt x="2" y="15"/>
                    </a:cubicBezTo>
                    <a:cubicBezTo>
                      <a:pt x="0" y="9"/>
                      <a:pt x="0" y="4"/>
                      <a:pt x="1" y="0"/>
                    </a:cubicBezTo>
                    <a:cubicBezTo>
                      <a:pt x="1" y="0"/>
                      <a:pt x="2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8" name="Freeform 241"/>
              <p:cNvSpPr>
                <a:spLocks/>
              </p:cNvSpPr>
              <p:nvPr/>
            </p:nvSpPr>
            <p:spPr bwMode="auto">
              <a:xfrm>
                <a:off x="3834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0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3" y="6"/>
                      <a:pt x="4" y="11"/>
                      <a:pt x="2" y="14"/>
                    </a:cubicBezTo>
                    <a:cubicBezTo>
                      <a:pt x="0" y="9"/>
                      <a:pt x="0" y="4"/>
                      <a:pt x="0" y="0"/>
                    </a:cubicBezTo>
                    <a:cubicBezTo>
                      <a:pt x="1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9" name="Freeform 242"/>
              <p:cNvSpPr>
                <a:spLocks/>
              </p:cNvSpPr>
              <p:nvPr/>
            </p:nvSpPr>
            <p:spPr bwMode="auto">
              <a:xfrm>
                <a:off x="3800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3" y="1"/>
                    </a:moveTo>
                    <a:cubicBezTo>
                      <a:pt x="4" y="5"/>
                      <a:pt x="4" y="10"/>
                      <a:pt x="2" y="13"/>
                    </a:cubicBezTo>
                    <a:cubicBezTo>
                      <a:pt x="1" y="8"/>
                      <a:pt x="0" y="4"/>
                      <a:pt x="1" y="0"/>
                    </a:cubicBezTo>
                    <a:cubicBezTo>
                      <a:pt x="2" y="0"/>
                      <a:pt x="2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0" name="Freeform 243"/>
              <p:cNvSpPr>
                <a:spLocks/>
              </p:cNvSpPr>
              <p:nvPr/>
            </p:nvSpPr>
            <p:spPr bwMode="auto">
              <a:xfrm>
                <a:off x="3776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3" y="5"/>
                      <a:pt x="4" y="9"/>
                      <a:pt x="2" y="12"/>
                    </a:cubicBezTo>
                    <a:cubicBezTo>
                      <a:pt x="0" y="7"/>
                      <a:pt x="0" y="3"/>
                      <a:pt x="1" y="0"/>
                    </a:cubicBezTo>
                    <a:cubicBezTo>
                      <a:pt x="1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1" name="Freeform 244"/>
              <p:cNvSpPr>
                <a:spLocks/>
              </p:cNvSpPr>
              <p:nvPr/>
            </p:nvSpPr>
            <p:spPr bwMode="auto">
              <a:xfrm>
                <a:off x="3752" y="1306"/>
                <a:ext cx="48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0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3" y="5"/>
                      <a:pt x="4" y="9"/>
                      <a:pt x="2" y="11"/>
                    </a:cubicBezTo>
                    <a:cubicBezTo>
                      <a:pt x="0" y="7"/>
                      <a:pt x="0" y="4"/>
                      <a:pt x="0" y="0"/>
                    </a:cubicBezTo>
                    <a:cubicBezTo>
                      <a:pt x="1" y="1"/>
                      <a:pt x="1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2" name="Freeform 245"/>
              <p:cNvSpPr>
                <a:spLocks/>
              </p:cNvSpPr>
              <p:nvPr/>
            </p:nvSpPr>
            <p:spPr bwMode="auto">
              <a:xfrm>
                <a:off x="3732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0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1" y="1"/>
                    </a:moveTo>
                    <a:cubicBezTo>
                      <a:pt x="2" y="4"/>
                      <a:pt x="4" y="8"/>
                      <a:pt x="2" y="10"/>
                    </a:cubicBezTo>
                    <a:cubicBezTo>
                      <a:pt x="0" y="7"/>
                      <a:pt x="0" y="3"/>
                      <a:pt x="0" y="0"/>
                    </a:cubicBezTo>
                    <a:cubicBezTo>
                      <a:pt x="0" y="0"/>
                      <a:pt x="1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3" name="Freeform 24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4" name="Freeform 24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5" name="Freeform 24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6" name="Freeform 24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7" name="Freeform 25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8" name="Freeform 25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9" name="Freeform 25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0" name="Freeform 25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1" name="Freeform 25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2" name="Freeform 25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3" name="Freeform 25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4" name="Freeform 25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5" name="Freeform 25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6" name="Freeform 25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7" name="Freeform 26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8" name="Freeform 26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9" name="Freeform 26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0" name="Freeform 26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1" name="Freeform 26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2" name="Freeform 26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3" name="Freeform 26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4" name="Freeform 26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5" name="Freeform 26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6" name="Freeform 269"/>
              <p:cNvSpPr>
                <a:spLocks/>
              </p:cNvSpPr>
              <p:nvPr/>
            </p:nvSpPr>
            <p:spPr bwMode="auto">
              <a:xfrm>
                <a:off x="3877" y="1329"/>
                <a:ext cx="72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0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2147483647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6" y="9"/>
                    </a:moveTo>
                    <a:cubicBezTo>
                      <a:pt x="6" y="9"/>
                      <a:pt x="6" y="6"/>
                      <a:pt x="5" y="3"/>
                    </a:cubicBezTo>
                    <a:cubicBezTo>
                      <a:pt x="5" y="2"/>
                      <a:pt x="5" y="2"/>
                      <a:pt x="4" y="1"/>
                    </a:cubicBezTo>
                    <a:cubicBezTo>
                      <a:pt x="3" y="0"/>
                      <a:pt x="1" y="0"/>
                      <a:pt x="0" y="0"/>
                    </a:cubicBezTo>
                    <a:cubicBezTo>
                      <a:pt x="0" y="1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8"/>
                      <a:pt x="4" y="9"/>
                      <a:pt x="6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7" name="Freeform 270"/>
              <p:cNvSpPr>
                <a:spLocks/>
              </p:cNvSpPr>
              <p:nvPr/>
            </p:nvSpPr>
            <p:spPr bwMode="auto">
              <a:xfrm>
                <a:off x="3843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0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5" y="9"/>
                    </a:moveTo>
                    <a:cubicBezTo>
                      <a:pt x="6" y="8"/>
                      <a:pt x="5" y="6"/>
                      <a:pt x="4" y="4"/>
                    </a:cubicBezTo>
                    <a:cubicBezTo>
                      <a:pt x="4" y="2"/>
                      <a:pt x="2" y="0"/>
                      <a:pt x="0" y="1"/>
                    </a:cubicBezTo>
                    <a:cubicBezTo>
                      <a:pt x="1" y="2"/>
                      <a:pt x="1" y="3"/>
                      <a:pt x="1" y="4"/>
                    </a:cubicBezTo>
                    <a:cubicBezTo>
                      <a:pt x="2" y="5"/>
                      <a:pt x="2" y="6"/>
                      <a:pt x="2" y="6"/>
                    </a:cubicBezTo>
                    <a:cubicBezTo>
                      <a:pt x="3" y="8"/>
                      <a:pt x="4" y="8"/>
                      <a:pt x="5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8" name="Freeform 271"/>
              <p:cNvSpPr>
                <a:spLocks/>
              </p:cNvSpPr>
              <p:nvPr/>
            </p:nvSpPr>
            <p:spPr bwMode="auto">
              <a:xfrm>
                <a:off x="3824" y="1317"/>
                <a:ext cx="43" cy="92"/>
              </a:xfrm>
              <a:custGeom>
                <a:avLst/>
                <a:gdLst>
                  <a:gd name="T0" fmla="*/ 2147483647 w 4"/>
                  <a:gd name="T1" fmla="*/ 2147483647 h 8"/>
                  <a:gd name="T2" fmla="*/ 2147483647 w 4"/>
                  <a:gd name="T3" fmla="*/ 2147483647 h 8"/>
                  <a:gd name="T4" fmla="*/ 0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2147483647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4" y="8"/>
                    </a:moveTo>
                    <a:cubicBezTo>
                      <a:pt x="4" y="7"/>
                      <a:pt x="4" y="5"/>
                      <a:pt x="3" y="3"/>
                    </a:cubicBez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4"/>
                      <a:pt x="1" y="5"/>
                      <a:pt x="1" y="6"/>
                    </a:cubicBezTo>
                    <a:cubicBezTo>
                      <a:pt x="2" y="7"/>
                      <a:pt x="3" y="7"/>
                      <a:pt x="4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9" name="Freeform 272"/>
              <p:cNvSpPr>
                <a:spLocks/>
              </p:cNvSpPr>
              <p:nvPr/>
            </p:nvSpPr>
            <p:spPr bwMode="auto">
              <a:xfrm>
                <a:off x="3800" y="1317"/>
                <a:ext cx="43" cy="80"/>
              </a:xfrm>
              <a:custGeom>
                <a:avLst/>
                <a:gdLst>
                  <a:gd name="T0" fmla="*/ 2147483647 w 4"/>
                  <a:gd name="T1" fmla="*/ 2147483647 h 7"/>
                  <a:gd name="T2" fmla="*/ 2147483647 w 4"/>
                  <a:gd name="T3" fmla="*/ 2147483647 h 7"/>
                  <a:gd name="T4" fmla="*/ 0 w 4"/>
                  <a:gd name="T5" fmla="*/ 0 h 7"/>
                  <a:gd name="T6" fmla="*/ 2147483647 w 4"/>
                  <a:gd name="T7" fmla="*/ 2147483647 h 7"/>
                  <a:gd name="T8" fmla="*/ 2147483647 w 4"/>
                  <a:gd name="T9" fmla="*/ 2147483647 h 7"/>
                  <a:gd name="T10" fmla="*/ 2147483647 w 4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7"/>
                  <a:gd name="T20" fmla="*/ 4 w 4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7">
                    <a:moveTo>
                      <a:pt x="3" y="7"/>
                    </a:moveTo>
                    <a:cubicBezTo>
                      <a:pt x="4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3"/>
                    </a:cubicBezTo>
                    <a:cubicBezTo>
                      <a:pt x="1" y="3"/>
                      <a:pt x="1" y="4"/>
                      <a:pt x="1" y="5"/>
                    </a:cubicBezTo>
                    <a:cubicBezTo>
                      <a:pt x="1" y="6"/>
                      <a:pt x="2" y="6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0" name="Freeform 273"/>
              <p:cNvSpPr>
                <a:spLocks/>
              </p:cNvSpPr>
              <p:nvPr/>
            </p:nvSpPr>
            <p:spPr bwMode="auto">
              <a:xfrm>
                <a:off x="3776" y="1306"/>
                <a:ext cx="34" cy="80"/>
              </a:xfrm>
              <a:custGeom>
                <a:avLst/>
                <a:gdLst>
                  <a:gd name="T0" fmla="*/ 2147483647 w 3"/>
                  <a:gd name="T1" fmla="*/ 2147483647 h 7"/>
                  <a:gd name="T2" fmla="*/ 2147483647 w 3"/>
                  <a:gd name="T3" fmla="*/ 2147483647 h 7"/>
                  <a:gd name="T4" fmla="*/ 0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2147483647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3" y="7"/>
                    </a:moveTo>
                    <a:cubicBezTo>
                      <a:pt x="3" y="7"/>
                      <a:pt x="3" y="5"/>
                      <a:pt x="3" y="3"/>
                    </a:cubicBezTo>
                    <a:cubicBezTo>
                      <a:pt x="2" y="2"/>
                      <a:pt x="1" y="0"/>
                      <a:pt x="0" y="1"/>
                    </a:cubicBezTo>
                    <a:cubicBezTo>
                      <a:pt x="0" y="2"/>
                      <a:pt x="1" y="3"/>
                      <a:pt x="1" y="3"/>
                    </a:cubicBezTo>
                    <a:cubicBezTo>
                      <a:pt x="1" y="4"/>
                      <a:pt x="1" y="5"/>
                      <a:pt x="1" y="5"/>
                    </a:cubicBezTo>
                    <a:cubicBezTo>
                      <a:pt x="2" y="6"/>
                      <a:pt x="2" y="7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1" name="Freeform 274"/>
              <p:cNvSpPr>
                <a:spLocks/>
              </p:cNvSpPr>
              <p:nvPr/>
            </p:nvSpPr>
            <p:spPr bwMode="auto">
              <a:xfrm>
                <a:off x="375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4"/>
                      <a:pt x="2" y="4"/>
                      <a:pt x="2" y="5"/>
                    </a:cubicBezTo>
                    <a:cubicBezTo>
                      <a:pt x="2" y="6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2" name="Freeform 275"/>
              <p:cNvSpPr>
                <a:spLocks/>
              </p:cNvSpPr>
              <p:nvPr/>
            </p:nvSpPr>
            <p:spPr bwMode="auto">
              <a:xfrm>
                <a:off x="374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3" name="Freeform 276"/>
              <p:cNvSpPr>
                <a:spLocks/>
              </p:cNvSpPr>
              <p:nvPr/>
            </p:nvSpPr>
            <p:spPr bwMode="auto">
              <a:xfrm>
                <a:off x="3732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4" name="Freeform 277"/>
              <p:cNvSpPr>
                <a:spLocks/>
              </p:cNvSpPr>
              <p:nvPr/>
            </p:nvSpPr>
            <p:spPr bwMode="auto">
              <a:xfrm>
                <a:off x="3718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5" name="Freeform 278"/>
              <p:cNvSpPr>
                <a:spLocks/>
              </p:cNvSpPr>
              <p:nvPr/>
            </p:nvSpPr>
            <p:spPr bwMode="auto">
              <a:xfrm>
                <a:off x="3703" y="1306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6" name="Freeform 279"/>
              <p:cNvSpPr>
                <a:spLocks/>
              </p:cNvSpPr>
              <p:nvPr/>
            </p:nvSpPr>
            <p:spPr bwMode="auto">
              <a:xfrm>
                <a:off x="3699" y="1306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7" name="Freeform 280"/>
              <p:cNvSpPr>
                <a:spLocks/>
              </p:cNvSpPr>
              <p:nvPr/>
            </p:nvSpPr>
            <p:spPr bwMode="auto">
              <a:xfrm>
                <a:off x="3684" y="1306"/>
                <a:ext cx="1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2"/>
                      <a:pt x="2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2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8" name="Freeform 281"/>
              <p:cNvSpPr>
                <a:spLocks/>
              </p:cNvSpPr>
              <p:nvPr/>
            </p:nvSpPr>
            <p:spPr bwMode="auto">
              <a:xfrm>
                <a:off x="3858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0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6" y="4"/>
                      <a:pt x="5" y="2"/>
                    </a:cubicBezTo>
                    <a:cubicBezTo>
                      <a:pt x="4" y="1"/>
                      <a:pt x="4" y="0"/>
                      <a:pt x="3" y="0"/>
                    </a:cubicBezTo>
                    <a:cubicBezTo>
                      <a:pt x="2" y="0"/>
                      <a:pt x="1" y="0"/>
                      <a:pt x="0" y="1"/>
                    </a:cubicBezTo>
                    <a:cubicBezTo>
                      <a:pt x="1" y="2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9" name="Freeform 282"/>
              <p:cNvSpPr>
                <a:spLocks/>
              </p:cNvSpPr>
              <p:nvPr/>
            </p:nvSpPr>
            <p:spPr bwMode="auto">
              <a:xfrm>
                <a:off x="3824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0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5" y="4"/>
                      <a:pt x="4" y="3"/>
                    </a:cubicBezTo>
                    <a:cubicBezTo>
                      <a:pt x="4" y="1"/>
                      <a:pt x="2" y="0"/>
                      <a:pt x="0" y="1"/>
                    </a:cubicBezTo>
                    <a:cubicBezTo>
                      <a:pt x="1" y="2"/>
                      <a:pt x="2" y="3"/>
                      <a:pt x="2" y="3"/>
                    </a:cubicBezTo>
                    <a:cubicBezTo>
                      <a:pt x="2" y="4"/>
                      <a:pt x="3" y="5"/>
                      <a:pt x="3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0" name="Freeform 283"/>
              <p:cNvSpPr>
                <a:spLocks/>
              </p:cNvSpPr>
              <p:nvPr/>
            </p:nvSpPr>
            <p:spPr bwMode="auto">
              <a:xfrm>
                <a:off x="3800" y="1271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2147483647 w 5"/>
                  <a:gd name="T3" fmla="*/ 2147483647 h 6"/>
                  <a:gd name="T4" fmla="*/ 0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2147483647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5" y="6"/>
                    </a:moveTo>
                    <a:cubicBezTo>
                      <a:pt x="5" y="5"/>
                      <a:pt x="5" y="3"/>
                      <a:pt x="4" y="2"/>
                    </a:cubicBezTo>
                    <a:cubicBezTo>
                      <a:pt x="3" y="0"/>
                      <a:pt x="2" y="0"/>
                      <a:pt x="0" y="1"/>
                    </a:cubicBezTo>
                    <a:cubicBezTo>
                      <a:pt x="1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3" y="5"/>
                    </a:cubicBezTo>
                    <a:cubicBezTo>
                      <a:pt x="3" y="5"/>
                      <a:pt x="4" y="6"/>
                      <a:pt x="5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1" name="Freeform 284"/>
              <p:cNvSpPr>
                <a:spLocks/>
              </p:cNvSpPr>
              <p:nvPr/>
            </p:nvSpPr>
            <p:spPr bwMode="auto">
              <a:xfrm>
                <a:off x="3790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3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2" name="Freeform 285"/>
              <p:cNvSpPr>
                <a:spLocks/>
              </p:cNvSpPr>
              <p:nvPr/>
            </p:nvSpPr>
            <p:spPr bwMode="auto">
              <a:xfrm>
                <a:off x="3766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4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3" name="Freeform 286"/>
              <p:cNvSpPr>
                <a:spLocks/>
              </p:cNvSpPr>
              <p:nvPr/>
            </p:nvSpPr>
            <p:spPr bwMode="auto">
              <a:xfrm>
                <a:off x="3752" y="1271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2"/>
                      <a:pt x="1" y="2"/>
                      <a:pt x="1" y="3"/>
                    </a:cubicBezTo>
                    <a:cubicBezTo>
                      <a:pt x="1" y="4"/>
                      <a:pt x="1" y="4"/>
                      <a:pt x="1" y="5"/>
                    </a:cubicBezTo>
                    <a:cubicBezTo>
                      <a:pt x="2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4" name="Freeform 287"/>
              <p:cNvSpPr>
                <a:spLocks/>
              </p:cNvSpPr>
              <p:nvPr/>
            </p:nvSpPr>
            <p:spPr bwMode="auto">
              <a:xfrm>
                <a:off x="3742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0 h 5"/>
                  <a:gd name="T6" fmla="*/ 0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5" name="Freeform 288"/>
              <p:cNvSpPr>
                <a:spLocks/>
              </p:cNvSpPr>
              <p:nvPr/>
            </p:nvSpPr>
            <p:spPr bwMode="auto">
              <a:xfrm>
                <a:off x="3718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2" y="3"/>
                      <a:pt x="2" y="3"/>
                      <a:pt x="2" y="4"/>
                    </a:cubicBezTo>
                    <a:cubicBezTo>
                      <a:pt x="2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6" name="Freeform 289"/>
              <p:cNvSpPr>
                <a:spLocks/>
              </p:cNvSpPr>
              <p:nvPr/>
            </p:nvSpPr>
            <p:spPr bwMode="auto">
              <a:xfrm>
                <a:off x="3703" y="1283"/>
                <a:ext cx="39" cy="46"/>
              </a:xfrm>
              <a:custGeom>
                <a:avLst/>
                <a:gdLst>
                  <a:gd name="T0" fmla="*/ 2147483647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2147483647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1" y="3"/>
                      <a:pt x="2" y="3"/>
                      <a:pt x="2" y="4"/>
                    </a:cubicBezTo>
                    <a:cubicBezTo>
                      <a:pt x="2" y="4"/>
                      <a:pt x="2" y="4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7" name="Freeform 290"/>
              <p:cNvSpPr>
                <a:spLocks/>
              </p:cNvSpPr>
              <p:nvPr/>
            </p:nvSpPr>
            <p:spPr bwMode="auto">
              <a:xfrm>
                <a:off x="3703" y="1283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0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8" name="Freeform 291"/>
              <p:cNvSpPr>
                <a:spLocks/>
              </p:cNvSpPr>
              <p:nvPr/>
            </p:nvSpPr>
            <p:spPr bwMode="auto">
              <a:xfrm>
                <a:off x="3699" y="1283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9" name="Freeform 292"/>
              <p:cNvSpPr>
                <a:spLocks/>
              </p:cNvSpPr>
              <p:nvPr/>
            </p:nvSpPr>
            <p:spPr bwMode="auto">
              <a:xfrm>
                <a:off x="3684" y="1294"/>
                <a:ext cx="19" cy="34"/>
              </a:xfrm>
              <a:custGeom>
                <a:avLst/>
                <a:gdLst>
                  <a:gd name="T0" fmla="*/ 2147483647 w 2"/>
                  <a:gd name="T1" fmla="*/ 2147483647 h 3"/>
                  <a:gd name="T2" fmla="*/ 2147483647 w 2"/>
                  <a:gd name="T3" fmla="*/ 2147483647 h 3"/>
                  <a:gd name="T4" fmla="*/ 0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2147483647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2" y="3"/>
                    </a:moveTo>
                    <a:cubicBezTo>
                      <a:pt x="2" y="3"/>
                      <a:pt x="2" y="2"/>
                      <a:pt x="1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2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0" name="Freeform 29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1" name="Freeform 29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2" name="Freeform 29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3" name="Freeform 29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4" name="Freeform 29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5" name="Freeform 29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6" name="Freeform 29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7" name="Freeform 30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8" name="Freeform 30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9" name="Freeform 30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0" name="Freeform 30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1" name="Freeform 30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2" name="Freeform 30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3" name="Freeform 30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4" name="Freeform 30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5" name="Freeform 30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6" name="Freeform 30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7" name="Freeform 31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8" name="Freeform 31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9" name="Freeform 31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0" name="Freeform 31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1" name="Freeform 31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2" name="Freeform 31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3" name="Freeform 316"/>
              <p:cNvSpPr>
                <a:spLocks/>
              </p:cNvSpPr>
              <p:nvPr/>
            </p:nvSpPr>
            <p:spPr bwMode="auto">
              <a:xfrm>
                <a:off x="3834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2" y="0"/>
                    </a:moveTo>
                    <a:cubicBezTo>
                      <a:pt x="3" y="1"/>
                      <a:pt x="4" y="2"/>
                      <a:pt x="5" y="4"/>
                    </a:cubicBezTo>
                    <a:cubicBezTo>
                      <a:pt x="4" y="4"/>
                      <a:pt x="3" y="4"/>
                      <a:pt x="2" y="3"/>
                    </a:cubicBezTo>
                    <a:cubicBezTo>
                      <a:pt x="2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4" name="Freeform 317"/>
              <p:cNvSpPr>
                <a:spLocks/>
              </p:cNvSpPr>
              <p:nvPr/>
            </p:nvSpPr>
            <p:spPr bwMode="auto">
              <a:xfrm>
                <a:off x="3824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4"/>
                    </a:cubicBezTo>
                    <a:cubicBezTo>
                      <a:pt x="3" y="4"/>
                      <a:pt x="2" y="4"/>
                      <a:pt x="1" y="3"/>
                    </a:cubicBezTo>
                    <a:cubicBezTo>
                      <a:pt x="1" y="2"/>
                      <a:pt x="0" y="2"/>
                      <a:pt x="0" y="1"/>
                    </a:cubicBezTo>
                    <a:cubicBezTo>
                      <a:pt x="0" y="1"/>
                      <a:pt x="1" y="1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5" name="Freeform 318"/>
              <p:cNvSpPr>
                <a:spLocks/>
              </p:cNvSpPr>
              <p:nvPr/>
            </p:nvSpPr>
            <p:spPr bwMode="auto">
              <a:xfrm>
                <a:off x="3800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3"/>
                    </a:cubicBezTo>
                    <a:cubicBezTo>
                      <a:pt x="3" y="4"/>
                      <a:pt x="2" y="3"/>
                      <a:pt x="1" y="2"/>
                    </a:cubicBezTo>
                    <a:cubicBezTo>
                      <a:pt x="1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6" name="Freeform 319"/>
              <p:cNvSpPr>
                <a:spLocks/>
              </p:cNvSpPr>
              <p:nvPr/>
            </p:nvSpPr>
            <p:spPr bwMode="auto">
              <a:xfrm>
                <a:off x="3790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cubicBezTo>
                      <a:pt x="2" y="0"/>
                      <a:pt x="2" y="1"/>
                      <a:pt x="3" y="2"/>
                    </a:cubicBezTo>
                    <a:cubicBezTo>
                      <a:pt x="2" y="3"/>
                      <a:pt x="2" y="2"/>
                      <a:pt x="1" y="1"/>
                    </a:cubicBezTo>
                    <a:cubicBezTo>
                      <a:pt x="0" y="1"/>
                      <a:pt x="0" y="1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7" name="Freeform 32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8" name="Freeform 32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9" name="Freeform 32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0" name="Freeform 32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1" name="Freeform 32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2" name="Freeform 32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3" name="Freeform 32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4" name="Freeform 32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5" name="Freeform 32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6" name="Freeform 32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7" name="Freeform 33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8" name="Freeform 33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9" name="Freeform 33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0" name="Freeform 33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1" name="Freeform 33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2" name="Freeform 33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3" name="Freeform 33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4" name="Freeform 33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5" name="Freeform 33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6" name="Freeform 33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7" name="Freeform 34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8" name="Freeform 34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9" name="Freeform 34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0" name="Freeform 343"/>
              <p:cNvSpPr>
                <a:spLocks/>
              </p:cNvSpPr>
              <p:nvPr/>
            </p:nvSpPr>
            <p:spPr bwMode="auto">
              <a:xfrm>
                <a:off x="3809" y="1203"/>
                <a:ext cx="48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w 4"/>
                  <a:gd name="T5" fmla="*/ 2147483647 h 2"/>
                  <a:gd name="T6" fmla="*/ 2147483647 w 4"/>
                  <a:gd name="T7" fmla="*/ 2147483647 h 2"/>
                  <a:gd name="T8" fmla="*/ 2147483647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1"/>
                      <a:pt x="0" y="0"/>
                    </a:cubicBezTo>
                    <a:lnTo>
                      <a:pt x="0" y="1"/>
                    </a:lnTo>
                    <a:cubicBezTo>
                      <a:pt x="1" y="2"/>
                      <a:pt x="1" y="2"/>
                      <a:pt x="2" y="2"/>
                    </a:cubicBezTo>
                    <a:cubicBezTo>
                      <a:pt x="3" y="2"/>
                      <a:pt x="3" y="2"/>
                      <a:pt x="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1" name="Freeform 344"/>
              <p:cNvSpPr>
                <a:spLocks/>
              </p:cNvSpPr>
              <p:nvPr/>
            </p:nvSpPr>
            <p:spPr bwMode="auto">
              <a:xfrm>
                <a:off x="3800" y="1214"/>
                <a:ext cx="34" cy="23"/>
              </a:xfrm>
              <a:custGeom>
                <a:avLst/>
                <a:gdLst>
                  <a:gd name="T0" fmla="*/ 2147483647 w 3"/>
                  <a:gd name="T1" fmla="*/ 2147483647 h 2"/>
                  <a:gd name="T2" fmla="*/ 0 w 3"/>
                  <a:gd name="T3" fmla="*/ 0 h 2"/>
                  <a:gd name="T4" fmla="*/ 0 w 3"/>
                  <a:gd name="T5" fmla="*/ 2147483647 h 2"/>
                  <a:gd name="T6" fmla="*/ 2147483647 w 3"/>
                  <a:gd name="T7" fmla="*/ 2147483647 h 2"/>
                  <a:gd name="T8" fmla="*/ 2147483647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3" y="1"/>
                    </a:moveTo>
                    <a:cubicBezTo>
                      <a:pt x="2" y="1"/>
                      <a:pt x="1" y="0"/>
                      <a:pt x="0" y="0"/>
                    </a:cubicBezTo>
                    <a:lnTo>
                      <a:pt x="0" y="1"/>
                    </a:lnTo>
                    <a:cubicBezTo>
                      <a:pt x="0" y="1"/>
                      <a:pt x="1" y="2"/>
                      <a:pt x="2" y="2"/>
                    </a:cubicBezTo>
                    <a:cubicBezTo>
                      <a:pt x="2" y="2"/>
                      <a:pt x="3" y="2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2" name="Freeform 345"/>
              <p:cNvSpPr>
                <a:spLocks/>
              </p:cNvSpPr>
              <p:nvPr/>
            </p:nvSpPr>
            <p:spPr bwMode="auto">
              <a:xfrm>
                <a:off x="3790" y="1226"/>
                <a:ext cx="34" cy="11"/>
              </a:xfrm>
              <a:custGeom>
                <a:avLst/>
                <a:gdLst>
                  <a:gd name="T0" fmla="*/ 2147483647 w 3"/>
                  <a:gd name="T1" fmla="*/ 2147483647 h 1"/>
                  <a:gd name="T2" fmla="*/ 2147483647 w 3"/>
                  <a:gd name="T3" fmla="*/ 0 h 1"/>
                  <a:gd name="T4" fmla="*/ 0 w 3"/>
                  <a:gd name="T5" fmla="*/ 2147483647 h 1"/>
                  <a:gd name="T6" fmla="*/ 2147483647 w 3"/>
                  <a:gd name="T7" fmla="*/ 2147483647 h 1"/>
                  <a:gd name="T8" fmla="*/ 2147483647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3" y="1"/>
                    </a:moveTo>
                    <a:cubicBezTo>
                      <a:pt x="2" y="1"/>
                      <a:pt x="1" y="0"/>
                      <a:pt x="1" y="0"/>
                    </a:cubicBezTo>
                    <a:lnTo>
                      <a:pt x="0" y="1"/>
                    </a:lnTo>
                    <a:cubicBezTo>
                      <a:pt x="1" y="1"/>
                      <a:pt x="1" y="1"/>
                      <a:pt x="2" y="1"/>
                    </a:cubicBezTo>
                    <a:cubicBezTo>
                      <a:pt x="2" y="1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3" name="Freeform 346"/>
              <p:cNvSpPr>
                <a:spLocks/>
              </p:cNvSpPr>
              <p:nvPr/>
            </p:nvSpPr>
            <p:spPr bwMode="auto">
              <a:xfrm>
                <a:off x="3752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2147483647 w 3"/>
                  <a:gd name="T3" fmla="*/ 2147483647 h 2"/>
                  <a:gd name="T4" fmla="*/ 0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2" y="0"/>
                    </a:moveTo>
                    <a:cubicBezTo>
                      <a:pt x="2" y="1"/>
                      <a:pt x="2" y="1"/>
                      <a:pt x="3" y="2"/>
                    </a:cubicBezTo>
                    <a:cubicBezTo>
                      <a:pt x="2" y="2"/>
                      <a:pt x="1" y="2"/>
                      <a:pt x="0" y="1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4" name="Freeform 347"/>
              <p:cNvSpPr>
                <a:spLocks/>
              </p:cNvSpPr>
              <p:nvPr/>
            </p:nvSpPr>
            <p:spPr bwMode="auto">
              <a:xfrm>
                <a:off x="3752" y="1191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2147483647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6" y="1"/>
                    </a:moveTo>
                    <a:lnTo>
                      <a:pt x="6" y="1"/>
                    </a:lnTo>
                    <a:cubicBezTo>
                      <a:pt x="5" y="2"/>
                      <a:pt x="4" y="2"/>
                      <a:pt x="4" y="3"/>
                    </a:cubicBezTo>
                    <a:cubicBezTo>
                      <a:pt x="4" y="4"/>
                      <a:pt x="4" y="5"/>
                      <a:pt x="3" y="5"/>
                    </a:cubicBezTo>
                    <a:cubicBezTo>
                      <a:pt x="3" y="6"/>
                      <a:pt x="2" y="7"/>
                      <a:pt x="1" y="7"/>
                    </a:cubicBezTo>
                    <a:lnTo>
                      <a:pt x="0" y="6"/>
                    </a:lnTo>
                    <a:cubicBezTo>
                      <a:pt x="1" y="6"/>
                      <a:pt x="2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4" y="1"/>
                      <a:pt x="4" y="1"/>
                      <a:pt x="5" y="1"/>
                    </a:cubicBezTo>
                    <a:cubicBezTo>
                      <a:pt x="6" y="0"/>
                      <a:pt x="6" y="1"/>
                      <a:pt x="6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5" name="Freeform 348"/>
              <p:cNvSpPr>
                <a:spLocks/>
              </p:cNvSpPr>
              <p:nvPr/>
            </p:nvSpPr>
            <p:spPr bwMode="auto">
              <a:xfrm>
                <a:off x="3400" y="1363"/>
                <a:ext cx="178" cy="241"/>
              </a:xfrm>
              <a:custGeom>
                <a:avLst/>
                <a:gdLst>
                  <a:gd name="T0" fmla="*/ 2147483647 w 16"/>
                  <a:gd name="T1" fmla="*/ 2147483647 h 21"/>
                  <a:gd name="T2" fmla="*/ 2147483647 w 16"/>
                  <a:gd name="T3" fmla="*/ 2147483647 h 21"/>
                  <a:gd name="T4" fmla="*/ 2147483647 w 16"/>
                  <a:gd name="T5" fmla="*/ 2147483647 h 21"/>
                  <a:gd name="T6" fmla="*/ 2147483647 w 16"/>
                  <a:gd name="T7" fmla="*/ 2147483647 h 21"/>
                  <a:gd name="T8" fmla="*/ 2147483647 w 16"/>
                  <a:gd name="T9" fmla="*/ 2147483647 h 21"/>
                  <a:gd name="T10" fmla="*/ 2147483647 w 16"/>
                  <a:gd name="T11" fmla="*/ 2147483647 h 21"/>
                  <a:gd name="T12" fmla="*/ 2147483647 w 16"/>
                  <a:gd name="T13" fmla="*/ 2147483647 h 21"/>
                  <a:gd name="T14" fmla="*/ 2147483647 w 16"/>
                  <a:gd name="T15" fmla="*/ 2147483647 h 21"/>
                  <a:gd name="T16" fmla="*/ 2147483647 w 16"/>
                  <a:gd name="T17" fmla="*/ 2147483647 h 21"/>
                  <a:gd name="T18" fmla="*/ 2147483647 w 16"/>
                  <a:gd name="T19" fmla="*/ 2147483647 h 21"/>
                  <a:gd name="T20" fmla="*/ 2147483647 w 16"/>
                  <a:gd name="T21" fmla="*/ 2147483647 h 21"/>
                  <a:gd name="T22" fmla="*/ 2147483647 w 16"/>
                  <a:gd name="T23" fmla="*/ 2147483647 h 21"/>
                  <a:gd name="T24" fmla="*/ 2147483647 w 16"/>
                  <a:gd name="T25" fmla="*/ 2147483647 h 21"/>
                  <a:gd name="T26" fmla="*/ 2147483647 w 16"/>
                  <a:gd name="T27" fmla="*/ 2147483647 h 21"/>
                  <a:gd name="T28" fmla="*/ 2147483647 w 16"/>
                  <a:gd name="T29" fmla="*/ 2147483647 h 21"/>
                  <a:gd name="T30" fmla="*/ 2147483647 w 16"/>
                  <a:gd name="T31" fmla="*/ 2147483647 h 21"/>
                  <a:gd name="T32" fmla="*/ 2147483647 w 16"/>
                  <a:gd name="T33" fmla="*/ 2147483647 h 21"/>
                  <a:gd name="T34" fmla="*/ 2147483647 w 16"/>
                  <a:gd name="T35" fmla="*/ 2147483647 h 21"/>
                  <a:gd name="T36" fmla="*/ 2147483647 w 16"/>
                  <a:gd name="T37" fmla="*/ 2147483647 h 21"/>
                  <a:gd name="T38" fmla="*/ 2147483647 w 16"/>
                  <a:gd name="T39" fmla="*/ 2147483647 h 21"/>
                  <a:gd name="T40" fmla="*/ 2147483647 w 16"/>
                  <a:gd name="T41" fmla="*/ 2147483647 h 21"/>
                  <a:gd name="T42" fmla="*/ 2147483647 w 16"/>
                  <a:gd name="T43" fmla="*/ 2147483647 h 21"/>
                  <a:gd name="T44" fmla="*/ 2147483647 w 16"/>
                  <a:gd name="T45" fmla="*/ 2147483647 h 21"/>
                  <a:gd name="T46" fmla="*/ 2147483647 w 16"/>
                  <a:gd name="T47" fmla="*/ 2147483647 h 21"/>
                  <a:gd name="T48" fmla="*/ 2147483647 w 16"/>
                  <a:gd name="T49" fmla="*/ 2147483647 h 21"/>
                  <a:gd name="T50" fmla="*/ 2147483647 w 16"/>
                  <a:gd name="T51" fmla="*/ 2147483647 h 21"/>
                  <a:gd name="T52" fmla="*/ 2147483647 w 16"/>
                  <a:gd name="T53" fmla="*/ 2147483647 h 21"/>
                  <a:gd name="T54" fmla="*/ 2147483647 w 16"/>
                  <a:gd name="T55" fmla="*/ 2147483647 h 21"/>
                  <a:gd name="T56" fmla="*/ 2147483647 w 16"/>
                  <a:gd name="T57" fmla="*/ 2147483647 h 21"/>
                  <a:gd name="T58" fmla="*/ 2147483647 w 16"/>
                  <a:gd name="T59" fmla="*/ 2147483647 h 21"/>
                  <a:gd name="T60" fmla="*/ 2147483647 w 16"/>
                  <a:gd name="T61" fmla="*/ 2147483647 h 21"/>
                  <a:gd name="T62" fmla="*/ 2147483647 w 16"/>
                  <a:gd name="T63" fmla="*/ 2147483647 h 21"/>
                  <a:gd name="T64" fmla="*/ 0 w 16"/>
                  <a:gd name="T65" fmla="*/ 2147483647 h 21"/>
                  <a:gd name="T66" fmla="*/ 0 w 16"/>
                  <a:gd name="T67" fmla="*/ 2147483647 h 21"/>
                  <a:gd name="T68" fmla="*/ 0 w 16"/>
                  <a:gd name="T69" fmla="*/ 2147483647 h 21"/>
                  <a:gd name="T70" fmla="*/ 2147483647 w 16"/>
                  <a:gd name="T71" fmla="*/ 2147483647 h 21"/>
                  <a:gd name="T72" fmla="*/ 0 w 16"/>
                  <a:gd name="T73" fmla="*/ 2147483647 h 21"/>
                  <a:gd name="T74" fmla="*/ 2147483647 w 16"/>
                  <a:gd name="T75" fmla="*/ 0 h 21"/>
                  <a:gd name="T76" fmla="*/ 2147483647 w 16"/>
                  <a:gd name="T77" fmla="*/ 2147483647 h 21"/>
                  <a:gd name="T78" fmla="*/ 2147483647 w 16"/>
                  <a:gd name="T79" fmla="*/ 2147483647 h 21"/>
                  <a:gd name="T80" fmla="*/ 2147483647 w 16"/>
                  <a:gd name="T81" fmla="*/ 2147483647 h 21"/>
                  <a:gd name="T82" fmla="*/ 2147483647 w 16"/>
                  <a:gd name="T83" fmla="*/ 2147483647 h 21"/>
                  <a:gd name="T84" fmla="*/ 2147483647 w 16"/>
                  <a:gd name="T85" fmla="*/ 2147483647 h 21"/>
                  <a:gd name="T86" fmla="*/ 2147483647 w 16"/>
                  <a:gd name="T87" fmla="*/ 2147483647 h 21"/>
                  <a:gd name="T88" fmla="*/ 2147483647 w 16"/>
                  <a:gd name="T89" fmla="*/ 2147483647 h 21"/>
                  <a:gd name="T90" fmla="*/ 2147483647 w 16"/>
                  <a:gd name="T91" fmla="*/ 2147483647 h 21"/>
                  <a:gd name="T92" fmla="*/ 2147483647 w 16"/>
                  <a:gd name="T93" fmla="*/ 2147483647 h 21"/>
                  <a:gd name="T94" fmla="*/ 2147483647 w 16"/>
                  <a:gd name="T95" fmla="*/ 2147483647 h 21"/>
                  <a:gd name="T96" fmla="*/ 2147483647 w 16"/>
                  <a:gd name="T97" fmla="*/ 2147483647 h 21"/>
                  <a:gd name="T98" fmla="*/ 2147483647 w 16"/>
                  <a:gd name="T99" fmla="*/ 2147483647 h 21"/>
                  <a:gd name="T100" fmla="*/ 2147483647 w 16"/>
                  <a:gd name="T101" fmla="*/ 2147483647 h 21"/>
                  <a:gd name="T102" fmla="*/ 2147483647 w 16"/>
                  <a:gd name="T103" fmla="*/ 2147483647 h 21"/>
                  <a:gd name="T104" fmla="*/ 2147483647 w 16"/>
                  <a:gd name="T105" fmla="*/ 2147483647 h 21"/>
                  <a:gd name="T106" fmla="*/ 2147483647 w 16"/>
                  <a:gd name="T107" fmla="*/ 2147483647 h 21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w 16"/>
                  <a:gd name="T163" fmla="*/ 0 h 21"/>
                  <a:gd name="T164" fmla="*/ 16 w 16"/>
                  <a:gd name="T165" fmla="*/ 21 h 21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T162" t="T163" r="T164" b="T165"/>
                <a:pathLst>
                  <a:path w="16" h="21">
                    <a:moveTo>
                      <a:pt x="12" y="13"/>
                    </a:moveTo>
                    <a:lnTo>
                      <a:pt x="14" y="12"/>
                    </a:lnTo>
                    <a:lnTo>
                      <a:pt x="14" y="14"/>
                    </a:lnTo>
                    <a:lnTo>
                      <a:pt x="15" y="14"/>
                    </a:lnTo>
                    <a:lnTo>
                      <a:pt x="16" y="15"/>
                    </a:lnTo>
                    <a:lnTo>
                      <a:pt x="15" y="16"/>
                    </a:lnTo>
                    <a:lnTo>
                      <a:pt x="14" y="16"/>
                    </a:lnTo>
                    <a:lnTo>
                      <a:pt x="13" y="15"/>
                    </a:lnTo>
                    <a:lnTo>
                      <a:pt x="11" y="15"/>
                    </a:lnTo>
                    <a:lnTo>
                      <a:pt x="10" y="17"/>
                    </a:lnTo>
                    <a:lnTo>
                      <a:pt x="10" y="18"/>
                    </a:lnTo>
                    <a:lnTo>
                      <a:pt x="11" y="19"/>
                    </a:lnTo>
                    <a:lnTo>
                      <a:pt x="11" y="21"/>
                    </a:lnTo>
                    <a:lnTo>
                      <a:pt x="10" y="21"/>
                    </a:lnTo>
                    <a:lnTo>
                      <a:pt x="9" y="20"/>
                    </a:lnTo>
                    <a:lnTo>
                      <a:pt x="8" y="19"/>
                    </a:lnTo>
                    <a:lnTo>
                      <a:pt x="7" y="19"/>
                    </a:lnTo>
                    <a:lnTo>
                      <a:pt x="7" y="18"/>
                    </a:lnTo>
                    <a:lnTo>
                      <a:pt x="7" y="17"/>
                    </a:lnTo>
                    <a:lnTo>
                      <a:pt x="6" y="17"/>
                    </a:lnTo>
                    <a:lnTo>
                      <a:pt x="7" y="16"/>
                    </a:lnTo>
                    <a:lnTo>
                      <a:pt x="6" y="15"/>
                    </a:lnTo>
                    <a:lnTo>
                      <a:pt x="7" y="15"/>
                    </a:lnTo>
                    <a:lnTo>
                      <a:pt x="5" y="14"/>
                    </a:lnTo>
                    <a:lnTo>
                      <a:pt x="5" y="12"/>
                    </a:lnTo>
                    <a:lnTo>
                      <a:pt x="2" y="5"/>
                    </a:lnTo>
                    <a:lnTo>
                      <a:pt x="2" y="4"/>
                    </a:lnTo>
                    <a:lnTo>
                      <a:pt x="1" y="5"/>
                    </a:lnTo>
                    <a:lnTo>
                      <a:pt x="1" y="4"/>
                    </a:lnTo>
                    <a:lnTo>
                      <a:pt x="0" y="4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1" y="2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3" y="3"/>
                    </a:lnTo>
                    <a:lnTo>
                      <a:pt x="3" y="4"/>
                    </a:lnTo>
                    <a:lnTo>
                      <a:pt x="4" y="4"/>
                    </a:lnTo>
                    <a:lnTo>
                      <a:pt x="3" y="4"/>
                    </a:lnTo>
                    <a:lnTo>
                      <a:pt x="4" y="5"/>
                    </a:lnTo>
                    <a:lnTo>
                      <a:pt x="3" y="5"/>
                    </a:lnTo>
                    <a:lnTo>
                      <a:pt x="6" y="12"/>
                    </a:lnTo>
                    <a:lnTo>
                      <a:pt x="7" y="13"/>
                    </a:lnTo>
                    <a:lnTo>
                      <a:pt x="8" y="14"/>
                    </a:lnTo>
                    <a:lnTo>
                      <a:pt x="10" y="15"/>
                    </a:lnTo>
                    <a:lnTo>
                      <a:pt x="13" y="14"/>
                    </a:lnTo>
                    <a:lnTo>
                      <a:pt x="13" y="13"/>
                    </a:lnTo>
                    <a:lnTo>
                      <a:pt x="12" y="13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6" name="Line 349"/>
              <p:cNvSpPr>
                <a:spLocks noChangeShapeType="1"/>
              </p:cNvSpPr>
              <p:nvPr/>
            </p:nvSpPr>
            <p:spPr bwMode="auto">
              <a:xfrm flipH="1">
                <a:off x="3477" y="1524"/>
                <a:ext cx="14" cy="11"/>
              </a:xfrm>
              <a:prstGeom prst="line">
                <a:avLst/>
              </a:pr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7" name="Freeform 350"/>
              <p:cNvSpPr>
                <a:spLocks/>
              </p:cNvSpPr>
              <p:nvPr/>
            </p:nvSpPr>
            <p:spPr bwMode="auto">
              <a:xfrm>
                <a:off x="3477" y="153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1"/>
                  <a:gd name="T14" fmla="*/ 3 w 3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1">
                    <a:moveTo>
                      <a:pt x="0" y="1"/>
                    </a:moveTo>
                    <a:lnTo>
                      <a:pt x="1" y="0"/>
                    </a:lnTo>
                    <a:lnTo>
                      <a:pt x="2" y="1"/>
                    </a:lnTo>
                    <a:lnTo>
                      <a:pt x="3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8" name="Freeform 351"/>
              <p:cNvSpPr>
                <a:spLocks/>
              </p:cNvSpPr>
              <p:nvPr/>
            </p:nvSpPr>
            <p:spPr bwMode="auto">
              <a:xfrm>
                <a:off x="3477" y="1536"/>
                <a:ext cx="24" cy="11"/>
              </a:xfrm>
              <a:custGeom>
                <a:avLst/>
                <a:gdLst>
                  <a:gd name="T0" fmla="*/ 0 w 2"/>
                  <a:gd name="T1" fmla="*/ 0 h 1"/>
                  <a:gd name="T2" fmla="*/ 2147483647 w 2"/>
                  <a:gd name="T3" fmla="*/ 2147483647 h 1"/>
                  <a:gd name="T4" fmla="*/ 2147483647 w 2"/>
                  <a:gd name="T5" fmla="*/ 2147483647 h 1"/>
                  <a:gd name="T6" fmla="*/ 0 w 2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"/>
                  <a:gd name="T13" fmla="*/ 0 h 1"/>
                  <a:gd name="T14" fmla="*/ 2 w 2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" h="1">
                    <a:moveTo>
                      <a:pt x="0" y="0"/>
                    </a:moveTo>
                    <a:lnTo>
                      <a:pt x="2" y="1"/>
                    </a:lnTo>
                    <a:lnTo>
                      <a:pt x="1" y="1"/>
                    </a:lnTo>
                    <a:lnTo>
                      <a:pt x="0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9" name="Freeform 352"/>
              <p:cNvSpPr>
                <a:spLocks/>
              </p:cNvSpPr>
              <p:nvPr/>
            </p:nvSpPr>
            <p:spPr bwMode="auto">
              <a:xfrm>
                <a:off x="3477" y="1547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2147483647 h 1"/>
                  <a:gd name="T6" fmla="*/ 2147483647 w 3"/>
                  <a:gd name="T7" fmla="*/ 0 h 1"/>
                  <a:gd name="T8" fmla="*/ 2147483647 w 3"/>
                  <a:gd name="T9" fmla="*/ 0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lnTo>
                      <a:pt x="1" y="1"/>
                    </a:lnTo>
                    <a:lnTo>
                      <a:pt x="3" y="1"/>
                    </a:lnTo>
                    <a:lnTo>
                      <a:pt x="3" y="0"/>
                    </a:lnTo>
                    <a:lnTo>
                      <a:pt x="1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0" name="Freeform 353"/>
              <p:cNvSpPr>
                <a:spLocks/>
              </p:cNvSpPr>
              <p:nvPr/>
            </p:nvSpPr>
            <p:spPr bwMode="auto">
              <a:xfrm>
                <a:off x="3477" y="1559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1"/>
                  <a:gd name="T11" fmla="*/ 3 w 3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1">
                    <a:moveTo>
                      <a:pt x="0" y="1"/>
                    </a:moveTo>
                    <a:lnTo>
                      <a:pt x="2" y="1"/>
                    </a:lnTo>
                    <a:lnTo>
                      <a:pt x="3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1" name="Freeform 354"/>
              <p:cNvSpPr>
                <a:spLocks/>
              </p:cNvSpPr>
              <p:nvPr/>
            </p:nvSpPr>
            <p:spPr bwMode="auto">
              <a:xfrm>
                <a:off x="3491" y="1570"/>
                <a:ext cx="19" cy="11"/>
              </a:xfrm>
              <a:custGeom>
                <a:avLst/>
                <a:gdLst>
                  <a:gd name="T0" fmla="*/ 0 w 2"/>
                  <a:gd name="T1" fmla="*/ 2147483647 h 1"/>
                  <a:gd name="T2" fmla="*/ 2147483647 w 2"/>
                  <a:gd name="T3" fmla="*/ 2147483647 h 1"/>
                  <a:gd name="T4" fmla="*/ 2147483647 w 2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2"/>
                  <a:gd name="T10" fmla="*/ 0 h 1"/>
                  <a:gd name="T11" fmla="*/ 2 w 2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" h="1">
                    <a:moveTo>
                      <a:pt x="0" y="1"/>
                    </a:moveTo>
                    <a:lnTo>
                      <a:pt x="1" y="1"/>
                    </a:lnTo>
                    <a:lnTo>
                      <a:pt x="2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2" name="Freeform 355"/>
              <p:cNvSpPr>
                <a:spLocks/>
              </p:cNvSpPr>
              <p:nvPr/>
            </p:nvSpPr>
            <p:spPr bwMode="auto">
              <a:xfrm>
                <a:off x="3858" y="1455"/>
                <a:ext cx="10" cy="23"/>
              </a:xfrm>
              <a:custGeom>
                <a:avLst/>
                <a:gdLst>
                  <a:gd name="T0" fmla="*/ 0 w 1"/>
                  <a:gd name="T1" fmla="*/ 2147483647 h 2"/>
                  <a:gd name="T2" fmla="*/ 0 w 1"/>
                  <a:gd name="T3" fmla="*/ 0 h 2"/>
                  <a:gd name="T4" fmla="*/ 2147483647 w 1"/>
                  <a:gd name="T5" fmla="*/ 2147483647 h 2"/>
                  <a:gd name="T6" fmla="*/ 2147483647 w 1"/>
                  <a:gd name="T7" fmla="*/ 2147483647 h 2"/>
                  <a:gd name="T8" fmla="*/ 0 w 1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"/>
                  <a:gd name="T16" fmla="*/ 0 h 2"/>
                  <a:gd name="T17" fmla="*/ 1 w 1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" h="2">
                    <a:moveTo>
                      <a:pt x="0" y="1"/>
                    </a:moveTo>
                    <a:lnTo>
                      <a:pt x="0" y="0"/>
                    </a:lnTo>
                    <a:lnTo>
                      <a:pt x="1" y="1"/>
                    </a:lnTo>
                    <a:lnTo>
                      <a:pt x="1" y="2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3" name="Oval 356"/>
              <p:cNvSpPr>
                <a:spLocks noChangeArrowheads="1"/>
              </p:cNvSpPr>
              <p:nvPr/>
            </p:nvSpPr>
            <p:spPr bwMode="auto">
              <a:xfrm>
                <a:off x="3809" y="1467"/>
                <a:ext cx="82" cy="80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4" name="Freeform 357"/>
              <p:cNvSpPr>
                <a:spLocks/>
              </p:cNvSpPr>
              <p:nvPr/>
            </p:nvSpPr>
            <p:spPr bwMode="auto">
              <a:xfrm>
                <a:off x="3809" y="1490"/>
                <a:ext cx="82" cy="34"/>
              </a:xfrm>
              <a:custGeom>
                <a:avLst/>
                <a:gdLst>
                  <a:gd name="T0" fmla="*/ 2147483647 w 7"/>
                  <a:gd name="T1" fmla="*/ 0 h 3"/>
                  <a:gd name="T2" fmla="*/ 2147483647 w 7"/>
                  <a:gd name="T3" fmla="*/ 2147483647 h 3"/>
                  <a:gd name="T4" fmla="*/ 2147483647 w 7"/>
                  <a:gd name="T5" fmla="*/ 2147483647 h 3"/>
                  <a:gd name="T6" fmla="*/ 0 w 7"/>
                  <a:gd name="T7" fmla="*/ 2147483647 h 3"/>
                  <a:gd name="T8" fmla="*/ 2147483647 w 7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3"/>
                  <a:gd name="T17" fmla="*/ 7 w 7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3">
                    <a:moveTo>
                      <a:pt x="1" y="0"/>
                    </a:moveTo>
                    <a:lnTo>
                      <a:pt x="7" y="2"/>
                    </a:lnTo>
                    <a:lnTo>
                      <a:pt x="7" y="3"/>
                    </a:ln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5" name="Freeform 358"/>
              <p:cNvSpPr>
                <a:spLocks/>
              </p:cNvSpPr>
              <p:nvPr/>
            </p:nvSpPr>
            <p:spPr bwMode="auto">
              <a:xfrm>
                <a:off x="3843" y="1432"/>
                <a:ext cx="34" cy="34"/>
              </a:xfrm>
              <a:custGeom>
                <a:avLst/>
                <a:gdLst>
                  <a:gd name="T0" fmla="*/ 2147483647 w 3"/>
                  <a:gd name="T1" fmla="*/ 2147483647 h 3"/>
                  <a:gd name="T2" fmla="*/ 2147483647 w 3"/>
                  <a:gd name="T3" fmla="*/ 2147483647 h 3"/>
                  <a:gd name="T4" fmla="*/ 0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2147483647 h 3"/>
                  <a:gd name="T10" fmla="*/ 2147483647 w 3"/>
                  <a:gd name="T11" fmla="*/ 0 h 3"/>
                  <a:gd name="T12" fmla="*/ 2147483647 w 3"/>
                  <a:gd name="T13" fmla="*/ 0 h 3"/>
                  <a:gd name="T14" fmla="*/ 2147483647 w 3"/>
                  <a:gd name="T15" fmla="*/ 2147483647 h 3"/>
                  <a:gd name="T16" fmla="*/ 2147483647 w 3"/>
                  <a:gd name="T17" fmla="*/ 2147483647 h 3"/>
                  <a:gd name="T18" fmla="*/ 2147483647 w 3"/>
                  <a:gd name="T19" fmla="*/ 2147483647 h 3"/>
                  <a:gd name="T20" fmla="*/ 2147483647 w 3"/>
                  <a:gd name="T21" fmla="*/ 2147483647 h 3"/>
                  <a:gd name="T22" fmla="*/ 2147483647 w 3"/>
                  <a:gd name="T23" fmla="*/ 2147483647 h 3"/>
                  <a:gd name="T24" fmla="*/ 2147483647 w 3"/>
                  <a:gd name="T25" fmla="*/ 2147483647 h 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3"/>
                  <a:gd name="T40" fmla="*/ 0 h 3"/>
                  <a:gd name="T41" fmla="*/ 3 w 3"/>
                  <a:gd name="T42" fmla="*/ 3 h 3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3" h="3">
                    <a:moveTo>
                      <a:pt x="1" y="2"/>
                    </a:moveTo>
                    <a:lnTo>
                      <a:pt x="1" y="2"/>
                    </a:lnTo>
                    <a:lnTo>
                      <a:pt x="0" y="2"/>
                    </a:lnTo>
                    <a:lnTo>
                      <a:pt x="0" y="1"/>
                    </a:lnTo>
                    <a:lnTo>
                      <a:pt x="1" y="1"/>
                    </a:lnTo>
                    <a:lnTo>
                      <a:pt x="1" y="0"/>
                    </a:lnTo>
                    <a:lnTo>
                      <a:pt x="2" y="0"/>
                    </a:lnTo>
                    <a:lnTo>
                      <a:pt x="2" y="1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2" y="2"/>
                    </a:lnTo>
                    <a:lnTo>
                      <a:pt x="2" y="3"/>
                    </a:ln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6" name="Freeform 359"/>
              <p:cNvSpPr>
                <a:spLocks/>
              </p:cNvSpPr>
              <p:nvPr/>
            </p:nvSpPr>
            <p:spPr bwMode="auto">
              <a:xfrm>
                <a:off x="3752" y="1501"/>
                <a:ext cx="140" cy="57"/>
              </a:xfrm>
              <a:custGeom>
                <a:avLst/>
                <a:gdLst>
                  <a:gd name="T0" fmla="*/ 2147483647 w 12"/>
                  <a:gd name="T1" fmla="*/ 0 h 5"/>
                  <a:gd name="T2" fmla="*/ 2147483647 w 12"/>
                  <a:gd name="T3" fmla="*/ 2147483647 h 5"/>
                  <a:gd name="T4" fmla="*/ 2147483647 w 12"/>
                  <a:gd name="T5" fmla="*/ 2147483647 h 5"/>
                  <a:gd name="T6" fmla="*/ 0 w 12"/>
                  <a:gd name="T7" fmla="*/ 2147483647 h 5"/>
                  <a:gd name="T8" fmla="*/ 2147483647 w 12"/>
                  <a:gd name="T9" fmla="*/ 2147483647 h 5"/>
                  <a:gd name="T10" fmla="*/ 2147483647 w 12"/>
                  <a:gd name="T11" fmla="*/ 2147483647 h 5"/>
                  <a:gd name="T12" fmla="*/ 2147483647 w 12"/>
                  <a:gd name="T13" fmla="*/ 2147483647 h 5"/>
                  <a:gd name="T14" fmla="*/ 2147483647 w 12"/>
                  <a:gd name="T15" fmla="*/ 2147483647 h 5"/>
                  <a:gd name="T16" fmla="*/ 2147483647 w 12"/>
                  <a:gd name="T17" fmla="*/ 2147483647 h 5"/>
                  <a:gd name="T18" fmla="*/ 2147483647 w 12"/>
                  <a:gd name="T19" fmla="*/ 2147483647 h 5"/>
                  <a:gd name="T20" fmla="*/ 2147483647 w 12"/>
                  <a:gd name="T21" fmla="*/ 2147483647 h 5"/>
                  <a:gd name="T22" fmla="*/ 2147483647 w 12"/>
                  <a:gd name="T23" fmla="*/ 2147483647 h 5"/>
                  <a:gd name="T24" fmla="*/ 2147483647 w 12"/>
                  <a:gd name="T25" fmla="*/ 2147483647 h 5"/>
                  <a:gd name="T26" fmla="*/ 2147483647 w 12"/>
                  <a:gd name="T27" fmla="*/ 2147483647 h 5"/>
                  <a:gd name="T28" fmla="*/ 2147483647 w 12"/>
                  <a:gd name="T29" fmla="*/ 2147483647 h 5"/>
                  <a:gd name="T30" fmla="*/ 2147483647 w 12"/>
                  <a:gd name="T31" fmla="*/ 2147483647 h 5"/>
                  <a:gd name="T32" fmla="*/ 2147483647 w 12"/>
                  <a:gd name="T33" fmla="*/ 2147483647 h 5"/>
                  <a:gd name="T34" fmla="*/ 2147483647 w 12"/>
                  <a:gd name="T35" fmla="*/ 2147483647 h 5"/>
                  <a:gd name="T36" fmla="*/ 2147483647 w 12"/>
                  <a:gd name="T37" fmla="*/ 2147483647 h 5"/>
                  <a:gd name="T38" fmla="*/ 2147483647 w 12"/>
                  <a:gd name="T39" fmla="*/ 2147483647 h 5"/>
                  <a:gd name="T40" fmla="*/ 2147483647 w 12"/>
                  <a:gd name="T41" fmla="*/ 2147483647 h 5"/>
                  <a:gd name="T42" fmla="*/ 2147483647 w 12"/>
                  <a:gd name="T43" fmla="*/ 2147483647 h 5"/>
                  <a:gd name="T44" fmla="*/ 2147483647 w 12"/>
                  <a:gd name="T45" fmla="*/ 2147483647 h 5"/>
                  <a:gd name="T46" fmla="*/ 2147483647 w 12"/>
                  <a:gd name="T47" fmla="*/ 2147483647 h 5"/>
                  <a:gd name="T48" fmla="*/ 2147483647 w 12"/>
                  <a:gd name="T49" fmla="*/ 2147483647 h 5"/>
                  <a:gd name="T50" fmla="*/ 2147483647 w 12"/>
                  <a:gd name="T51" fmla="*/ 2147483647 h 5"/>
                  <a:gd name="T52" fmla="*/ 2147483647 w 12"/>
                  <a:gd name="T53" fmla="*/ 2147483647 h 5"/>
                  <a:gd name="T54" fmla="*/ 2147483647 w 12"/>
                  <a:gd name="T55" fmla="*/ 0 h 5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w 12"/>
                  <a:gd name="T85" fmla="*/ 0 h 5"/>
                  <a:gd name="T86" fmla="*/ 12 w 12"/>
                  <a:gd name="T87" fmla="*/ 5 h 5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T84" t="T85" r="T86" b="T87"/>
                <a:pathLst>
                  <a:path w="12" h="5">
                    <a:moveTo>
                      <a:pt x="2" y="0"/>
                    </a:moveTo>
                    <a:lnTo>
                      <a:pt x="1" y="1"/>
                    </a:lnTo>
                    <a:lnTo>
                      <a:pt x="1" y="3"/>
                    </a:lnTo>
                    <a:lnTo>
                      <a:pt x="0" y="4"/>
                    </a:lnTo>
                    <a:lnTo>
                      <a:pt x="1" y="4"/>
                    </a:lnTo>
                    <a:lnTo>
                      <a:pt x="2" y="4"/>
                    </a:lnTo>
                    <a:lnTo>
                      <a:pt x="5" y="4"/>
                    </a:lnTo>
                    <a:lnTo>
                      <a:pt x="7" y="5"/>
                    </a:lnTo>
                    <a:lnTo>
                      <a:pt x="9" y="5"/>
                    </a:lnTo>
                    <a:lnTo>
                      <a:pt x="11" y="5"/>
                    </a:lnTo>
                    <a:lnTo>
                      <a:pt x="12" y="3"/>
                    </a:lnTo>
                    <a:lnTo>
                      <a:pt x="11" y="2"/>
                    </a:lnTo>
                    <a:lnTo>
                      <a:pt x="10" y="2"/>
                    </a:lnTo>
                    <a:lnTo>
                      <a:pt x="10" y="3"/>
                    </a:lnTo>
                    <a:lnTo>
                      <a:pt x="10" y="4"/>
                    </a:lnTo>
                    <a:lnTo>
                      <a:pt x="9" y="4"/>
                    </a:lnTo>
                    <a:lnTo>
                      <a:pt x="9" y="3"/>
                    </a:lnTo>
                    <a:lnTo>
                      <a:pt x="9" y="2"/>
                    </a:lnTo>
                    <a:lnTo>
                      <a:pt x="7" y="1"/>
                    </a:lnTo>
                    <a:lnTo>
                      <a:pt x="8" y="2"/>
                    </a:lnTo>
                    <a:lnTo>
                      <a:pt x="7" y="4"/>
                    </a:lnTo>
                    <a:lnTo>
                      <a:pt x="6" y="3"/>
                    </a:lnTo>
                    <a:lnTo>
                      <a:pt x="5" y="2"/>
                    </a:lnTo>
                    <a:lnTo>
                      <a:pt x="4" y="3"/>
                    </a:lnTo>
                    <a:lnTo>
                      <a:pt x="2" y="3"/>
                    </a:lnTo>
                    <a:lnTo>
                      <a:pt x="2" y="2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7" name="Oval 360"/>
              <p:cNvSpPr>
                <a:spLocks noChangeArrowheads="1"/>
              </p:cNvSpPr>
              <p:nvPr/>
            </p:nvSpPr>
            <p:spPr bwMode="auto">
              <a:xfrm>
                <a:off x="3612" y="1099"/>
                <a:ext cx="106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8" name="Freeform 361"/>
              <p:cNvSpPr>
                <a:spLocks/>
              </p:cNvSpPr>
              <p:nvPr/>
            </p:nvSpPr>
            <p:spPr bwMode="auto">
              <a:xfrm>
                <a:off x="3593" y="996"/>
                <a:ext cx="149" cy="115"/>
              </a:xfrm>
              <a:custGeom>
                <a:avLst/>
                <a:gdLst>
                  <a:gd name="T0" fmla="*/ 2147483647 w 13"/>
                  <a:gd name="T1" fmla="*/ 2147483647 h 10"/>
                  <a:gd name="T2" fmla="*/ 2147483647 w 13"/>
                  <a:gd name="T3" fmla="*/ 2147483647 h 10"/>
                  <a:gd name="T4" fmla="*/ 2147483647 w 13"/>
                  <a:gd name="T5" fmla="*/ 2147483647 h 10"/>
                  <a:gd name="T6" fmla="*/ 2147483647 w 13"/>
                  <a:gd name="T7" fmla="*/ 0 h 10"/>
                  <a:gd name="T8" fmla="*/ 2147483647 w 13"/>
                  <a:gd name="T9" fmla="*/ 2147483647 h 10"/>
                  <a:gd name="T10" fmla="*/ 2147483647 w 13"/>
                  <a:gd name="T11" fmla="*/ 0 h 10"/>
                  <a:gd name="T12" fmla="*/ 0 w 13"/>
                  <a:gd name="T13" fmla="*/ 2147483647 h 10"/>
                  <a:gd name="T14" fmla="*/ 2147483647 w 13"/>
                  <a:gd name="T15" fmla="*/ 2147483647 h 10"/>
                  <a:gd name="T16" fmla="*/ 2147483647 w 13"/>
                  <a:gd name="T17" fmla="*/ 2147483647 h 10"/>
                  <a:gd name="T18" fmla="*/ 2147483647 w 13"/>
                  <a:gd name="T19" fmla="*/ 2147483647 h 10"/>
                  <a:gd name="T20" fmla="*/ 2147483647 w 13"/>
                  <a:gd name="T21" fmla="*/ 2147483647 h 10"/>
                  <a:gd name="T22" fmla="*/ 2147483647 w 13"/>
                  <a:gd name="T23" fmla="*/ 2147483647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13"/>
                  <a:gd name="T37" fmla="*/ 0 h 10"/>
                  <a:gd name="T38" fmla="*/ 13 w 13"/>
                  <a:gd name="T39" fmla="*/ 10 h 10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13" h="10">
                    <a:moveTo>
                      <a:pt x="11" y="10"/>
                    </a:moveTo>
                    <a:lnTo>
                      <a:pt x="11" y="9"/>
                    </a:lnTo>
                    <a:cubicBezTo>
                      <a:pt x="13" y="6"/>
                      <a:pt x="13" y="4"/>
                      <a:pt x="13" y="2"/>
                    </a:cubicBezTo>
                    <a:cubicBezTo>
                      <a:pt x="12" y="0"/>
                      <a:pt x="10" y="0"/>
                      <a:pt x="9" y="0"/>
                    </a:cubicBezTo>
                    <a:lnTo>
                      <a:pt x="7" y="7"/>
                    </a:lnTo>
                    <a:lnTo>
                      <a:pt x="4" y="0"/>
                    </a:lnTo>
                    <a:cubicBezTo>
                      <a:pt x="3" y="0"/>
                      <a:pt x="1" y="0"/>
                      <a:pt x="0" y="2"/>
                    </a:cubicBezTo>
                    <a:cubicBezTo>
                      <a:pt x="0" y="4"/>
                      <a:pt x="0" y="6"/>
                      <a:pt x="2" y="9"/>
                    </a:cubicBezTo>
                    <a:lnTo>
                      <a:pt x="2" y="10"/>
                    </a:lnTo>
                    <a:cubicBezTo>
                      <a:pt x="2" y="9"/>
                      <a:pt x="4" y="9"/>
                      <a:pt x="7" y="9"/>
                    </a:cubicBezTo>
                    <a:cubicBezTo>
                      <a:pt x="9" y="9"/>
                      <a:pt x="11" y="9"/>
                      <a:pt x="11" y="1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9" name="Freeform 362"/>
              <p:cNvSpPr>
                <a:spLocks/>
              </p:cNvSpPr>
              <p:nvPr/>
            </p:nvSpPr>
            <p:spPr bwMode="auto">
              <a:xfrm>
                <a:off x="3646" y="927"/>
                <a:ext cx="39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0 w 3"/>
                  <a:gd name="T7" fmla="*/ 2147483647 h 4"/>
                  <a:gd name="T8" fmla="*/ 0 w 3"/>
                  <a:gd name="T9" fmla="*/ 2147483647 h 4"/>
                  <a:gd name="T10" fmla="*/ 0 w 3"/>
                  <a:gd name="T11" fmla="*/ 2147483647 h 4"/>
                  <a:gd name="T12" fmla="*/ 2147483647 w 3"/>
                  <a:gd name="T13" fmla="*/ 2147483647 h 4"/>
                  <a:gd name="T14" fmla="*/ 0 w 3"/>
                  <a:gd name="T15" fmla="*/ 0 h 4"/>
                  <a:gd name="T16" fmla="*/ 2147483647 w 3"/>
                  <a:gd name="T17" fmla="*/ 0 h 4"/>
                  <a:gd name="T18" fmla="*/ 2147483647 w 3"/>
                  <a:gd name="T19" fmla="*/ 2147483647 h 4"/>
                  <a:gd name="T20" fmla="*/ 2147483647 w 3"/>
                  <a:gd name="T21" fmla="*/ 2147483647 h 4"/>
                  <a:gd name="T22" fmla="*/ 2147483647 w 3"/>
                  <a:gd name="T23" fmla="*/ 2147483647 h 4"/>
                  <a:gd name="T24" fmla="*/ 2147483647 w 3"/>
                  <a:gd name="T25" fmla="*/ 2147483647 h 4"/>
                  <a:gd name="T26" fmla="*/ 2147483647 w 3"/>
                  <a:gd name="T27" fmla="*/ 2147483647 h 4"/>
                  <a:gd name="T28" fmla="*/ 2147483647 w 3"/>
                  <a:gd name="T29" fmla="*/ 2147483647 h 4"/>
                  <a:gd name="T30" fmla="*/ 2147483647 w 3"/>
                  <a:gd name="T31" fmla="*/ 2147483647 h 4"/>
                  <a:gd name="T32" fmla="*/ 0 w 3"/>
                  <a:gd name="T33" fmla="*/ 2147483647 h 4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"/>
                  <a:gd name="T52" fmla="*/ 0 h 4"/>
                  <a:gd name="T53" fmla="*/ 3 w 3"/>
                  <a:gd name="T54" fmla="*/ 4 h 4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" h="4">
                    <a:moveTo>
                      <a:pt x="0" y="4"/>
                    </a:moveTo>
                    <a:lnTo>
                      <a:pt x="1" y="2"/>
                    </a:lnTo>
                    <a:lnTo>
                      <a:pt x="0" y="3"/>
                    </a:lnTo>
                    <a:lnTo>
                      <a:pt x="0" y="2"/>
                    </a:lnTo>
                    <a:cubicBezTo>
                      <a:pt x="0" y="2"/>
                      <a:pt x="0" y="2"/>
                      <a:pt x="0" y="2"/>
                    </a:cubicBezTo>
                    <a:lnTo>
                      <a:pt x="0" y="1"/>
                    </a:lnTo>
                    <a:lnTo>
                      <a:pt x="1" y="2"/>
                    </a:lnTo>
                    <a:lnTo>
                      <a:pt x="0" y="0"/>
                    </a:lnTo>
                    <a:cubicBezTo>
                      <a:pt x="1" y="0"/>
                      <a:pt x="2" y="0"/>
                      <a:pt x="3" y="0"/>
                    </a:cubicBez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cubicBezTo>
                      <a:pt x="3" y="2"/>
                      <a:pt x="3" y="2"/>
                      <a:pt x="3" y="2"/>
                    </a:cubicBezTo>
                    <a:lnTo>
                      <a:pt x="3" y="3"/>
                    </a:lnTo>
                    <a:lnTo>
                      <a:pt x="2" y="2"/>
                    </a:lnTo>
                    <a:lnTo>
                      <a:pt x="3" y="4"/>
                    </a:lnTo>
                    <a:cubicBezTo>
                      <a:pt x="2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0" name="Freeform 363"/>
              <p:cNvSpPr>
                <a:spLocks/>
              </p:cNvSpPr>
              <p:nvPr/>
            </p:nvSpPr>
            <p:spPr bwMode="auto">
              <a:xfrm>
                <a:off x="3593" y="1030"/>
                <a:ext cx="149" cy="57"/>
              </a:xfrm>
              <a:custGeom>
                <a:avLst/>
                <a:gdLst>
                  <a:gd name="T0" fmla="*/ 2147483647 w 13"/>
                  <a:gd name="T1" fmla="*/ 2147483647 h 5"/>
                  <a:gd name="T2" fmla="*/ 0 w 13"/>
                  <a:gd name="T3" fmla="*/ 0 h 5"/>
                  <a:gd name="T4" fmla="*/ 2147483647 w 13"/>
                  <a:gd name="T5" fmla="*/ 2147483647 h 5"/>
                  <a:gd name="T6" fmla="*/ 2147483647 w 13"/>
                  <a:gd name="T7" fmla="*/ 2147483647 h 5"/>
                  <a:gd name="T8" fmla="*/ 2147483647 w 13"/>
                  <a:gd name="T9" fmla="*/ 2147483647 h 5"/>
                  <a:gd name="T10" fmla="*/ 2147483647 w 13"/>
                  <a:gd name="T11" fmla="*/ 2147483647 h 5"/>
                  <a:gd name="T12" fmla="*/ 2147483647 w 13"/>
                  <a:gd name="T13" fmla="*/ 2147483647 h 5"/>
                  <a:gd name="T14" fmla="*/ 2147483647 w 13"/>
                  <a:gd name="T15" fmla="*/ 2147483647 h 5"/>
                  <a:gd name="T16" fmla="*/ 2147483647 w 13"/>
                  <a:gd name="T17" fmla="*/ 2147483647 h 5"/>
                  <a:gd name="T18" fmla="*/ 2147483647 w 13"/>
                  <a:gd name="T19" fmla="*/ 2147483647 h 5"/>
                  <a:gd name="T20" fmla="*/ 2147483647 w 13"/>
                  <a:gd name="T21" fmla="*/ 2147483647 h 5"/>
                  <a:gd name="T22" fmla="*/ 2147483647 w 13"/>
                  <a:gd name="T23" fmla="*/ 2147483647 h 5"/>
                  <a:gd name="T24" fmla="*/ 2147483647 w 13"/>
                  <a:gd name="T25" fmla="*/ 2147483647 h 5"/>
                  <a:gd name="T26" fmla="*/ 2147483647 w 13"/>
                  <a:gd name="T27" fmla="*/ 2147483647 h 5"/>
                  <a:gd name="T28" fmla="*/ 2147483647 w 13"/>
                  <a:gd name="T29" fmla="*/ 2147483647 h 5"/>
                  <a:gd name="T30" fmla="*/ 2147483647 w 13"/>
                  <a:gd name="T31" fmla="*/ 0 h 5"/>
                  <a:gd name="T32" fmla="*/ 2147483647 w 13"/>
                  <a:gd name="T33" fmla="*/ 2147483647 h 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13"/>
                  <a:gd name="T52" fmla="*/ 0 h 5"/>
                  <a:gd name="T53" fmla="*/ 13 w 13"/>
                  <a:gd name="T54" fmla="*/ 5 h 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13" h="5">
                    <a:moveTo>
                      <a:pt x="7" y="4"/>
                    </a:moveTo>
                    <a:cubicBezTo>
                      <a:pt x="5" y="2"/>
                      <a:pt x="3" y="0"/>
                      <a:pt x="0" y="0"/>
                    </a:cubicBezTo>
                    <a:cubicBezTo>
                      <a:pt x="1" y="1"/>
                      <a:pt x="2" y="2"/>
                      <a:pt x="3" y="2"/>
                    </a:cubicBezTo>
                    <a:lnTo>
                      <a:pt x="1" y="2"/>
                    </a:lnTo>
                    <a:cubicBezTo>
                      <a:pt x="2" y="3"/>
                      <a:pt x="3" y="3"/>
                      <a:pt x="4" y="3"/>
                    </a:cubicBezTo>
                    <a:lnTo>
                      <a:pt x="2" y="4"/>
                    </a:lnTo>
                    <a:cubicBezTo>
                      <a:pt x="4" y="3"/>
                      <a:pt x="5" y="4"/>
                      <a:pt x="6" y="5"/>
                    </a:cubicBezTo>
                    <a:cubicBezTo>
                      <a:pt x="6" y="5"/>
                      <a:pt x="6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8" y="4"/>
                      <a:pt x="9" y="3"/>
                      <a:pt x="11" y="4"/>
                    </a:cubicBezTo>
                    <a:lnTo>
                      <a:pt x="9" y="3"/>
                    </a:lnTo>
                    <a:cubicBezTo>
                      <a:pt x="10" y="3"/>
                      <a:pt x="11" y="3"/>
                      <a:pt x="12" y="2"/>
                    </a:cubicBezTo>
                    <a:lnTo>
                      <a:pt x="11" y="2"/>
                    </a:lnTo>
                    <a:cubicBezTo>
                      <a:pt x="11" y="2"/>
                      <a:pt x="12" y="1"/>
                      <a:pt x="13" y="0"/>
                    </a:cubicBezTo>
                    <a:cubicBezTo>
                      <a:pt x="10" y="0"/>
                      <a:pt x="8" y="2"/>
                      <a:pt x="7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1" name="Freeform 364"/>
              <p:cNvSpPr>
                <a:spLocks noEditPoints="1"/>
              </p:cNvSpPr>
              <p:nvPr/>
            </p:nvSpPr>
            <p:spPr bwMode="auto">
              <a:xfrm>
                <a:off x="3670" y="996"/>
                <a:ext cx="63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0 w 5"/>
                  <a:gd name="T3" fmla="*/ 2147483647 h 5"/>
                  <a:gd name="T4" fmla="*/ 2147483647 w 5"/>
                  <a:gd name="T5" fmla="*/ 2147483647 h 5"/>
                  <a:gd name="T6" fmla="*/ 2147483647 w 5"/>
                  <a:gd name="T7" fmla="*/ 0 h 5"/>
                  <a:gd name="T8" fmla="*/ 2147483647 w 5"/>
                  <a:gd name="T9" fmla="*/ 2147483647 h 5"/>
                  <a:gd name="T10" fmla="*/ 2147483647 w 5"/>
                  <a:gd name="T11" fmla="*/ 0 h 5"/>
                  <a:gd name="T12" fmla="*/ 2147483647 w 5"/>
                  <a:gd name="T13" fmla="*/ 2147483647 h 5"/>
                  <a:gd name="T14" fmla="*/ 2147483647 w 5"/>
                  <a:gd name="T15" fmla="*/ 2147483647 h 5"/>
                  <a:gd name="T16" fmla="*/ 2147483647 w 5"/>
                  <a:gd name="T17" fmla="*/ 2147483647 h 5"/>
                  <a:gd name="T18" fmla="*/ 2147483647 w 5"/>
                  <a:gd name="T19" fmla="*/ 2147483647 h 5"/>
                  <a:gd name="T20" fmla="*/ 2147483647 w 5"/>
                  <a:gd name="T21" fmla="*/ 2147483647 h 5"/>
                  <a:gd name="T22" fmla="*/ 2147483647 w 5"/>
                  <a:gd name="T23" fmla="*/ 2147483647 h 5"/>
                  <a:gd name="T24" fmla="*/ 2147483647 w 5"/>
                  <a:gd name="T25" fmla="*/ 2147483647 h 5"/>
                  <a:gd name="T26" fmla="*/ 2147483647 w 5"/>
                  <a:gd name="T27" fmla="*/ 2147483647 h 5"/>
                  <a:gd name="T28" fmla="*/ 2147483647 w 5"/>
                  <a:gd name="T29" fmla="*/ 2147483647 h 5"/>
                  <a:gd name="T30" fmla="*/ 2147483647 w 5"/>
                  <a:gd name="T31" fmla="*/ 2147483647 h 5"/>
                  <a:gd name="T32" fmla="*/ 2147483647 w 5"/>
                  <a:gd name="T33" fmla="*/ 2147483647 h 5"/>
                  <a:gd name="T34" fmla="*/ 2147483647 w 5"/>
                  <a:gd name="T35" fmla="*/ 2147483647 h 5"/>
                  <a:gd name="T36" fmla="*/ 2147483647 w 5"/>
                  <a:gd name="T37" fmla="*/ 2147483647 h 5"/>
                  <a:gd name="T38" fmla="*/ 2147483647 w 5"/>
                  <a:gd name="T39" fmla="*/ 2147483647 h 5"/>
                  <a:gd name="T40" fmla="*/ 2147483647 w 5"/>
                  <a:gd name="T41" fmla="*/ 2147483647 h 5"/>
                  <a:gd name="T42" fmla="*/ 2147483647 w 5"/>
                  <a:gd name="T43" fmla="*/ 2147483647 h 5"/>
                  <a:gd name="T44" fmla="*/ 2147483647 w 5"/>
                  <a:gd name="T45" fmla="*/ 0 h 5"/>
                  <a:gd name="T46" fmla="*/ 2147483647 w 5"/>
                  <a:gd name="T47" fmla="*/ 2147483647 h 5"/>
                  <a:gd name="T48" fmla="*/ 2147483647 w 5"/>
                  <a:gd name="T49" fmla="*/ 2147483647 h 5"/>
                  <a:gd name="T50" fmla="*/ 2147483647 w 5"/>
                  <a:gd name="T51" fmla="*/ 0 h 5"/>
                  <a:gd name="T52" fmla="*/ 2147483647 w 5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"/>
                  <a:gd name="T82" fmla="*/ 0 h 5"/>
                  <a:gd name="T83" fmla="*/ 5 w 5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" h="5">
                    <a:moveTo>
                      <a:pt x="1" y="5"/>
                    </a:moveTo>
                    <a:lnTo>
                      <a:pt x="0" y="4"/>
                    </a:lnTo>
                    <a:lnTo>
                      <a:pt x="1" y="5"/>
                    </a:lnTo>
                    <a:close/>
                    <a:moveTo>
                      <a:pt x="2" y="0"/>
                    </a:moveTo>
                    <a:lnTo>
                      <a:pt x="5" y="3"/>
                    </a:lnTo>
                    <a:lnTo>
                      <a:pt x="2" y="0"/>
                    </a:lnTo>
                    <a:close/>
                    <a:moveTo>
                      <a:pt x="4" y="3"/>
                    </a:moveTo>
                    <a:lnTo>
                      <a:pt x="1" y="1"/>
                    </a:lnTo>
                    <a:lnTo>
                      <a:pt x="4" y="3"/>
                    </a:lnTo>
                    <a:close/>
                    <a:moveTo>
                      <a:pt x="3" y="4"/>
                    </a:moveTo>
                    <a:lnTo>
                      <a:pt x="1" y="2"/>
                    </a:lnTo>
                    <a:lnTo>
                      <a:pt x="3" y="4"/>
                    </a:lnTo>
                    <a:close/>
                    <a:moveTo>
                      <a:pt x="2" y="4"/>
                    </a:moveTo>
                    <a:lnTo>
                      <a:pt x="1" y="3"/>
                    </a:lnTo>
                    <a:lnTo>
                      <a:pt x="2" y="4"/>
                    </a:lnTo>
                    <a:close/>
                    <a:moveTo>
                      <a:pt x="5" y="3"/>
                    </a:moveTo>
                    <a:lnTo>
                      <a:pt x="5" y="1"/>
                    </a:lnTo>
                    <a:lnTo>
                      <a:pt x="5" y="3"/>
                    </a:lnTo>
                    <a:close/>
                    <a:moveTo>
                      <a:pt x="4" y="4"/>
                    </a:moveTo>
                    <a:lnTo>
                      <a:pt x="5" y="1"/>
                    </a:lnTo>
                    <a:lnTo>
                      <a:pt x="4" y="4"/>
                    </a:lnTo>
                    <a:close/>
                    <a:moveTo>
                      <a:pt x="1" y="5"/>
                    </a:moveTo>
                    <a:lnTo>
                      <a:pt x="3" y="0"/>
                    </a:lnTo>
                    <a:lnTo>
                      <a:pt x="1" y="5"/>
                    </a:lnTo>
                    <a:close/>
                    <a:moveTo>
                      <a:pt x="2" y="4"/>
                    </a:moveTo>
                    <a:lnTo>
                      <a:pt x="4" y="0"/>
                    </a:lnTo>
                    <a:lnTo>
                      <a:pt x="2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2" name="Freeform 365"/>
              <p:cNvSpPr>
                <a:spLocks noEditPoints="1"/>
              </p:cNvSpPr>
              <p:nvPr/>
            </p:nvSpPr>
            <p:spPr bwMode="auto">
              <a:xfrm>
                <a:off x="3593" y="996"/>
                <a:ext cx="72" cy="57"/>
              </a:xfrm>
              <a:custGeom>
                <a:avLst/>
                <a:gdLst>
                  <a:gd name="T0" fmla="*/ 2147483647 w 6"/>
                  <a:gd name="T1" fmla="*/ 2147483647 h 5"/>
                  <a:gd name="T2" fmla="*/ 2147483647 w 6"/>
                  <a:gd name="T3" fmla="*/ 2147483647 h 5"/>
                  <a:gd name="T4" fmla="*/ 2147483647 w 6"/>
                  <a:gd name="T5" fmla="*/ 2147483647 h 5"/>
                  <a:gd name="T6" fmla="*/ 2147483647 w 6"/>
                  <a:gd name="T7" fmla="*/ 0 h 5"/>
                  <a:gd name="T8" fmla="*/ 0 w 6"/>
                  <a:gd name="T9" fmla="*/ 2147483647 h 5"/>
                  <a:gd name="T10" fmla="*/ 2147483647 w 6"/>
                  <a:gd name="T11" fmla="*/ 0 h 5"/>
                  <a:gd name="T12" fmla="*/ 2147483647 w 6"/>
                  <a:gd name="T13" fmla="*/ 2147483647 h 5"/>
                  <a:gd name="T14" fmla="*/ 2147483647 w 6"/>
                  <a:gd name="T15" fmla="*/ 2147483647 h 5"/>
                  <a:gd name="T16" fmla="*/ 2147483647 w 6"/>
                  <a:gd name="T17" fmla="*/ 2147483647 h 5"/>
                  <a:gd name="T18" fmla="*/ 2147483647 w 6"/>
                  <a:gd name="T19" fmla="*/ 2147483647 h 5"/>
                  <a:gd name="T20" fmla="*/ 2147483647 w 6"/>
                  <a:gd name="T21" fmla="*/ 2147483647 h 5"/>
                  <a:gd name="T22" fmla="*/ 2147483647 w 6"/>
                  <a:gd name="T23" fmla="*/ 2147483647 h 5"/>
                  <a:gd name="T24" fmla="*/ 2147483647 w 6"/>
                  <a:gd name="T25" fmla="*/ 2147483647 h 5"/>
                  <a:gd name="T26" fmla="*/ 2147483647 w 6"/>
                  <a:gd name="T27" fmla="*/ 2147483647 h 5"/>
                  <a:gd name="T28" fmla="*/ 2147483647 w 6"/>
                  <a:gd name="T29" fmla="*/ 2147483647 h 5"/>
                  <a:gd name="T30" fmla="*/ 2147483647 w 6"/>
                  <a:gd name="T31" fmla="*/ 2147483647 h 5"/>
                  <a:gd name="T32" fmla="*/ 2147483647 w 6"/>
                  <a:gd name="T33" fmla="*/ 2147483647 h 5"/>
                  <a:gd name="T34" fmla="*/ 2147483647 w 6"/>
                  <a:gd name="T35" fmla="*/ 2147483647 h 5"/>
                  <a:gd name="T36" fmla="*/ 2147483647 w 6"/>
                  <a:gd name="T37" fmla="*/ 2147483647 h 5"/>
                  <a:gd name="T38" fmla="*/ 2147483647 w 6"/>
                  <a:gd name="T39" fmla="*/ 2147483647 h 5"/>
                  <a:gd name="T40" fmla="*/ 2147483647 w 6"/>
                  <a:gd name="T41" fmla="*/ 2147483647 h 5"/>
                  <a:gd name="T42" fmla="*/ 2147483647 w 6"/>
                  <a:gd name="T43" fmla="*/ 2147483647 h 5"/>
                  <a:gd name="T44" fmla="*/ 2147483647 w 6"/>
                  <a:gd name="T45" fmla="*/ 0 h 5"/>
                  <a:gd name="T46" fmla="*/ 2147483647 w 6"/>
                  <a:gd name="T47" fmla="*/ 2147483647 h 5"/>
                  <a:gd name="T48" fmla="*/ 2147483647 w 6"/>
                  <a:gd name="T49" fmla="*/ 2147483647 h 5"/>
                  <a:gd name="T50" fmla="*/ 2147483647 w 6"/>
                  <a:gd name="T51" fmla="*/ 0 h 5"/>
                  <a:gd name="T52" fmla="*/ 2147483647 w 6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6"/>
                  <a:gd name="T82" fmla="*/ 0 h 5"/>
                  <a:gd name="T83" fmla="*/ 6 w 6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6" h="5">
                    <a:moveTo>
                      <a:pt x="5" y="5"/>
                    </a:moveTo>
                    <a:lnTo>
                      <a:pt x="6" y="4"/>
                    </a:lnTo>
                    <a:lnTo>
                      <a:pt x="5" y="5"/>
                    </a:lnTo>
                    <a:close/>
                    <a:moveTo>
                      <a:pt x="4" y="0"/>
                    </a:moveTo>
                    <a:lnTo>
                      <a:pt x="0" y="3"/>
                    </a:lnTo>
                    <a:lnTo>
                      <a:pt x="4" y="0"/>
                    </a:lnTo>
                    <a:close/>
                    <a:moveTo>
                      <a:pt x="2" y="3"/>
                    </a:moveTo>
                    <a:lnTo>
                      <a:pt x="5" y="1"/>
                    </a:lnTo>
                    <a:lnTo>
                      <a:pt x="2" y="3"/>
                    </a:lnTo>
                    <a:close/>
                    <a:moveTo>
                      <a:pt x="3" y="4"/>
                    </a:moveTo>
                    <a:lnTo>
                      <a:pt x="5" y="2"/>
                    </a:lnTo>
                    <a:lnTo>
                      <a:pt x="3" y="4"/>
                    </a:lnTo>
                    <a:close/>
                    <a:moveTo>
                      <a:pt x="4" y="4"/>
                    </a:moveTo>
                    <a:lnTo>
                      <a:pt x="5" y="3"/>
                    </a:lnTo>
                    <a:lnTo>
                      <a:pt x="4" y="4"/>
                    </a:lnTo>
                    <a:close/>
                    <a:moveTo>
                      <a:pt x="1" y="3"/>
                    </a:moveTo>
                    <a:lnTo>
                      <a:pt x="1" y="1"/>
                    </a:lnTo>
                    <a:lnTo>
                      <a:pt x="1" y="3"/>
                    </a:lnTo>
                    <a:close/>
                    <a:moveTo>
                      <a:pt x="2" y="4"/>
                    </a:moveTo>
                    <a:lnTo>
                      <a:pt x="1" y="1"/>
                    </a:lnTo>
                    <a:lnTo>
                      <a:pt x="2" y="4"/>
                    </a:lnTo>
                    <a:close/>
                    <a:moveTo>
                      <a:pt x="5" y="5"/>
                    </a:moveTo>
                    <a:lnTo>
                      <a:pt x="3" y="0"/>
                    </a:lnTo>
                    <a:lnTo>
                      <a:pt x="5" y="5"/>
                    </a:lnTo>
                    <a:close/>
                    <a:moveTo>
                      <a:pt x="4" y="4"/>
                    </a:moveTo>
                    <a:lnTo>
                      <a:pt x="2" y="0"/>
                    </a:lnTo>
                    <a:lnTo>
                      <a:pt x="4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3" name="Freeform 366"/>
              <p:cNvSpPr>
                <a:spLocks/>
              </p:cNvSpPr>
              <p:nvPr/>
            </p:nvSpPr>
            <p:spPr bwMode="auto">
              <a:xfrm>
                <a:off x="3646" y="973"/>
                <a:ext cx="39" cy="103"/>
              </a:xfrm>
              <a:custGeom>
                <a:avLst/>
                <a:gdLst>
                  <a:gd name="T0" fmla="*/ 2147483647 w 3"/>
                  <a:gd name="T1" fmla="*/ 2147483647 h 9"/>
                  <a:gd name="T2" fmla="*/ 0 w 3"/>
                  <a:gd name="T3" fmla="*/ 0 h 9"/>
                  <a:gd name="T4" fmla="*/ 2147483647 w 3"/>
                  <a:gd name="T5" fmla="*/ 0 h 9"/>
                  <a:gd name="T6" fmla="*/ 2147483647 w 3"/>
                  <a:gd name="T7" fmla="*/ 2147483647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9"/>
                  <a:gd name="T14" fmla="*/ 3 w 3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9">
                    <a:moveTo>
                      <a:pt x="2" y="9"/>
                    </a:moveTo>
                    <a:lnTo>
                      <a:pt x="0" y="0"/>
                    </a:lnTo>
                    <a:lnTo>
                      <a:pt x="3" y="0"/>
                    </a:lnTo>
                    <a:lnTo>
                      <a:pt x="2" y="9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4" name="Oval 367"/>
              <p:cNvSpPr>
                <a:spLocks noChangeArrowheads="1"/>
              </p:cNvSpPr>
              <p:nvPr/>
            </p:nvSpPr>
            <p:spPr bwMode="auto">
              <a:xfrm>
                <a:off x="3626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5" name="Oval 368"/>
              <p:cNvSpPr>
                <a:spLocks noChangeArrowheads="1"/>
              </p:cNvSpPr>
              <p:nvPr/>
            </p:nvSpPr>
            <p:spPr bwMode="auto">
              <a:xfrm>
                <a:off x="3612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6" name="Oval 369"/>
              <p:cNvSpPr>
                <a:spLocks noChangeArrowheads="1"/>
              </p:cNvSpPr>
              <p:nvPr/>
            </p:nvSpPr>
            <p:spPr bwMode="auto">
              <a:xfrm>
                <a:off x="3684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7" name="Oval 370"/>
              <p:cNvSpPr>
                <a:spLocks noChangeArrowheads="1"/>
              </p:cNvSpPr>
              <p:nvPr/>
            </p:nvSpPr>
            <p:spPr bwMode="auto">
              <a:xfrm>
                <a:off x="3703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8" name="Oval 371"/>
              <p:cNvSpPr>
                <a:spLocks noChangeArrowheads="1"/>
              </p:cNvSpPr>
              <p:nvPr/>
            </p:nvSpPr>
            <p:spPr bwMode="auto">
              <a:xfrm>
                <a:off x="3665" y="1076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9" name="Oval 372"/>
              <p:cNvSpPr>
                <a:spLocks noChangeArrowheads="1"/>
              </p:cNvSpPr>
              <p:nvPr/>
            </p:nvSpPr>
            <p:spPr bwMode="auto">
              <a:xfrm>
                <a:off x="3602" y="1065"/>
                <a:ext cx="10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0" name="Oval 373"/>
              <p:cNvSpPr>
                <a:spLocks noChangeArrowheads="1"/>
              </p:cNvSpPr>
              <p:nvPr/>
            </p:nvSpPr>
            <p:spPr bwMode="auto">
              <a:xfrm>
                <a:off x="3612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1" name="Oval 374"/>
              <p:cNvSpPr>
                <a:spLocks noChangeArrowheads="1"/>
              </p:cNvSpPr>
              <p:nvPr/>
            </p:nvSpPr>
            <p:spPr bwMode="auto">
              <a:xfrm>
                <a:off x="3718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2" name="Oval 375"/>
              <p:cNvSpPr>
                <a:spLocks noChangeArrowheads="1"/>
              </p:cNvSpPr>
              <p:nvPr/>
            </p:nvSpPr>
            <p:spPr bwMode="auto">
              <a:xfrm>
                <a:off x="3703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3" name="Freeform 376"/>
              <p:cNvSpPr>
                <a:spLocks/>
              </p:cNvSpPr>
              <p:nvPr/>
            </p:nvSpPr>
            <p:spPr bwMode="auto">
              <a:xfrm>
                <a:off x="3593" y="1042"/>
                <a:ext cx="10" cy="23"/>
              </a:xfrm>
              <a:custGeom>
                <a:avLst/>
                <a:gdLst>
                  <a:gd name="T0" fmla="*/ 0 w 1"/>
                  <a:gd name="T1" fmla="*/ 0 h 2"/>
                  <a:gd name="T2" fmla="*/ 2147483647 w 1"/>
                  <a:gd name="T3" fmla="*/ 2147483647 h 2"/>
                  <a:gd name="T4" fmla="*/ 0 w 1"/>
                  <a:gd name="T5" fmla="*/ 2147483647 h 2"/>
                  <a:gd name="T6" fmla="*/ 2147483647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0" y="0"/>
                    </a:moveTo>
                    <a:lnTo>
                      <a:pt x="1" y="1"/>
                    </a:lnTo>
                    <a:lnTo>
                      <a:pt x="0" y="1"/>
                    </a:lnTo>
                    <a:lnTo>
                      <a:pt x="1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4" name="Freeform 377"/>
              <p:cNvSpPr>
                <a:spLocks/>
              </p:cNvSpPr>
              <p:nvPr/>
            </p:nvSpPr>
            <p:spPr bwMode="auto">
              <a:xfrm>
                <a:off x="3732" y="1042"/>
                <a:ext cx="10" cy="23"/>
              </a:xfrm>
              <a:custGeom>
                <a:avLst/>
                <a:gdLst>
                  <a:gd name="T0" fmla="*/ 2147483647 w 1"/>
                  <a:gd name="T1" fmla="*/ 0 h 2"/>
                  <a:gd name="T2" fmla="*/ 0 w 1"/>
                  <a:gd name="T3" fmla="*/ 2147483647 h 2"/>
                  <a:gd name="T4" fmla="*/ 2147483647 w 1"/>
                  <a:gd name="T5" fmla="*/ 2147483647 h 2"/>
                  <a:gd name="T6" fmla="*/ 0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1" y="0"/>
                    </a:moveTo>
                    <a:lnTo>
                      <a:pt x="0" y="1"/>
                    </a:lnTo>
                    <a:lnTo>
                      <a:pt x="1" y="1"/>
                    </a:lnTo>
                    <a:lnTo>
                      <a:pt x="0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5" name="Oval 378"/>
              <p:cNvSpPr>
                <a:spLocks noChangeArrowheads="1"/>
              </p:cNvSpPr>
              <p:nvPr/>
            </p:nvSpPr>
            <p:spPr bwMode="auto">
              <a:xfrm>
                <a:off x="3646" y="973"/>
                <a:ext cx="39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6" name="Oval 379"/>
              <p:cNvSpPr>
                <a:spLocks noChangeArrowheads="1"/>
              </p:cNvSpPr>
              <p:nvPr/>
            </p:nvSpPr>
            <p:spPr bwMode="auto">
              <a:xfrm>
                <a:off x="3665" y="996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7" name="Oval 380"/>
              <p:cNvSpPr>
                <a:spLocks noChangeArrowheads="1"/>
              </p:cNvSpPr>
              <p:nvPr/>
            </p:nvSpPr>
            <p:spPr bwMode="auto">
              <a:xfrm>
                <a:off x="3665" y="1007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8" name="Oval 381"/>
              <p:cNvSpPr>
                <a:spLocks noChangeArrowheads="1"/>
              </p:cNvSpPr>
              <p:nvPr/>
            </p:nvSpPr>
            <p:spPr bwMode="auto">
              <a:xfrm>
                <a:off x="3665" y="1019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9" name="Freeform 382"/>
              <p:cNvSpPr>
                <a:spLocks/>
              </p:cNvSpPr>
              <p:nvPr/>
            </p:nvSpPr>
            <p:spPr bwMode="auto">
              <a:xfrm>
                <a:off x="3458" y="1203"/>
                <a:ext cx="53" cy="23"/>
              </a:xfrm>
              <a:custGeom>
                <a:avLst/>
                <a:gdLst>
                  <a:gd name="T0" fmla="*/ 0 w 5"/>
                  <a:gd name="T1" fmla="*/ 2147483647 h 2"/>
                  <a:gd name="T2" fmla="*/ 2147483647 w 5"/>
                  <a:gd name="T3" fmla="*/ 0 h 2"/>
                  <a:gd name="T4" fmla="*/ 2147483647 w 5"/>
                  <a:gd name="T5" fmla="*/ 0 h 2"/>
                  <a:gd name="T6" fmla="*/ 2147483647 w 5"/>
                  <a:gd name="T7" fmla="*/ 2147483647 h 2"/>
                  <a:gd name="T8" fmla="*/ 0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0" y="2"/>
                    </a:moveTo>
                    <a:cubicBezTo>
                      <a:pt x="2" y="1"/>
                      <a:pt x="3" y="0"/>
                      <a:pt x="5" y="0"/>
                    </a:cubicBezTo>
                    <a:cubicBezTo>
                      <a:pt x="4" y="1"/>
                      <a:pt x="4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0" name="Freeform 383"/>
              <p:cNvSpPr>
                <a:spLocks/>
              </p:cNvSpPr>
              <p:nvPr/>
            </p:nvSpPr>
            <p:spPr bwMode="auto">
              <a:xfrm>
                <a:off x="3491" y="1134"/>
                <a:ext cx="101" cy="23"/>
              </a:xfrm>
              <a:custGeom>
                <a:avLst/>
                <a:gdLst>
                  <a:gd name="T0" fmla="*/ 0 w 9"/>
                  <a:gd name="T1" fmla="*/ 0 h 2"/>
                  <a:gd name="T2" fmla="*/ 2147483647 w 9"/>
                  <a:gd name="T3" fmla="*/ 0 h 2"/>
                  <a:gd name="T4" fmla="*/ 2147483647 w 9"/>
                  <a:gd name="T5" fmla="*/ 2147483647 h 2"/>
                  <a:gd name="T6" fmla="*/ 0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0" y="0"/>
                    </a:moveTo>
                    <a:cubicBezTo>
                      <a:pt x="3" y="1"/>
                      <a:pt x="5" y="1"/>
                      <a:pt x="8" y="0"/>
                    </a:cubicBezTo>
                    <a:lnTo>
                      <a:pt x="9" y="2"/>
                    </a:lnTo>
                    <a:cubicBezTo>
                      <a:pt x="5" y="2"/>
                      <a:pt x="1" y="2"/>
                      <a:pt x="0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1" name="Freeform 384"/>
              <p:cNvSpPr>
                <a:spLocks/>
              </p:cNvSpPr>
              <p:nvPr/>
            </p:nvSpPr>
            <p:spPr bwMode="auto">
              <a:xfrm>
                <a:off x="3544" y="1134"/>
                <a:ext cx="58" cy="46"/>
              </a:xfrm>
              <a:custGeom>
                <a:avLst/>
                <a:gdLst>
                  <a:gd name="T0" fmla="*/ 0 w 5"/>
                  <a:gd name="T1" fmla="*/ 2147483647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0" y="4"/>
                    </a:moveTo>
                    <a:cubicBezTo>
                      <a:pt x="1" y="2"/>
                      <a:pt x="2" y="2"/>
                      <a:pt x="5" y="4"/>
                    </a:cubicBezTo>
                    <a:lnTo>
                      <a:pt x="4" y="1"/>
                    </a:lnTo>
                    <a:cubicBezTo>
                      <a:pt x="1" y="0"/>
                      <a:pt x="0" y="1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2" name="Freeform 385"/>
              <p:cNvSpPr>
                <a:spLocks/>
              </p:cNvSpPr>
              <p:nvPr/>
            </p:nvSpPr>
            <p:spPr bwMode="auto">
              <a:xfrm>
                <a:off x="3559" y="1053"/>
                <a:ext cx="111" cy="80"/>
              </a:xfrm>
              <a:custGeom>
                <a:avLst/>
                <a:gdLst>
                  <a:gd name="T0" fmla="*/ 2147483647 w 10"/>
                  <a:gd name="T1" fmla="*/ 2147483647 h 7"/>
                  <a:gd name="T2" fmla="*/ 0 w 10"/>
                  <a:gd name="T3" fmla="*/ 2147483647 h 7"/>
                  <a:gd name="T4" fmla="*/ 2147483647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10" y="6"/>
                    </a:moveTo>
                    <a:cubicBezTo>
                      <a:pt x="6" y="6"/>
                      <a:pt x="0" y="6"/>
                      <a:pt x="0" y="4"/>
                    </a:cubicBezTo>
                    <a:cubicBezTo>
                      <a:pt x="0" y="0"/>
                      <a:pt x="5" y="7"/>
                      <a:pt x="1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3" name="Freeform 386"/>
              <p:cNvSpPr>
                <a:spLocks/>
              </p:cNvSpPr>
              <p:nvPr/>
            </p:nvSpPr>
            <p:spPr bwMode="auto">
              <a:xfrm>
                <a:off x="3544" y="1099"/>
                <a:ext cx="58" cy="80"/>
              </a:xfrm>
              <a:custGeom>
                <a:avLst/>
                <a:gdLst>
                  <a:gd name="T0" fmla="*/ 2147483647 w 5"/>
                  <a:gd name="T1" fmla="*/ 2147483647 h 7"/>
                  <a:gd name="T2" fmla="*/ 2147483647 w 5"/>
                  <a:gd name="T3" fmla="*/ 2147483647 h 7"/>
                  <a:gd name="T4" fmla="*/ 0 w 5"/>
                  <a:gd name="T5" fmla="*/ 0 h 7"/>
                  <a:gd name="T6" fmla="*/ 2147483647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5" y="7"/>
                    </a:moveTo>
                    <a:lnTo>
                      <a:pt x="3" y="2"/>
                    </a:ln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3" y="3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4" name="Freeform 387"/>
              <p:cNvSpPr>
                <a:spLocks/>
              </p:cNvSpPr>
              <p:nvPr/>
            </p:nvSpPr>
            <p:spPr bwMode="auto">
              <a:xfrm>
                <a:off x="3511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2147483647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1" y="4"/>
                    </a:moveTo>
                    <a:cubicBezTo>
                      <a:pt x="1" y="2"/>
                      <a:pt x="1" y="2"/>
                      <a:pt x="2" y="2"/>
                    </a:cubicBezTo>
                    <a:lnTo>
                      <a:pt x="7" y="4"/>
                    </a:lnTo>
                    <a:cubicBezTo>
                      <a:pt x="6" y="3"/>
                      <a:pt x="5" y="2"/>
                      <a:pt x="3" y="0"/>
                    </a:cubicBezTo>
                    <a:cubicBezTo>
                      <a:pt x="0" y="0"/>
                      <a:pt x="0" y="1"/>
                      <a:pt x="1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5" name="Freeform 388"/>
              <p:cNvSpPr>
                <a:spLocks/>
              </p:cNvSpPr>
              <p:nvPr/>
            </p:nvSpPr>
            <p:spPr bwMode="auto">
              <a:xfrm>
                <a:off x="3578" y="1122"/>
                <a:ext cx="87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0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2147483647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2" y="7"/>
                    </a:moveTo>
                    <a:lnTo>
                      <a:pt x="0" y="0"/>
                    </a:lnTo>
                    <a:cubicBezTo>
                      <a:pt x="1" y="0"/>
                      <a:pt x="2" y="0"/>
                      <a:pt x="3" y="1"/>
                    </a:cubicBezTo>
                    <a:lnTo>
                      <a:pt x="5" y="1"/>
                    </a:lnTo>
                    <a:lnTo>
                      <a:pt x="7" y="4"/>
                    </a:lnTo>
                    <a:lnTo>
                      <a:pt x="5" y="3"/>
                    </a:lnTo>
                    <a:cubicBezTo>
                      <a:pt x="5" y="4"/>
                      <a:pt x="5" y="5"/>
                      <a:pt x="5" y="6"/>
                    </a:cubicBezTo>
                    <a:cubicBezTo>
                      <a:pt x="5" y="5"/>
                      <a:pt x="4" y="4"/>
                      <a:pt x="3" y="3"/>
                    </a:cubicBezTo>
                    <a:cubicBezTo>
                      <a:pt x="3" y="5"/>
                      <a:pt x="3" y="6"/>
                      <a:pt x="2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6" name="Freeform 389"/>
              <p:cNvSpPr>
                <a:spLocks/>
              </p:cNvSpPr>
              <p:nvPr/>
            </p:nvSpPr>
            <p:spPr bwMode="auto">
              <a:xfrm>
                <a:off x="3593" y="1111"/>
                <a:ext cx="77" cy="34"/>
              </a:xfrm>
              <a:custGeom>
                <a:avLst/>
                <a:gdLst>
                  <a:gd name="T0" fmla="*/ 2147483647 w 7"/>
                  <a:gd name="T1" fmla="*/ 2147483647 h 3"/>
                  <a:gd name="T2" fmla="*/ 0 w 7"/>
                  <a:gd name="T3" fmla="*/ 2147483647 h 3"/>
                  <a:gd name="T4" fmla="*/ 2147483647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7" y="3"/>
                    </a:moveTo>
                    <a:cubicBezTo>
                      <a:pt x="4" y="1"/>
                      <a:pt x="0" y="0"/>
                      <a:pt x="0" y="1"/>
                    </a:cubicBezTo>
                    <a:cubicBezTo>
                      <a:pt x="0" y="2"/>
                      <a:pt x="5" y="3"/>
                      <a:pt x="7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7" name="Freeform 390"/>
              <p:cNvSpPr>
                <a:spLocks/>
              </p:cNvSpPr>
              <p:nvPr/>
            </p:nvSpPr>
            <p:spPr bwMode="auto">
              <a:xfrm>
                <a:off x="3569" y="1111"/>
                <a:ext cx="34" cy="23"/>
              </a:xfrm>
              <a:custGeom>
                <a:avLst/>
                <a:gdLst>
                  <a:gd name="T0" fmla="*/ 0 w 3"/>
                  <a:gd name="T1" fmla="*/ 0 h 2"/>
                  <a:gd name="T2" fmla="*/ 2147483647 w 3"/>
                  <a:gd name="T3" fmla="*/ 2147483647 h 2"/>
                  <a:gd name="T4" fmla="*/ 0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0" y="0"/>
                    </a:moveTo>
                    <a:cubicBezTo>
                      <a:pt x="0" y="1"/>
                      <a:pt x="2" y="2"/>
                      <a:pt x="3" y="1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8" name="Freeform 391"/>
              <p:cNvSpPr>
                <a:spLocks/>
              </p:cNvSpPr>
              <p:nvPr/>
            </p:nvSpPr>
            <p:spPr bwMode="auto">
              <a:xfrm>
                <a:off x="3824" y="1203"/>
                <a:ext cx="53" cy="23"/>
              </a:xfrm>
              <a:custGeom>
                <a:avLst/>
                <a:gdLst>
                  <a:gd name="T0" fmla="*/ 2147483647 w 5"/>
                  <a:gd name="T1" fmla="*/ 2147483647 h 2"/>
                  <a:gd name="T2" fmla="*/ 0 w 5"/>
                  <a:gd name="T3" fmla="*/ 0 h 2"/>
                  <a:gd name="T4" fmla="*/ 0 w 5"/>
                  <a:gd name="T5" fmla="*/ 0 h 2"/>
                  <a:gd name="T6" fmla="*/ 2147483647 w 5"/>
                  <a:gd name="T7" fmla="*/ 2147483647 h 2"/>
                  <a:gd name="T8" fmla="*/ 2147483647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5" y="2"/>
                    </a:moveTo>
                    <a:cubicBezTo>
                      <a:pt x="3" y="1"/>
                      <a:pt x="2" y="0"/>
                      <a:pt x="0" y="0"/>
                    </a:cubicBezTo>
                    <a:cubicBezTo>
                      <a:pt x="1" y="1"/>
                      <a:pt x="1" y="2"/>
                      <a:pt x="3" y="2"/>
                    </a:cubicBezTo>
                    <a:cubicBezTo>
                      <a:pt x="4" y="2"/>
                      <a:pt x="4" y="2"/>
                      <a:pt x="5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9" name="Freeform 392"/>
              <p:cNvSpPr>
                <a:spLocks/>
              </p:cNvSpPr>
              <p:nvPr/>
            </p:nvSpPr>
            <p:spPr bwMode="auto">
              <a:xfrm>
                <a:off x="3742" y="1134"/>
                <a:ext cx="101" cy="23"/>
              </a:xfrm>
              <a:custGeom>
                <a:avLst/>
                <a:gdLst>
                  <a:gd name="T0" fmla="*/ 2147483647 w 9"/>
                  <a:gd name="T1" fmla="*/ 0 h 2"/>
                  <a:gd name="T2" fmla="*/ 2147483647 w 9"/>
                  <a:gd name="T3" fmla="*/ 0 h 2"/>
                  <a:gd name="T4" fmla="*/ 0 w 9"/>
                  <a:gd name="T5" fmla="*/ 2147483647 h 2"/>
                  <a:gd name="T6" fmla="*/ 2147483647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9" y="0"/>
                    </a:moveTo>
                    <a:cubicBezTo>
                      <a:pt x="6" y="1"/>
                      <a:pt x="4" y="1"/>
                      <a:pt x="1" y="0"/>
                    </a:cubicBezTo>
                    <a:lnTo>
                      <a:pt x="0" y="2"/>
                    </a:lnTo>
                    <a:cubicBezTo>
                      <a:pt x="4" y="2"/>
                      <a:pt x="8" y="2"/>
                      <a:pt x="9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0" name="Freeform 393"/>
              <p:cNvSpPr>
                <a:spLocks/>
              </p:cNvSpPr>
              <p:nvPr/>
            </p:nvSpPr>
            <p:spPr bwMode="auto">
              <a:xfrm>
                <a:off x="3732" y="1134"/>
                <a:ext cx="58" cy="46"/>
              </a:xfrm>
              <a:custGeom>
                <a:avLst/>
                <a:gdLst>
                  <a:gd name="T0" fmla="*/ 2147483647 w 5"/>
                  <a:gd name="T1" fmla="*/ 2147483647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5" y="4"/>
                    </a:moveTo>
                    <a:cubicBezTo>
                      <a:pt x="4" y="2"/>
                      <a:pt x="3" y="2"/>
                      <a:pt x="0" y="4"/>
                    </a:cubicBezTo>
                    <a:lnTo>
                      <a:pt x="1" y="1"/>
                    </a:lnTo>
                    <a:cubicBezTo>
                      <a:pt x="4" y="0"/>
                      <a:pt x="5" y="1"/>
                      <a:pt x="5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1" name="Freeform 394"/>
              <p:cNvSpPr>
                <a:spLocks/>
              </p:cNvSpPr>
              <p:nvPr/>
            </p:nvSpPr>
            <p:spPr bwMode="auto">
              <a:xfrm>
                <a:off x="3665" y="1053"/>
                <a:ext cx="111" cy="80"/>
              </a:xfrm>
              <a:custGeom>
                <a:avLst/>
                <a:gdLst>
                  <a:gd name="T0" fmla="*/ 0 w 10"/>
                  <a:gd name="T1" fmla="*/ 2147483647 h 7"/>
                  <a:gd name="T2" fmla="*/ 2147483647 w 10"/>
                  <a:gd name="T3" fmla="*/ 2147483647 h 7"/>
                  <a:gd name="T4" fmla="*/ 0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0" y="6"/>
                    </a:moveTo>
                    <a:cubicBezTo>
                      <a:pt x="4" y="6"/>
                      <a:pt x="10" y="6"/>
                      <a:pt x="10" y="4"/>
                    </a:cubicBezTo>
                    <a:cubicBezTo>
                      <a:pt x="10" y="0"/>
                      <a:pt x="5" y="7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2" name="Freeform 395"/>
              <p:cNvSpPr>
                <a:spLocks/>
              </p:cNvSpPr>
              <p:nvPr/>
            </p:nvSpPr>
            <p:spPr bwMode="auto">
              <a:xfrm>
                <a:off x="3732" y="1099"/>
                <a:ext cx="58" cy="80"/>
              </a:xfrm>
              <a:custGeom>
                <a:avLst/>
                <a:gdLst>
                  <a:gd name="T0" fmla="*/ 0 w 5"/>
                  <a:gd name="T1" fmla="*/ 2147483647 h 7"/>
                  <a:gd name="T2" fmla="*/ 2147483647 w 5"/>
                  <a:gd name="T3" fmla="*/ 2147483647 h 7"/>
                  <a:gd name="T4" fmla="*/ 2147483647 w 5"/>
                  <a:gd name="T5" fmla="*/ 0 h 7"/>
                  <a:gd name="T6" fmla="*/ 0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0" y="7"/>
                    </a:moveTo>
                    <a:lnTo>
                      <a:pt x="2" y="2"/>
                    </a:lnTo>
                    <a:cubicBezTo>
                      <a:pt x="2" y="1"/>
                      <a:pt x="4" y="0"/>
                      <a:pt x="5" y="0"/>
                    </a:cubicBezTo>
                    <a:cubicBezTo>
                      <a:pt x="5" y="1"/>
                      <a:pt x="2" y="3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3" name="Freeform 396"/>
              <p:cNvSpPr>
                <a:spLocks/>
              </p:cNvSpPr>
              <p:nvPr/>
            </p:nvSpPr>
            <p:spPr bwMode="auto">
              <a:xfrm>
                <a:off x="3742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0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6" y="4"/>
                    </a:moveTo>
                    <a:cubicBezTo>
                      <a:pt x="6" y="2"/>
                      <a:pt x="6" y="2"/>
                      <a:pt x="5" y="2"/>
                    </a:cubicBezTo>
                    <a:lnTo>
                      <a:pt x="0" y="4"/>
                    </a:lnTo>
                    <a:cubicBezTo>
                      <a:pt x="1" y="3"/>
                      <a:pt x="2" y="2"/>
                      <a:pt x="4" y="0"/>
                    </a:cubicBezTo>
                    <a:cubicBezTo>
                      <a:pt x="7" y="0"/>
                      <a:pt x="7" y="1"/>
                      <a:pt x="6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4" name="Freeform 397"/>
              <p:cNvSpPr>
                <a:spLocks/>
              </p:cNvSpPr>
              <p:nvPr/>
            </p:nvSpPr>
            <p:spPr bwMode="auto">
              <a:xfrm>
                <a:off x="3670" y="1122"/>
                <a:ext cx="82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2147483647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0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5" y="7"/>
                    </a:moveTo>
                    <a:lnTo>
                      <a:pt x="7" y="0"/>
                    </a:lnTo>
                    <a:cubicBezTo>
                      <a:pt x="6" y="0"/>
                      <a:pt x="5" y="0"/>
                      <a:pt x="4" y="1"/>
                    </a:cubicBezTo>
                    <a:lnTo>
                      <a:pt x="2" y="1"/>
                    </a:lnTo>
                    <a:lnTo>
                      <a:pt x="0" y="4"/>
                    </a:lnTo>
                    <a:lnTo>
                      <a:pt x="2" y="3"/>
                    </a:lnTo>
                    <a:cubicBezTo>
                      <a:pt x="2" y="4"/>
                      <a:pt x="2" y="5"/>
                      <a:pt x="2" y="6"/>
                    </a:cubicBezTo>
                    <a:cubicBezTo>
                      <a:pt x="2" y="5"/>
                      <a:pt x="3" y="4"/>
                      <a:pt x="4" y="3"/>
                    </a:cubicBezTo>
                    <a:cubicBezTo>
                      <a:pt x="4" y="5"/>
                      <a:pt x="4" y="6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5" name="Freeform 398"/>
              <p:cNvSpPr>
                <a:spLocks/>
              </p:cNvSpPr>
              <p:nvPr/>
            </p:nvSpPr>
            <p:spPr bwMode="auto">
              <a:xfrm>
                <a:off x="3665" y="1111"/>
                <a:ext cx="77" cy="34"/>
              </a:xfrm>
              <a:custGeom>
                <a:avLst/>
                <a:gdLst>
                  <a:gd name="T0" fmla="*/ 0 w 7"/>
                  <a:gd name="T1" fmla="*/ 2147483647 h 3"/>
                  <a:gd name="T2" fmla="*/ 2147483647 w 7"/>
                  <a:gd name="T3" fmla="*/ 2147483647 h 3"/>
                  <a:gd name="T4" fmla="*/ 0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0" y="3"/>
                    </a:moveTo>
                    <a:cubicBezTo>
                      <a:pt x="3" y="1"/>
                      <a:pt x="7" y="0"/>
                      <a:pt x="7" y="1"/>
                    </a:cubicBezTo>
                    <a:cubicBezTo>
                      <a:pt x="7" y="2"/>
                      <a:pt x="2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6" name="Freeform 399"/>
              <p:cNvSpPr>
                <a:spLocks/>
              </p:cNvSpPr>
              <p:nvPr/>
            </p:nvSpPr>
            <p:spPr bwMode="auto">
              <a:xfrm>
                <a:off x="3732" y="1111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3" y="0"/>
                    </a:moveTo>
                    <a:cubicBezTo>
                      <a:pt x="3" y="1"/>
                      <a:pt x="1" y="2"/>
                      <a:pt x="0" y="1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7" name="Freeform 400"/>
              <p:cNvSpPr>
                <a:spLocks/>
              </p:cNvSpPr>
              <p:nvPr/>
            </p:nvSpPr>
            <p:spPr bwMode="auto">
              <a:xfrm>
                <a:off x="3458" y="1134"/>
                <a:ext cx="410" cy="517"/>
              </a:xfrm>
              <a:custGeom>
                <a:avLst/>
                <a:gdLst>
                  <a:gd name="T0" fmla="*/ 2147483647 w 36"/>
                  <a:gd name="T1" fmla="*/ 2147483647 h 45"/>
                  <a:gd name="T2" fmla="*/ 2147483647 w 36"/>
                  <a:gd name="T3" fmla="*/ 2147483647 h 45"/>
                  <a:gd name="T4" fmla="*/ 0 w 36"/>
                  <a:gd name="T5" fmla="*/ 2147483647 h 45"/>
                  <a:gd name="T6" fmla="*/ 2147483647 w 36"/>
                  <a:gd name="T7" fmla="*/ 2147483647 h 45"/>
                  <a:gd name="T8" fmla="*/ 2147483647 w 36"/>
                  <a:gd name="T9" fmla="*/ 2147483647 h 45"/>
                  <a:gd name="T10" fmla="*/ 2147483647 w 36"/>
                  <a:gd name="T11" fmla="*/ 2147483647 h 45"/>
                  <a:gd name="T12" fmla="*/ 2147483647 w 36"/>
                  <a:gd name="T13" fmla="*/ 2147483647 h 45"/>
                  <a:gd name="T14" fmla="*/ 2147483647 w 36"/>
                  <a:gd name="T15" fmla="*/ 2147483647 h 45"/>
                  <a:gd name="T16" fmla="*/ 2147483647 w 36"/>
                  <a:gd name="T17" fmla="*/ 2147483647 h 45"/>
                  <a:gd name="T18" fmla="*/ 2147483647 w 36"/>
                  <a:gd name="T19" fmla="*/ 2147483647 h 45"/>
                  <a:gd name="T20" fmla="*/ 2147483647 w 36"/>
                  <a:gd name="T21" fmla="*/ 2147483647 h 45"/>
                  <a:gd name="T22" fmla="*/ 2147483647 w 36"/>
                  <a:gd name="T23" fmla="*/ 2147483647 h 45"/>
                  <a:gd name="T24" fmla="*/ 2147483647 w 36"/>
                  <a:gd name="T25" fmla="*/ 2147483647 h 45"/>
                  <a:gd name="T26" fmla="*/ 2147483647 w 36"/>
                  <a:gd name="T27" fmla="*/ 2147483647 h 45"/>
                  <a:gd name="T28" fmla="*/ 2147483647 w 36"/>
                  <a:gd name="T29" fmla="*/ 0 h 45"/>
                  <a:gd name="T30" fmla="*/ 2147483647 w 36"/>
                  <a:gd name="T31" fmla="*/ 2147483647 h 45"/>
                  <a:gd name="T32" fmla="*/ 2147483647 w 36"/>
                  <a:gd name="T33" fmla="*/ 2147483647 h 4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6"/>
                  <a:gd name="T52" fmla="*/ 0 h 45"/>
                  <a:gd name="T53" fmla="*/ 36 w 36"/>
                  <a:gd name="T54" fmla="*/ 45 h 4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6" h="45">
                    <a:moveTo>
                      <a:pt x="10" y="14"/>
                    </a:moveTo>
                    <a:lnTo>
                      <a:pt x="13" y="20"/>
                    </a:lnTo>
                    <a:lnTo>
                      <a:pt x="0" y="23"/>
                    </a:lnTo>
                    <a:lnTo>
                      <a:pt x="13" y="25"/>
                    </a:lnTo>
                    <a:lnTo>
                      <a:pt x="10" y="32"/>
                    </a:lnTo>
                    <a:lnTo>
                      <a:pt x="16" y="28"/>
                    </a:lnTo>
                    <a:lnTo>
                      <a:pt x="18" y="45"/>
                    </a:lnTo>
                    <a:lnTo>
                      <a:pt x="21" y="28"/>
                    </a:lnTo>
                    <a:lnTo>
                      <a:pt x="27" y="32"/>
                    </a:lnTo>
                    <a:lnTo>
                      <a:pt x="24" y="25"/>
                    </a:lnTo>
                    <a:lnTo>
                      <a:pt x="36" y="23"/>
                    </a:lnTo>
                    <a:lnTo>
                      <a:pt x="24" y="20"/>
                    </a:lnTo>
                    <a:lnTo>
                      <a:pt x="27" y="14"/>
                    </a:lnTo>
                    <a:lnTo>
                      <a:pt x="21" y="17"/>
                    </a:lnTo>
                    <a:lnTo>
                      <a:pt x="18" y="0"/>
                    </a:lnTo>
                    <a:lnTo>
                      <a:pt x="16" y="17"/>
                    </a:lnTo>
                    <a:lnTo>
                      <a:pt x="10" y="14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8" name="Oval 401"/>
              <p:cNvSpPr>
                <a:spLocks noChangeArrowheads="1"/>
              </p:cNvSpPr>
              <p:nvPr/>
            </p:nvSpPr>
            <p:spPr bwMode="auto">
              <a:xfrm>
                <a:off x="3602" y="1329"/>
                <a:ext cx="130" cy="126"/>
              </a:xfrm>
              <a:prstGeom prst="ellipse">
                <a:avLst/>
              </a:prstGeom>
              <a:solidFill>
                <a:srgbClr val="F480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9" name="Freeform 402"/>
              <p:cNvSpPr>
                <a:spLocks/>
              </p:cNvSpPr>
              <p:nvPr/>
            </p:nvSpPr>
            <p:spPr bwMode="auto">
              <a:xfrm>
                <a:off x="3612" y="1340"/>
                <a:ext cx="92" cy="80"/>
              </a:xfrm>
              <a:custGeom>
                <a:avLst/>
                <a:gdLst>
                  <a:gd name="T0" fmla="*/ 2147483647 w 8"/>
                  <a:gd name="T1" fmla="*/ 0 h 7"/>
                  <a:gd name="T2" fmla="*/ 0 w 8"/>
                  <a:gd name="T3" fmla="*/ 2147483647 h 7"/>
                  <a:gd name="T4" fmla="*/ 2147483647 w 8"/>
                  <a:gd name="T5" fmla="*/ 2147483647 h 7"/>
                  <a:gd name="T6" fmla="*/ 2147483647 w 8"/>
                  <a:gd name="T7" fmla="*/ 2147483647 h 7"/>
                  <a:gd name="T8" fmla="*/ 2147483647 w 8"/>
                  <a:gd name="T9" fmla="*/ 0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"/>
                  <a:gd name="T16" fmla="*/ 0 h 7"/>
                  <a:gd name="T17" fmla="*/ 8 w 8"/>
                  <a:gd name="T18" fmla="*/ 7 h 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" h="7">
                    <a:moveTo>
                      <a:pt x="4" y="0"/>
                    </a:moveTo>
                    <a:lnTo>
                      <a:pt x="0" y="7"/>
                    </a:lnTo>
                    <a:lnTo>
                      <a:pt x="4" y="7"/>
                    </a:lnTo>
                    <a:lnTo>
                      <a:pt x="8" y="7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0074C5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62" name="Freeform 403"/>
            <p:cNvSpPr>
              <a:spLocks noEditPoints="1"/>
            </p:cNvSpPr>
            <p:nvPr/>
          </p:nvSpPr>
          <p:spPr bwMode="auto">
            <a:xfrm>
              <a:off x="9765151" y="411178"/>
              <a:ext cx="364753" cy="84931"/>
            </a:xfrm>
            <a:custGeom>
              <a:avLst/>
              <a:gdLst>
                <a:gd name="T0" fmla="*/ 2147483647 w 116"/>
                <a:gd name="T1" fmla="*/ 2147483647 h 32"/>
                <a:gd name="T2" fmla="*/ 2147483647 w 116"/>
                <a:gd name="T3" fmla="*/ 2147483647 h 32"/>
                <a:gd name="T4" fmla="*/ 2147483647 w 116"/>
                <a:gd name="T5" fmla="*/ 2147483647 h 32"/>
                <a:gd name="T6" fmla="*/ 2147483647 w 116"/>
                <a:gd name="T7" fmla="*/ 2147483647 h 32"/>
                <a:gd name="T8" fmla="*/ 2147483647 w 116"/>
                <a:gd name="T9" fmla="*/ 2147483647 h 32"/>
                <a:gd name="T10" fmla="*/ 2147483647 w 116"/>
                <a:gd name="T11" fmla="*/ 2147483647 h 32"/>
                <a:gd name="T12" fmla="*/ 2147483647 w 116"/>
                <a:gd name="T13" fmla="*/ 2147483647 h 32"/>
                <a:gd name="T14" fmla="*/ 2147483647 w 116"/>
                <a:gd name="T15" fmla="*/ 2147483647 h 32"/>
                <a:gd name="T16" fmla="*/ 2147483647 w 116"/>
                <a:gd name="T17" fmla="*/ 2147483647 h 32"/>
                <a:gd name="T18" fmla="*/ 2147483647 w 116"/>
                <a:gd name="T19" fmla="*/ 2147483647 h 32"/>
                <a:gd name="T20" fmla="*/ 2147483647 w 116"/>
                <a:gd name="T21" fmla="*/ 2147483647 h 32"/>
                <a:gd name="T22" fmla="*/ 2147483647 w 116"/>
                <a:gd name="T23" fmla="*/ 2147483647 h 32"/>
                <a:gd name="T24" fmla="*/ 2147483647 w 116"/>
                <a:gd name="T25" fmla="*/ 2147483647 h 32"/>
                <a:gd name="T26" fmla="*/ 2147483647 w 116"/>
                <a:gd name="T27" fmla="*/ 2147483647 h 32"/>
                <a:gd name="T28" fmla="*/ 2147483647 w 116"/>
                <a:gd name="T29" fmla="*/ 2147483647 h 32"/>
                <a:gd name="T30" fmla="*/ 2147483647 w 116"/>
                <a:gd name="T31" fmla="*/ 2147483647 h 32"/>
                <a:gd name="T32" fmla="*/ 2147483647 w 116"/>
                <a:gd name="T33" fmla="*/ 2147483647 h 32"/>
                <a:gd name="T34" fmla="*/ 2147483647 w 116"/>
                <a:gd name="T35" fmla="*/ 2147483647 h 32"/>
                <a:gd name="T36" fmla="*/ 2147483647 w 116"/>
                <a:gd name="T37" fmla="*/ 2147483647 h 32"/>
                <a:gd name="T38" fmla="*/ 2147483647 w 116"/>
                <a:gd name="T39" fmla="*/ 2147483647 h 32"/>
                <a:gd name="T40" fmla="*/ 2147483647 w 116"/>
                <a:gd name="T41" fmla="*/ 2147483647 h 32"/>
                <a:gd name="T42" fmla="*/ 2147483647 w 116"/>
                <a:gd name="T43" fmla="*/ 2147483647 h 32"/>
                <a:gd name="T44" fmla="*/ 2147483647 w 116"/>
                <a:gd name="T45" fmla="*/ 2147483647 h 32"/>
                <a:gd name="T46" fmla="*/ 2147483647 w 116"/>
                <a:gd name="T47" fmla="*/ 2147483647 h 32"/>
                <a:gd name="T48" fmla="*/ 2147483647 w 116"/>
                <a:gd name="T49" fmla="*/ 2147483647 h 32"/>
                <a:gd name="T50" fmla="*/ 2147483647 w 116"/>
                <a:gd name="T51" fmla="*/ 2147483647 h 32"/>
                <a:gd name="T52" fmla="*/ 2147483647 w 116"/>
                <a:gd name="T53" fmla="*/ 2147483647 h 32"/>
                <a:gd name="T54" fmla="*/ 2147483647 w 116"/>
                <a:gd name="T55" fmla="*/ 2147483647 h 32"/>
                <a:gd name="T56" fmla="*/ 2147483647 w 116"/>
                <a:gd name="T57" fmla="*/ 2147483647 h 32"/>
                <a:gd name="T58" fmla="*/ 2147483647 w 116"/>
                <a:gd name="T59" fmla="*/ 2147483647 h 32"/>
                <a:gd name="T60" fmla="*/ 2147483647 w 116"/>
                <a:gd name="T61" fmla="*/ 2147483647 h 32"/>
                <a:gd name="T62" fmla="*/ 2147483647 w 116"/>
                <a:gd name="T63" fmla="*/ 2147483647 h 32"/>
                <a:gd name="T64" fmla="*/ 2147483647 w 116"/>
                <a:gd name="T65" fmla="*/ 2147483647 h 32"/>
                <a:gd name="T66" fmla="*/ 2147483647 w 116"/>
                <a:gd name="T67" fmla="*/ 2147483647 h 32"/>
                <a:gd name="T68" fmla="*/ 2147483647 w 116"/>
                <a:gd name="T69" fmla="*/ 2147483647 h 32"/>
                <a:gd name="T70" fmla="*/ 2147483647 w 116"/>
                <a:gd name="T71" fmla="*/ 2147483647 h 32"/>
                <a:gd name="T72" fmla="*/ 2147483647 w 116"/>
                <a:gd name="T73" fmla="*/ 2147483647 h 32"/>
                <a:gd name="T74" fmla="*/ 2147483647 w 116"/>
                <a:gd name="T75" fmla="*/ 2147483647 h 32"/>
                <a:gd name="T76" fmla="*/ 2147483647 w 116"/>
                <a:gd name="T77" fmla="*/ 2147483647 h 32"/>
                <a:gd name="T78" fmla="*/ 2147483647 w 116"/>
                <a:gd name="T79" fmla="*/ 2147483647 h 32"/>
                <a:gd name="T80" fmla="*/ 2147483647 w 116"/>
                <a:gd name="T81" fmla="*/ 2147483647 h 32"/>
                <a:gd name="T82" fmla="*/ 2147483647 w 116"/>
                <a:gd name="T83" fmla="*/ 2147483647 h 32"/>
                <a:gd name="T84" fmla="*/ 2147483647 w 116"/>
                <a:gd name="T85" fmla="*/ 2147483647 h 32"/>
                <a:gd name="T86" fmla="*/ 2147483647 w 116"/>
                <a:gd name="T87" fmla="*/ 2147483647 h 32"/>
                <a:gd name="T88" fmla="*/ 2147483647 w 116"/>
                <a:gd name="T89" fmla="*/ 2147483647 h 32"/>
                <a:gd name="T90" fmla="*/ 2147483647 w 116"/>
                <a:gd name="T91" fmla="*/ 2147483647 h 32"/>
                <a:gd name="T92" fmla="*/ 2147483647 w 116"/>
                <a:gd name="T93" fmla="*/ 2147483647 h 32"/>
                <a:gd name="T94" fmla="*/ 2147483647 w 116"/>
                <a:gd name="T95" fmla="*/ 2147483647 h 32"/>
                <a:gd name="T96" fmla="*/ 2147483647 w 116"/>
                <a:gd name="T97" fmla="*/ 2147483647 h 32"/>
                <a:gd name="T98" fmla="*/ 2147483647 w 116"/>
                <a:gd name="T99" fmla="*/ 2147483647 h 32"/>
                <a:gd name="T100" fmla="*/ 2147483647 w 116"/>
                <a:gd name="T101" fmla="*/ 2147483647 h 32"/>
                <a:gd name="T102" fmla="*/ 2147483647 w 116"/>
                <a:gd name="T103" fmla="*/ 2147483647 h 32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16"/>
                <a:gd name="T157" fmla="*/ 0 h 32"/>
                <a:gd name="T158" fmla="*/ 116 w 116"/>
                <a:gd name="T159" fmla="*/ 32 h 32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16" h="32">
                  <a:moveTo>
                    <a:pt x="16" y="6"/>
                  </a:moveTo>
                  <a:cubicBezTo>
                    <a:pt x="18" y="7"/>
                    <a:pt x="20" y="8"/>
                    <a:pt x="20" y="9"/>
                  </a:cubicBezTo>
                  <a:cubicBezTo>
                    <a:pt x="21" y="10"/>
                    <a:pt x="21" y="11"/>
                    <a:pt x="21" y="12"/>
                  </a:cubicBezTo>
                  <a:cubicBezTo>
                    <a:pt x="21" y="12"/>
                    <a:pt x="21" y="12"/>
                    <a:pt x="20" y="12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0" y="14"/>
                    <a:pt x="19" y="14"/>
                    <a:pt x="18" y="14"/>
                  </a:cubicBezTo>
                  <a:cubicBezTo>
                    <a:pt x="18" y="14"/>
                    <a:pt x="17" y="14"/>
                    <a:pt x="16" y="14"/>
                  </a:cubicBezTo>
                  <a:lnTo>
                    <a:pt x="17" y="18"/>
                  </a:ln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lnTo>
                    <a:pt x="16" y="22"/>
                  </a:lnTo>
                  <a:lnTo>
                    <a:pt x="9" y="17"/>
                  </a:lnTo>
                  <a:lnTo>
                    <a:pt x="10" y="15"/>
                  </a:ln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4"/>
                    <a:pt x="11" y="14"/>
                  </a:cubicBezTo>
                  <a:lnTo>
                    <a:pt x="11" y="13"/>
                  </a:lnTo>
                  <a:lnTo>
                    <a:pt x="10" y="12"/>
                  </a:lnTo>
                  <a:lnTo>
                    <a:pt x="9" y="13"/>
                  </a:ln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lnTo>
                    <a:pt x="8" y="17"/>
                  </a:lnTo>
                  <a:lnTo>
                    <a:pt x="0" y="12"/>
                  </a:lnTo>
                  <a:lnTo>
                    <a:pt x="2" y="10"/>
                  </a:lnTo>
                  <a:lnTo>
                    <a:pt x="3" y="10"/>
                  </a:lnTo>
                  <a:cubicBezTo>
                    <a:pt x="3" y="10"/>
                    <a:pt x="3" y="10"/>
                    <a:pt x="3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lnTo>
                    <a:pt x="7" y="5"/>
                  </a:lnTo>
                  <a:cubicBezTo>
                    <a:pt x="7" y="5"/>
                    <a:pt x="7" y="4"/>
                    <a:pt x="7" y="4"/>
                  </a:cubicBezTo>
                  <a:cubicBezTo>
                    <a:pt x="7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3"/>
                    <a:pt x="7" y="3"/>
                  </a:cubicBezTo>
                  <a:lnTo>
                    <a:pt x="8" y="0"/>
                  </a:lnTo>
                  <a:lnTo>
                    <a:pt x="16" y="6"/>
                  </a:lnTo>
                  <a:close/>
                  <a:moveTo>
                    <a:pt x="11" y="9"/>
                  </a:moveTo>
                  <a:lnTo>
                    <a:pt x="12" y="9"/>
                  </a:lnTo>
                  <a:cubicBezTo>
                    <a:pt x="12" y="10"/>
                    <a:pt x="13" y="10"/>
                    <a:pt x="13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lnTo>
                    <a:pt x="11" y="9"/>
                  </a:lnTo>
                  <a:close/>
                  <a:moveTo>
                    <a:pt x="40" y="26"/>
                  </a:moveTo>
                  <a:cubicBezTo>
                    <a:pt x="40" y="26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lnTo>
                    <a:pt x="42" y="28"/>
                  </a:lnTo>
                  <a:lnTo>
                    <a:pt x="41" y="31"/>
                  </a:lnTo>
                  <a:lnTo>
                    <a:pt x="33" y="28"/>
                  </a:lnTo>
                  <a:lnTo>
                    <a:pt x="33" y="26"/>
                  </a:lnTo>
                  <a:lnTo>
                    <a:pt x="34" y="26"/>
                  </a:lnTo>
                  <a:cubicBezTo>
                    <a:pt x="34" y="26"/>
                    <a:pt x="34" y="26"/>
                    <a:pt x="34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lnTo>
                    <a:pt x="35" y="25"/>
                  </a:lnTo>
                  <a:lnTo>
                    <a:pt x="29" y="24"/>
                  </a:ln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5"/>
                    <a:pt x="29" y="25"/>
                    <a:pt x="30" y="25"/>
                  </a:cubicBezTo>
                  <a:lnTo>
                    <a:pt x="29" y="27"/>
                  </a:lnTo>
                  <a:lnTo>
                    <a:pt x="22" y="26"/>
                  </a:lnTo>
                  <a:lnTo>
                    <a:pt x="23" y="23"/>
                  </a:lnTo>
                  <a:lnTo>
                    <a:pt x="24" y="23"/>
                  </a:lnTo>
                  <a:cubicBezTo>
                    <a:pt x="24" y="23"/>
                    <a:pt x="24" y="23"/>
                    <a:pt x="25" y="23"/>
                  </a:cubicBezTo>
                  <a:cubicBezTo>
                    <a:pt x="25" y="23"/>
                    <a:pt x="25" y="23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lnTo>
                    <a:pt x="30" y="17"/>
                  </a:ln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lnTo>
                    <a:pt x="29" y="16"/>
                  </a:lnTo>
                  <a:lnTo>
                    <a:pt x="30" y="13"/>
                  </a:lnTo>
                  <a:lnTo>
                    <a:pt x="39" y="16"/>
                  </a:lnTo>
                  <a:lnTo>
                    <a:pt x="40" y="26"/>
                  </a:lnTo>
                  <a:close/>
                  <a:moveTo>
                    <a:pt x="34" y="18"/>
                  </a:moveTo>
                  <a:lnTo>
                    <a:pt x="34" y="18"/>
                  </a:lnTo>
                  <a:lnTo>
                    <a:pt x="31" y="21"/>
                  </a:lnTo>
                  <a:lnTo>
                    <a:pt x="34" y="22"/>
                  </a:lnTo>
                  <a:lnTo>
                    <a:pt x="34" y="18"/>
                  </a:lnTo>
                  <a:close/>
                  <a:moveTo>
                    <a:pt x="58" y="18"/>
                  </a:moveTo>
                  <a:cubicBezTo>
                    <a:pt x="61" y="18"/>
                    <a:pt x="63" y="19"/>
                    <a:pt x="65" y="20"/>
                  </a:cubicBezTo>
                  <a:cubicBezTo>
                    <a:pt x="67" y="21"/>
                    <a:pt x="67" y="23"/>
                    <a:pt x="67" y="26"/>
                  </a:cubicBezTo>
                  <a:cubicBezTo>
                    <a:pt x="67" y="27"/>
                    <a:pt x="67" y="28"/>
                    <a:pt x="66" y="29"/>
                  </a:cubicBezTo>
                  <a:cubicBezTo>
                    <a:pt x="66" y="30"/>
                    <a:pt x="65" y="30"/>
                    <a:pt x="65" y="31"/>
                  </a:cubicBezTo>
                  <a:cubicBezTo>
                    <a:pt x="64" y="32"/>
                    <a:pt x="62" y="32"/>
                    <a:pt x="61" y="32"/>
                  </a:cubicBezTo>
                  <a:cubicBezTo>
                    <a:pt x="60" y="32"/>
                    <a:pt x="58" y="32"/>
                    <a:pt x="56" y="32"/>
                  </a:cubicBezTo>
                  <a:lnTo>
                    <a:pt x="49" y="32"/>
                  </a:lnTo>
                  <a:lnTo>
                    <a:pt x="49" y="29"/>
                  </a:lnTo>
                  <a:lnTo>
                    <a:pt x="50" y="29"/>
                  </a:lnTo>
                  <a:cubicBezTo>
                    <a:pt x="50" y="29"/>
                    <a:pt x="50" y="29"/>
                    <a:pt x="50" y="29"/>
                  </a:cubicBezTo>
                  <a:cubicBezTo>
                    <a:pt x="50" y="29"/>
                    <a:pt x="51" y="29"/>
                    <a:pt x="51" y="29"/>
                  </a:cubicBezTo>
                  <a:cubicBezTo>
                    <a:pt x="51" y="29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lnTo>
                    <a:pt x="51" y="22"/>
                  </a:ln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1"/>
                  </a:cubicBezTo>
                  <a:cubicBezTo>
                    <a:pt x="51" y="21"/>
                    <a:pt x="51" y="21"/>
                    <a:pt x="51" y="21"/>
                  </a:cubicBezTo>
                  <a:cubicBezTo>
                    <a:pt x="51" y="21"/>
                    <a:pt x="50" y="21"/>
                    <a:pt x="50" y="21"/>
                  </a:cubicBezTo>
                  <a:lnTo>
                    <a:pt x="49" y="21"/>
                  </a:lnTo>
                  <a:lnTo>
                    <a:pt x="49" y="18"/>
                  </a:lnTo>
                  <a:lnTo>
                    <a:pt x="58" y="18"/>
                  </a:lnTo>
                  <a:close/>
                  <a:moveTo>
                    <a:pt x="56" y="28"/>
                  </a:move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9"/>
                    <a:pt x="56" y="29"/>
                    <a:pt x="57" y="29"/>
                  </a:cubicBezTo>
                  <a:cubicBezTo>
                    <a:pt x="57" y="29"/>
                    <a:pt x="57" y="29"/>
                    <a:pt x="57" y="29"/>
                  </a:cubicBezTo>
                  <a:lnTo>
                    <a:pt x="58" y="29"/>
                  </a:lnTo>
                  <a:cubicBezTo>
                    <a:pt x="59" y="29"/>
                    <a:pt x="60" y="29"/>
                    <a:pt x="60" y="28"/>
                  </a:cubicBezTo>
                  <a:cubicBezTo>
                    <a:pt x="60" y="28"/>
                    <a:pt x="60" y="27"/>
                    <a:pt x="60" y="26"/>
                  </a:cubicBezTo>
                  <a:lnTo>
                    <a:pt x="60" y="25"/>
                  </a:lnTo>
                  <a:cubicBezTo>
                    <a:pt x="60" y="24"/>
                    <a:pt x="60" y="23"/>
                    <a:pt x="60" y="23"/>
                  </a:cubicBezTo>
                  <a:cubicBezTo>
                    <a:pt x="60" y="22"/>
                    <a:pt x="59" y="22"/>
                    <a:pt x="58" y="22"/>
                  </a:cubicBezTo>
                  <a:cubicBezTo>
                    <a:pt x="57" y="21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lnTo>
                    <a:pt x="56" y="28"/>
                  </a:lnTo>
                  <a:close/>
                  <a:moveTo>
                    <a:pt x="74" y="28"/>
                  </a:moveTo>
                  <a:lnTo>
                    <a:pt x="75" y="28"/>
                  </a:ln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6" y="28"/>
                    <a:pt x="76" y="28"/>
                  </a:cubicBezTo>
                  <a:cubicBezTo>
                    <a:pt x="76" y="28"/>
                    <a:pt x="76" y="28"/>
                    <a:pt x="76" y="27"/>
                  </a:cubicBezTo>
                  <a:lnTo>
                    <a:pt x="74" y="21"/>
                  </a:lnTo>
                  <a:cubicBezTo>
                    <a:pt x="74" y="20"/>
                    <a:pt x="74" y="20"/>
                    <a:pt x="74" y="20"/>
                  </a:cubicBezTo>
                  <a:cubicBezTo>
                    <a:pt x="73" y="20"/>
                    <a:pt x="73" y="20"/>
                    <a:pt x="73" y="20"/>
                  </a:cubicBezTo>
                  <a:lnTo>
                    <a:pt x="72" y="20"/>
                  </a:lnTo>
                  <a:lnTo>
                    <a:pt x="71" y="18"/>
                  </a:lnTo>
                  <a:lnTo>
                    <a:pt x="85" y="14"/>
                  </a:lnTo>
                  <a:lnTo>
                    <a:pt x="87" y="18"/>
                  </a:lnTo>
                  <a:lnTo>
                    <a:pt x="84" y="19"/>
                  </a:lnTo>
                  <a:lnTo>
                    <a:pt x="84" y="18"/>
                  </a:lnTo>
                  <a:cubicBezTo>
                    <a:pt x="83" y="18"/>
                    <a:pt x="83" y="18"/>
                    <a:pt x="83" y="18"/>
                  </a:cubicBezTo>
                  <a:cubicBezTo>
                    <a:pt x="83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lnTo>
                    <a:pt x="79" y="19"/>
                  </a:lnTo>
                  <a:lnTo>
                    <a:pt x="80" y="21"/>
                  </a:lnTo>
                  <a:lnTo>
                    <a:pt x="84" y="20"/>
                  </a:lnTo>
                  <a:lnTo>
                    <a:pt x="85" y="23"/>
                  </a:lnTo>
                  <a:lnTo>
                    <a:pt x="81" y="24"/>
                  </a:lnTo>
                  <a:lnTo>
                    <a:pt x="82" y="26"/>
                  </a:lnTo>
                  <a:lnTo>
                    <a:pt x="84" y="25"/>
                  </a:lnTo>
                  <a:cubicBezTo>
                    <a:pt x="84" y="25"/>
                    <a:pt x="84" y="25"/>
                    <a:pt x="84" y="25"/>
                  </a:cubicBezTo>
                  <a:cubicBezTo>
                    <a:pt x="84" y="25"/>
                    <a:pt x="84" y="25"/>
                    <a:pt x="85" y="25"/>
                  </a:cubicBezTo>
                  <a:cubicBezTo>
                    <a:pt x="85" y="25"/>
                    <a:pt x="85" y="25"/>
                    <a:pt x="85" y="25"/>
                  </a:cubicBezTo>
                  <a:cubicBezTo>
                    <a:pt x="85" y="24"/>
                    <a:pt x="85" y="24"/>
                    <a:pt x="85" y="24"/>
                  </a:cubicBezTo>
                  <a:lnTo>
                    <a:pt x="86" y="23"/>
                  </a:lnTo>
                  <a:lnTo>
                    <a:pt x="88" y="22"/>
                  </a:lnTo>
                  <a:lnTo>
                    <a:pt x="89" y="27"/>
                  </a:lnTo>
                  <a:lnTo>
                    <a:pt x="75" y="31"/>
                  </a:lnTo>
                  <a:lnTo>
                    <a:pt x="74" y="28"/>
                  </a:lnTo>
                  <a:close/>
                  <a:moveTo>
                    <a:pt x="96" y="8"/>
                  </a:moveTo>
                  <a:lnTo>
                    <a:pt x="102" y="11"/>
                  </a:lnTo>
                  <a:lnTo>
                    <a:pt x="102" y="5"/>
                  </a:lnTo>
                  <a:lnTo>
                    <a:pt x="109" y="0"/>
                  </a:lnTo>
                  <a:lnTo>
                    <a:pt x="110" y="2"/>
                  </a:lnTo>
                  <a:lnTo>
                    <a:pt x="109" y="3"/>
                  </a:lnTo>
                  <a:cubicBezTo>
                    <a:pt x="109" y="3"/>
                    <a:pt x="109" y="3"/>
                    <a:pt x="109" y="4"/>
                  </a:cubicBezTo>
                  <a:cubicBezTo>
                    <a:pt x="109" y="4"/>
                    <a:pt x="109" y="4"/>
                    <a:pt x="109" y="4"/>
                  </a:cubicBezTo>
                  <a:lnTo>
                    <a:pt x="113" y="10"/>
                  </a:lnTo>
                  <a:cubicBezTo>
                    <a:pt x="113" y="10"/>
                    <a:pt x="113" y="10"/>
                    <a:pt x="113" y="10"/>
                  </a:cubicBezTo>
                  <a:cubicBezTo>
                    <a:pt x="114" y="10"/>
                    <a:pt x="114" y="10"/>
                    <a:pt x="114" y="10"/>
                  </a:cubicBezTo>
                  <a:lnTo>
                    <a:pt x="115" y="9"/>
                  </a:lnTo>
                  <a:lnTo>
                    <a:pt x="116" y="12"/>
                  </a:lnTo>
                  <a:lnTo>
                    <a:pt x="109" y="17"/>
                  </a:lnTo>
                  <a:lnTo>
                    <a:pt x="107" y="15"/>
                  </a:lnTo>
                  <a:lnTo>
                    <a:pt x="108" y="14"/>
                  </a:lnTo>
                  <a:cubicBezTo>
                    <a:pt x="108" y="14"/>
                    <a:pt x="108" y="14"/>
                    <a:pt x="108" y="14"/>
                  </a:cubicBezTo>
                  <a:cubicBezTo>
                    <a:pt x="108" y="14"/>
                    <a:pt x="108" y="13"/>
                    <a:pt x="108" y="13"/>
                  </a:cubicBezTo>
                  <a:lnTo>
                    <a:pt x="106" y="9"/>
                  </a:lnTo>
                  <a:lnTo>
                    <a:pt x="106" y="16"/>
                  </a:lnTo>
                  <a:lnTo>
                    <a:pt x="104" y="18"/>
                  </a:lnTo>
                  <a:lnTo>
                    <a:pt x="98" y="15"/>
                  </a:lnTo>
                  <a:lnTo>
                    <a:pt x="97" y="15"/>
                  </a:lnTo>
                  <a:lnTo>
                    <a:pt x="100" y="19"/>
                  </a:lnTo>
                  <a:cubicBezTo>
                    <a:pt x="100" y="19"/>
                    <a:pt x="100" y="19"/>
                    <a:pt x="101" y="19"/>
                  </a:cubicBezTo>
                  <a:cubicBezTo>
                    <a:pt x="101" y="19"/>
                    <a:pt x="101" y="19"/>
                    <a:pt x="101" y="19"/>
                  </a:cubicBezTo>
                  <a:lnTo>
                    <a:pt x="102" y="18"/>
                  </a:lnTo>
                  <a:lnTo>
                    <a:pt x="103" y="21"/>
                  </a:lnTo>
                  <a:lnTo>
                    <a:pt x="98" y="24"/>
                  </a:lnTo>
                  <a:lnTo>
                    <a:pt x="96" y="22"/>
                  </a:lnTo>
                  <a:lnTo>
                    <a:pt x="97" y="22"/>
                  </a:lnTo>
                  <a:cubicBezTo>
                    <a:pt x="97" y="21"/>
                    <a:pt x="97" y="21"/>
                    <a:pt x="98" y="21"/>
                  </a:cubicBezTo>
                  <a:cubicBezTo>
                    <a:pt x="98" y="21"/>
                    <a:pt x="97" y="21"/>
                    <a:pt x="97" y="20"/>
                  </a:cubicBezTo>
                  <a:lnTo>
                    <a:pt x="93" y="15"/>
                  </a:lnTo>
                  <a:cubicBezTo>
                    <a:pt x="93" y="14"/>
                    <a:pt x="93" y="14"/>
                    <a:pt x="93" y="14"/>
                  </a:cubicBezTo>
                  <a:cubicBezTo>
                    <a:pt x="93" y="14"/>
                    <a:pt x="93" y="14"/>
                    <a:pt x="92" y="15"/>
                  </a:cubicBezTo>
                  <a:lnTo>
                    <a:pt x="90" y="13"/>
                  </a:lnTo>
                  <a:lnTo>
                    <a:pt x="96" y="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63" name="Group 404"/>
            <p:cNvGrpSpPr>
              <a:grpSpLocks/>
            </p:cNvGrpSpPr>
            <p:nvPr/>
          </p:nvGrpSpPr>
          <p:grpSpPr bwMode="auto">
            <a:xfrm>
              <a:off x="9740375" y="139769"/>
              <a:ext cx="399990" cy="272794"/>
              <a:chOff x="4423" y="1252"/>
              <a:chExt cx="1453" cy="1182"/>
            </a:xfrm>
          </p:grpSpPr>
          <p:sp>
            <p:nvSpPr>
              <p:cNvPr id="66" name="Freeform 405"/>
              <p:cNvSpPr>
                <a:spLocks noEditPoints="1"/>
              </p:cNvSpPr>
              <p:nvPr/>
            </p:nvSpPr>
            <p:spPr bwMode="auto">
              <a:xfrm>
                <a:off x="4421" y="1250"/>
                <a:ext cx="1455" cy="1126"/>
              </a:xfrm>
              <a:custGeom>
                <a:avLst/>
                <a:gdLst>
                  <a:gd name="T0" fmla="*/ 2147483647 w 127"/>
                  <a:gd name="T1" fmla="*/ 2147483647 h 98"/>
                  <a:gd name="T2" fmla="*/ 2147483647 w 127"/>
                  <a:gd name="T3" fmla="*/ 2147483647 h 98"/>
                  <a:gd name="T4" fmla="*/ 2147483647 w 127"/>
                  <a:gd name="T5" fmla="*/ 2147483647 h 98"/>
                  <a:gd name="T6" fmla="*/ 2147483647 w 127"/>
                  <a:gd name="T7" fmla="*/ 2147483647 h 98"/>
                  <a:gd name="T8" fmla="*/ 2147483647 w 127"/>
                  <a:gd name="T9" fmla="*/ 0 h 98"/>
                  <a:gd name="T10" fmla="*/ 2147483647 w 127"/>
                  <a:gd name="T11" fmla="*/ 2147483647 h 98"/>
                  <a:gd name="T12" fmla="*/ 2147483647 w 127"/>
                  <a:gd name="T13" fmla="*/ 2147483647 h 98"/>
                  <a:gd name="T14" fmla="*/ 2147483647 w 127"/>
                  <a:gd name="T15" fmla="*/ 2147483647 h 98"/>
                  <a:gd name="T16" fmla="*/ 2147483647 w 127"/>
                  <a:gd name="T17" fmla="*/ 2147483647 h 98"/>
                  <a:gd name="T18" fmla="*/ 2147483647 w 127"/>
                  <a:gd name="T19" fmla="*/ 2147483647 h 98"/>
                  <a:gd name="T20" fmla="*/ 2147483647 w 127"/>
                  <a:gd name="T21" fmla="*/ 2147483647 h 98"/>
                  <a:gd name="T22" fmla="*/ 0 w 127"/>
                  <a:gd name="T23" fmla="*/ 2147483647 h 98"/>
                  <a:gd name="T24" fmla="*/ 2147483647 w 127"/>
                  <a:gd name="T25" fmla="*/ 0 h 98"/>
                  <a:gd name="T26" fmla="*/ 2147483647 w 127"/>
                  <a:gd name="T27" fmla="*/ 2147483647 h 98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27"/>
                  <a:gd name="T43" fmla="*/ 0 h 98"/>
                  <a:gd name="T44" fmla="*/ 127 w 127"/>
                  <a:gd name="T45" fmla="*/ 98 h 98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27" h="98">
                    <a:moveTo>
                      <a:pt x="111" y="89"/>
                    </a:moveTo>
                    <a:cubicBezTo>
                      <a:pt x="108" y="93"/>
                      <a:pt x="104" y="96"/>
                      <a:pt x="100" y="98"/>
                    </a:cubicBezTo>
                    <a:cubicBezTo>
                      <a:pt x="113" y="88"/>
                      <a:pt x="122" y="71"/>
                      <a:pt x="122" y="53"/>
                    </a:cubicBezTo>
                    <a:cubicBezTo>
                      <a:pt x="122" y="35"/>
                      <a:pt x="113" y="19"/>
                      <a:pt x="100" y="8"/>
                    </a:cubicBezTo>
                    <a:lnTo>
                      <a:pt x="104" y="0"/>
                    </a:lnTo>
                    <a:cubicBezTo>
                      <a:pt x="118" y="11"/>
                      <a:pt x="127" y="29"/>
                      <a:pt x="127" y="48"/>
                    </a:cubicBezTo>
                    <a:cubicBezTo>
                      <a:pt x="127" y="64"/>
                      <a:pt x="121" y="78"/>
                      <a:pt x="111" y="89"/>
                    </a:cubicBezTo>
                    <a:close/>
                    <a:moveTo>
                      <a:pt x="27" y="8"/>
                    </a:moveTo>
                    <a:cubicBezTo>
                      <a:pt x="14" y="19"/>
                      <a:pt x="5" y="35"/>
                      <a:pt x="5" y="53"/>
                    </a:cubicBezTo>
                    <a:cubicBezTo>
                      <a:pt x="5" y="71"/>
                      <a:pt x="14" y="88"/>
                      <a:pt x="27" y="98"/>
                    </a:cubicBezTo>
                    <a:cubicBezTo>
                      <a:pt x="23" y="96"/>
                      <a:pt x="19" y="93"/>
                      <a:pt x="16" y="89"/>
                    </a:cubicBezTo>
                    <a:cubicBezTo>
                      <a:pt x="6" y="78"/>
                      <a:pt x="0" y="64"/>
                      <a:pt x="0" y="48"/>
                    </a:cubicBezTo>
                    <a:cubicBezTo>
                      <a:pt x="0" y="29"/>
                      <a:pt x="9" y="11"/>
                      <a:pt x="23" y="0"/>
                    </a:cubicBezTo>
                    <a:lnTo>
                      <a:pt x="27" y="8"/>
                    </a:lnTo>
                    <a:close/>
                  </a:path>
                </a:pathLst>
              </a:custGeom>
              <a:solidFill>
                <a:srgbClr val="FFFFFF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7" name="Freeform 406"/>
              <p:cNvSpPr>
                <a:spLocks noEditPoints="1"/>
              </p:cNvSpPr>
              <p:nvPr/>
            </p:nvSpPr>
            <p:spPr bwMode="auto">
              <a:xfrm>
                <a:off x="4474" y="1330"/>
                <a:ext cx="1339" cy="1086"/>
              </a:xfrm>
              <a:custGeom>
                <a:avLst/>
                <a:gdLst>
                  <a:gd name="T0" fmla="*/ 2147483647 w 117"/>
                  <a:gd name="T1" fmla="*/ 2147483647 h 94"/>
                  <a:gd name="T2" fmla="*/ 2147483647 w 117"/>
                  <a:gd name="T3" fmla="*/ 2147483647 h 94"/>
                  <a:gd name="T4" fmla="*/ 2147483647 w 117"/>
                  <a:gd name="T5" fmla="*/ 2147483647 h 94"/>
                  <a:gd name="T6" fmla="*/ 2147483647 w 117"/>
                  <a:gd name="T7" fmla="*/ 2147483647 h 94"/>
                  <a:gd name="T8" fmla="*/ 2147483647 w 117"/>
                  <a:gd name="T9" fmla="*/ 0 h 94"/>
                  <a:gd name="T10" fmla="*/ 2147483647 w 117"/>
                  <a:gd name="T11" fmla="*/ 2147483647 h 94"/>
                  <a:gd name="T12" fmla="*/ 2147483647 w 117"/>
                  <a:gd name="T13" fmla="*/ 2147483647 h 94"/>
                  <a:gd name="T14" fmla="*/ 2147483647 w 117"/>
                  <a:gd name="T15" fmla="*/ 2147483647 h 94"/>
                  <a:gd name="T16" fmla="*/ 2147483647 w 117"/>
                  <a:gd name="T17" fmla="*/ 2147483647 h 94"/>
                  <a:gd name="T18" fmla="*/ 2147483647 w 117"/>
                  <a:gd name="T19" fmla="*/ 2147483647 h 94"/>
                  <a:gd name="T20" fmla="*/ 2147483647 w 117"/>
                  <a:gd name="T21" fmla="*/ 2147483647 h 94"/>
                  <a:gd name="T22" fmla="*/ 0 w 117"/>
                  <a:gd name="T23" fmla="*/ 2147483647 h 94"/>
                  <a:gd name="T24" fmla="*/ 2147483647 w 117"/>
                  <a:gd name="T25" fmla="*/ 0 h 94"/>
                  <a:gd name="T26" fmla="*/ 2147483647 w 117"/>
                  <a:gd name="T27" fmla="*/ 2147483647 h 94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17"/>
                  <a:gd name="T43" fmla="*/ 0 h 94"/>
                  <a:gd name="T44" fmla="*/ 117 w 117"/>
                  <a:gd name="T45" fmla="*/ 94 h 94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17" h="94">
                    <a:moveTo>
                      <a:pt x="95" y="90"/>
                    </a:moveTo>
                    <a:cubicBezTo>
                      <a:pt x="93" y="92"/>
                      <a:pt x="91" y="93"/>
                      <a:pt x="88" y="94"/>
                    </a:cubicBezTo>
                    <a:cubicBezTo>
                      <a:pt x="102" y="84"/>
                      <a:pt x="111" y="68"/>
                      <a:pt x="111" y="50"/>
                    </a:cubicBezTo>
                    <a:cubicBezTo>
                      <a:pt x="111" y="34"/>
                      <a:pt x="103" y="18"/>
                      <a:pt x="91" y="9"/>
                    </a:cubicBezTo>
                    <a:lnTo>
                      <a:pt x="95" y="0"/>
                    </a:lnTo>
                    <a:cubicBezTo>
                      <a:pt x="108" y="11"/>
                      <a:pt x="117" y="27"/>
                      <a:pt x="117" y="45"/>
                    </a:cubicBezTo>
                    <a:cubicBezTo>
                      <a:pt x="117" y="63"/>
                      <a:pt x="108" y="80"/>
                      <a:pt x="95" y="90"/>
                    </a:cubicBezTo>
                    <a:close/>
                    <a:moveTo>
                      <a:pt x="26" y="9"/>
                    </a:moveTo>
                    <a:cubicBezTo>
                      <a:pt x="14" y="19"/>
                      <a:pt x="6" y="34"/>
                      <a:pt x="6" y="50"/>
                    </a:cubicBezTo>
                    <a:cubicBezTo>
                      <a:pt x="6" y="68"/>
                      <a:pt x="15" y="84"/>
                      <a:pt x="29" y="94"/>
                    </a:cubicBezTo>
                    <a:cubicBezTo>
                      <a:pt x="26" y="93"/>
                      <a:pt x="24" y="92"/>
                      <a:pt x="22" y="90"/>
                    </a:cubicBezTo>
                    <a:cubicBezTo>
                      <a:pt x="9" y="80"/>
                      <a:pt x="0" y="63"/>
                      <a:pt x="0" y="45"/>
                    </a:cubicBezTo>
                    <a:cubicBezTo>
                      <a:pt x="0" y="27"/>
                      <a:pt x="9" y="11"/>
                      <a:pt x="22" y="0"/>
                    </a:cubicBezTo>
                    <a:lnTo>
                      <a:pt x="26" y="9"/>
                    </a:lnTo>
                    <a:close/>
                  </a:path>
                </a:pathLst>
              </a:custGeom>
              <a:solidFill>
                <a:srgbClr val="0074C5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8" name="Freeform 407"/>
              <p:cNvSpPr>
                <a:spLocks noEditPoints="1"/>
              </p:cNvSpPr>
              <p:nvPr/>
            </p:nvSpPr>
            <p:spPr bwMode="auto">
              <a:xfrm>
                <a:off x="4537" y="1434"/>
                <a:ext cx="1204" cy="1000"/>
              </a:xfrm>
              <a:custGeom>
                <a:avLst/>
                <a:gdLst>
                  <a:gd name="T0" fmla="*/ 2147483647 w 105"/>
                  <a:gd name="T1" fmla="*/ 2147483647 h 87"/>
                  <a:gd name="T2" fmla="*/ 2147483647 w 105"/>
                  <a:gd name="T3" fmla="*/ 2147483647 h 87"/>
                  <a:gd name="T4" fmla="*/ 2147483647 w 105"/>
                  <a:gd name="T5" fmla="*/ 2147483647 h 87"/>
                  <a:gd name="T6" fmla="*/ 2147483647 w 105"/>
                  <a:gd name="T7" fmla="*/ 2147483647 h 87"/>
                  <a:gd name="T8" fmla="*/ 2147483647 w 105"/>
                  <a:gd name="T9" fmla="*/ 0 h 87"/>
                  <a:gd name="T10" fmla="*/ 2147483647 w 105"/>
                  <a:gd name="T11" fmla="*/ 2147483647 h 87"/>
                  <a:gd name="T12" fmla="*/ 2147483647 w 105"/>
                  <a:gd name="T13" fmla="*/ 2147483647 h 87"/>
                  <a:gd name="T14" fmla="*/ 2147483647 w 105"/>
                  <a:gd name="T15" fmla="*/ 2147483647 h 87"/>
                  <a:gd name="T16" fmla="*/ 2147483647 w 105"/>
                  <a:gd name="T17" fmla="*/ 2147483647 h 87"/>
                  <a:gd name="T18" fmla="*/ 2147483647 w 105"/>
                  <a:gd name="T19" fmla="*/ 2147483647 h 87"/>
                  <a:gd name="T20" fmla="*/ 2147483647 w 105"/>
                  <a:gd name="T21" fmla="*/ 2147483647 h 87"/>
                  <a:gd name="T22" fmla="*/ 0 w 105"/>
                  <a:gd name="T23" fmla="*/ 2147483647 h 87"/>
                  <a:gd name="T24" fmla="*/ 2147483647 w 105"/>
                  <a:gd name="T25" fmla="*/ 0 h 87"/>
                  <a:gd name="T26" fmla="*/ 2147483647 w 105"/>
                  <a:gd name="T27" fmla="*/ 2147483647 h 87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05"/>
                  <a:gd name="T43" fmla="*/ 0 h 87"/>
                  <a:gd name="T44" fmla="*/ 105 w 105"/>
                  <a:gd name="T45" fmla="*/ 87 h 87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05" h="87">
                    <a:moveTo>
                      <a:pt x="82" y="85"/>
                    </a:moveTo>
                    <a:cubicBezTo>
                      <a:pt x="81" y="86"/>
                      <a:pt x="79" y="86"/>
                      <a:pt x="78" y="87"/>
                    </a:cubicBezTo>
                    <a:cubicBezTo>
                      <a:pt x="91" y="79"/>
                      <a:pt x="100" y="64"/>
                      <a:pt x="100" y="47"/>
                    </a:cubicBezTo>
                    <a:cubicBezTo>
                      <a:pt x="100" y="31"/>
                      <a:pt x="93" y="17"/>
                      <a:pt x="81" y="8"/>
                    </a:cubicBezTo>
                    <a:lnTo>
                      <a:pt x="85" y="0"/>
                    </a:lnTo>
                    <a:cubicBezTo>
                      <a:pt x="97" y="9"/>
                      <a:pt x="105" y="25"/>
                      <a:pt x="105" y="41"/>
                    </a:cubicBezTo>
                    <a:cubicBezTo>
                      <a:pt x="105" y="59"/>
                      <a:pt x="96" y="75"/>
                      <a:pt x="82" y="85"/>
                    </a:cubicBezTo>
                    <a:close/>
                    <a:moveTo>
                      <a:pt x="24" y="8"/>
                    </a:moveTo>
                    <a:cubicBezTo>
                      <a:pt x="12" y="17"/>
                      <a:pt x="5" y="31"/>
                      <a:pt x="5" y="47"/>
                    </a:cubicBezTo>
                    <a:cubicBezTo>
                      <a:pt x="5" y="64"/>
                      <a:pt x="14" y="79"/>
                      <a:pt x="27" y="87"/>
                    </a:cubicBezTo>
                    <a:cubicBezTo>
                      <a:pt x="26" y="86"/>
                      <a:pt x="24" y="86"/>
                      <a:pt x="23" y="85"/>
                    </a:cubicBezTo>
                    <a:cubicBezTo>
                      <a:pt x="9" y="75"/>
                      <a:pt x="0" y="59"/>
                      <a:pt x="0" y="41"/>
                    </a:cubicBezTo>
                    <a:cubicBezTo>
                      <a:pt x="0" y="25"/>
                      <a:pt x="8" y="10"/>
                      <a:pt x="20" y="0"/>
                    </a:cubicBezTo>
                    <a:lnTo>
                      <a:pt x="24" y="8"/>
                    </a:lnTo>
                    <a:close/>
                  </a:path>
                </a:pathLst>
              </a:custGeom>
              <a:solidFill>
                <a:srgbClr val="EB3D00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64" name="Oval 408"/>
            <p:cNvSpPr>
              <a:spLocks noChangeArrowheads="1"/>
            </p:cNvSpPr>
            <p:nvPr/>
          </p:nvSpPr>
          <p:spPr bwMode="auto">
            <a:xfrm>
              <a:off x="10180281" y="267857"/>
              <a:ext cx="34411" cy="29080"/>
            </a:xfrm>
            <a:prstGeom prst="ellipse">
              <a:avLst/>
            </a:prstGeom>
            <a:solidFill>
              <a:srgbClr val="FDFA0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5" name="Oval 409"/>
            <p:cNvSpPr>
              <a:spLocks noChangeArrowheads="1"/>
            </p:cNvSpPr>
            <p:nvPr/>
          </p:nvSpPr>
          <p:spPr bwMode="auto">
            <a:xfrm>
              <a:off x="9653660" y="265319"/>
              <a:ext cx="33034" cy="29080"/>
            </a:xfrm>
            <a:prstGeom prst="ellipse">
              <a:avLst/>
            </a:prstGeom>
            <a:solidFill>
              <a:srgbClr val="EFEC5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9" name="Text Box 2"/>
          <p:cNvSpPr txBox="1">
            <a:spLocks noChangeArrowheads="1"/>
          </p:cNvSpPr>
          <p:nvPr/>
        </p:nvSpPr>
        <p:spPr bwMode="auto">
          <a:xfrm>
            <a:off x="-7937" y="-117"/>
            <a:ext cx="12199937" cy="723106"/>
          </a:xfrm>
          <a:prstGeom prst="rect">
            <a:avLst/>
          </a:prstGeom>
          <a:solidFill>
            <a:srgbClr val="204D8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855" tIns="38928" rIns="77855" bIns="38928" anchor="ctr"/>
          <a:lstStyle>
            <a:defPPr>
              <a:defRPr lang="ru-RU"/>
            </a:defPPr>
            <a:lvl1pPr algn="ctr" defTabSz="778206" fontAlgn="base">
              <a:spcBef>
                <a:spcPct val="0"/>
              </a:spcBef>
              <a:spcAft>
                <a:spcPct val="0"/>
              </a:spcAft>
              <a:defRPr sz="1400" ker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89626" defTabSz="779252" fontAlgn="base">
              <a:spcBef>
                <a:spcPct val="0"/>
              </a:spcBef>
              <a:spcAft>
                <a:spcPct val="0"/>
              </a:spcAft>
              <a:defRPr sz="1500"/>
            </a:lvl2pPr>
            <a:lvl3pPr marL="779252" defTabSz="779252" fontAlgn="base">
              <a:spcBef>
                <a:spcPct val="0"/>
              </a:spcBef>
              <a:spcAft>
                <a:spcPct val="0"/>
              </a:spcAft>
              <a:defRPr sz="1500"/>
            </a:lvl3pPr>
            <a:lvl4pPr marL="1168878" defTabSz="779252" fontAlgn="base">
              <a:spcBef>
                <a:spcPct val="0"/>
              </a:spcBef>
              <a:spcAft>
                <a:spcPct val="0"/>
              </a:spcAft>
              <a:defRPr sz="1500"/>
            </a:lvl4pPr>
            <a:lvl5pPr marL="1558503" defTabSz="779252" fontAlgn="base">
              <a:spcBef>
                <a:spcPct val="0"/>
              </a:spcBef>
              <a:spcAft>
                <a:spcPct val="0"/>
              </a:spcAft>
              <a:defRPr sz="1500"/>
            </a:lvl5pPr>
            <a:lvl6pPr marL="1948129" defTabSz="779252">
              <a:defRPr sz="1500"/>
            </a:lvl6pPr>
            <a:lvl7pPr marL="2337755" defTabSz="779252">
              <a:defRPr sz="1500"/>
            </a:lvl7pPr>
            <a:lvl8pPr marL="2727381" defTabSz="779252">
              <a:defRPr sz="1500"/>
            </a:lvl8pPr>
            <a:lvl9pPr marL="3117007" defTabSz="779252">
              <a:defRPr sz="1500"/>
            </a:lvl9pPr>
          </a:lstStyle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ИНФОРМАЦИОННЫЕ МАТЕРИАЛЫ ПО 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ПОРЫВАМ </a:t>
            </a:r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ВЕТРА </a:t>
            </a:r>
          </a:p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ТЕРРИТОРИИ 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РЕСПУБЛИКИ МОРДОВИЯ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(РИСК НАРУШЕНИЯ ЭЛЕКТРОСНАБЖЕНИЯ </a:t>
            </a:r>
            <a:r>
              <a:rPr lang="ru-RU" alt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alt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12.12.2023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422" name="Группа 421"/>
          <p:cNvGrpSpPr/>
          <p:nvPr/>
        </p:nvGrpSpPr>
        <p:grpSpPr>
          <a:xfrm>
            <a:off x="9599939" y="2295969"/>
            <a:ext cx="2974026" cy="3743622"/>
            <a:chOff x="7765301" y="4457439"/>
            <a:chExt cx="2974026" cy="3743622"/>
          </a:xfrm>
        </p:grpSpPr>
        <p:grpSp>
          <p:nvGrpSpPr>
            <p:cNvPr id="424" name="Группа 423"/>
            <p:cNvGrpSpPr/>
            <p:nvPr/>
          </p:nvGrpSpPr>
          <p:grpSpPr>
            <a:xfrm>
              <a:off x="7765301" y="4457439"/>
              <a:ext cx="2974026" cy="3743622"/>
              <a:chOff x="6897578" y="4082211"/>
              <a:chExt cx="2644738" cy="2764039"/>
            </a:xfrm>
          </p:grpSpPr>
          <p:sp>
            <p:nvSpPr>
              <p:cNvPr id="447" name="Text Box 97"/>
              <p:cNvSpPr txBox="1">
                <a:spLocks noChangeArrowheads="1"/>
              </p:cNvSpPr>
              <p:nvPr/>
            </p:nvSpPr>
            <p:spPr bwMode="auto">
              <a:xfrm>
                <a:off x="7066917" y="6209278"/>
                <a:ext cx="1460939" cy="15222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27982" tIns="63992" rIns="127982" bIns="63992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ru-RU" altLang="ru-RU" sz="500" b="0" dirty="0">
                  <a:solidFill>
                    <a:srgbClr val="000000"/>
                  </a:solidFill>
                  <a:cs typeface="Arial" panose="020B0604020202020204" pitchFamily="34" charset="0"/>
                </a:endParaRPr>
              </a:p>
            </p:txBody>
          </p:sp>
          <p:grpSp>
            <p:nvGrpSpPr>
              <p:cNvPr id="448" name="Группа 447"/>
              <p:cNvGrpSpPr/>
              <p:nvPr/>
            </p:nvGrpSpPr>
            <p:grpSpPr>
              <a:xfrm>
                <a:off x="6897578" y="4082211"/>
                <a:ext cx="2644738" cy="2764039"/>
                <a:chOff x="9401428" y="1559479"/>
                <a:chExt cx="3026400" cy="5253681"/>
              </a:xfrm>
            </p:grpSpPr>
            <p:grpSp>
              <p:nvGrpSpPr>
                <p:cNvPr id="455" name="Группа 454"/>
                <p:cNvGrpSpPr/>
                <p:nvPr/>
              </p:nvGrpSpPr>
              <p:grpSpPr>
                <a:xfrm>
                  <a:off x="9401428" y="1559479"/>
                  <a:ext cx="3026400" cy="5253681"/>
                  <a:chOff x="6759623" y="3727167"/>
                  <a:chExt cx="2464767" cy="3113013"/>
                </a:xfrm>
              </p:grpSpPr>
              <p:sp>
                <p:nvSpPr>
                  <p:cNvPr id="460" name="Rectangle 93"/>
                  <p:cNvSpPr>
                    <a:spLocks noChangeArrowheads="1"/>
                  </p:cNvSpPr>
                  <p:nvPr/>
                </p:nvSpPr>
                <p:spPr bwMode="auto">
                  <a:xfrm>
                    <a:off x="6759623" y="3767481"/>
                    <a:ext cx="2134158" cy="3072699"/>
                  </a:xfrm>
                  <a:prstGeom prst="rect">
                    <a:avLst/>
                  </a:prstGeom>
                  <a:solidFill>
                    <a:schemeClr val="bg1"/>
                  </a:solidFill>
                  <a:ln w="19050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defTabSz="912321">
                      <a:defRPr/>
                    </a:pPr>
                    <a:endParaRPr lang="ru-RU" altLang="ru-RU" sz="800" dirty="0">
                      <a:solidFill>
                        <a:srgbClr val="000000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61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06136" y="5669858"/>
                    <a:ext cx="1833906" cy="363400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- прогноз нарушения 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ЛЭП </a:t>
                    </a:r>
                    <a:r>
                      <a:rPr lang="ru-RU" altLang="ru-RU" sz="1000" b="0" kern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(УГМС)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</a:t>
                    </a:r>
                    <a:endPara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62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74325" y="3727167"/>
                    <a:ext cx="1606383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Условные обозначения</a:t>
                    </a:r>
                  </a:p>
                </p:txBody>
              </p:sp>
              <p:sp>
                <p:nvSpPr>
                  <p:cNvPr id="463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187581" y="6232909"/>
                    <a:ext cx="1609849" cy="209841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endParaRPr lang="ru-RU" altLang="ru-RU" sz="800" b="0" dirty="0">
                      <a:solidFill>
                        <a:srgbClr val="000000"/>
                      </a:solidFill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64" name="TextBox 10"/>
                  <p:cNvSpPr txBox="1"/>
                  <p:nvPr/>
                </p:nvSpPr>
                <p:spPr>
                  <a:xfrm>
                    <a:off x="6844151" y="6597757"/>
                    <a:ext cx="591514" cy="204745"/>
                  </a:xfrm>
                  <a:prstGeom prst="rect">
                    <a:avLst/>
                  </a:prstGeom>
                  <a:solidFill>
                    <a:schemeClr val="bg1"/>
                  </a:solidFill>
                  <a:effectLst>
                    <a:softEdge rad="63500"/>
                  </a:effectLst>
                </p:spPr>
                <p:txBody>
                  <a:bodyPr wrap="square" rtlCol="0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l" defTabSz="912321">
                      <a:defRPr/>
                    </a:pPr>
                    <a:r>
                      <a:rPr lang="ru-RU" sz="1000" dirty="0" smtClean="0">
                        <a:solidFill>
                          <a:prstClr val="black"/>
                        </a:solidFill>
                        <a:latin typeface="Arial" pitchFamily="34" charset="0"/>
                        <a:cs typeface="Arial" pitchFamily="34" charset="0"/>
                      </a:rPr>
                      <a:t>Город</a:t>
                    </a:r>
                    <a:endParaRPr lang="ru-RU" sz="1000" dirty="0">
                      <a:solidFill>
                        <a:prstClr val="black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66" name="Прямоугольник 465"/>
                  <p:cNvSpPr/>
                  <p:nvPr/>
                </p:nvSpPr>
                <p:spPr>
                  <a:xfrm>
                    <a:off x="6789967" y="6011515"/>
                    <a:ext cx="527227" cy="138165"/>
                  </a:xfrm>
                  <a:prstGeom prst="rect">
                    <a:avLst/>
                  </a:prstGeom>
                  <a:solidFill>
                    <a:srgbClr val="FFFF00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 defTabSz="912321">
                      <a:defRPr/>
                    </a:pPr>
                    <a:r>
                      <a:rPr lang="ru-RU" sz="800" dirty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321/20</a:t>
                    </a:r>
                  </a:p>
                </p:txBody>
              </p:sp>
              <p:sp>
                <p:nvSpPr>
                  <p:cNvPr id="467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49111" y="6567185"/>
                    <a:ext cx="1831079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- муниципальное образование</a:t>
                    </a:r>
                  </a:p>
                </p:txBody>
              </p:sp>
              <p:sp>
                <p:nvSpPr>
                  <p:cNvPr id="468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327897" y="4656852"/>
                    <a:ext cx="1896493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- линии 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электропередач</a:t>
                    </a:r>
                    <a:endPara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69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66267" y="5973077"/>
                    <a:ext cx="1898652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kern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- </a:t>
                    </a:r>
                    <a:r>
                      <a:rPr lang="ru-RU" altLang="ru-RU" sz="1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протяженность ЛЭП/ТП (шт.)</a:t>
                    </a:r>
                  </a:p>
                </p:txBody>
              </p:sp>
              <p:sp>
                <p:nvSpPr>
                  <p:cNvPr id="470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58719" y="4063712"/>
                    <a:ext cx="1198462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порывы ветра, м/с</a:t>
                    </a:r>
                    <a:endPara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</p:grpSp>
            <p:sp>
              <p:nvSpPr>
                <p:cNvPr id="456" name="Скругленный прямоугольник 455"/>
                <p:cNvSpPr/>
                <p:nvPr/>
              </p:nvSpPr>
              <p:spPr>
                <a:xfrm>
                  <a:off x="9637258" y="6127238"/>
                  <a:ext cx="282820" cy="225201"/>
                </a:xfrm>
                <a:prstGeom prst="roundRect">
                  <a:avLst/>
                </a:prstGeom>
                <a:solidFill>
                  <a:schemeClr val="accent6">
                    <a:lumMod val="20000"/>
                    <a:lumOff val="80000"/>
                  </a:schemeClr>
                </a:solidFill>
                <a:ln>
                  <a:solidFill>
                    <a:schemeClr val="tx1"/>
                  </a:solidFill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defTabSz="912321"/>
                  <a:r>
                    <a:rPr lang="ru-RU" sz="800" b="1" dirty="0">
                      <a:solidFill>
                        <a:prstClr val="black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60%</a:t>
                  </a:r>
                </a:p>
              </p:txBody>
            </p:sp>
            <p:sp>
              <p:nvSpPr>
                <p:cNvPr id="457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10008980" y="5925488"/>
                  <a:ext cx="2202328" cy="545576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 lIns="80200" tIns="40101" rIns="80200" bIns="40101">
                  <a:spAutoFit/>
                </a:bodyPr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955471">
                    <a:defRPr/>
                  </a:pPr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 - </a:t>
                  </a:r>
                  <a:r>
                    <a:rPr lang="ru-RU" altLang="ru-RU" sz="1000" b="0" dirty="0" smtClean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износ электроэнергетических </a:t>
                  </a:r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систем </a:t>
                  </a:r>
                </a:p>
              </p:txBody>
            </p:sp>
            <p:sp>
              <p:nvSpPr>
                <p:cNvPr id="458" name="Прямоугольник 457"/>
                <p:cNvSpPr/>
                <p:nvPr/>
              </p:nvSpPr>
              <p:spPr>
                <a:xfrm>
                  <a:off x="9438681" y="5747122"/>
                  <a:ext cx="658385" cy="230603"/>
                </a:xfrm>
                <a:prstGeom prst="rect">
                  <a:avLst/>
                </a:prstGeom>
                <a:solidFill>
                  <a:srgbClr val="92D050"/>
                </a:solidFill>
                <a:ln w="12700" cap="flat" cmpd="sng" algn="ctr">
                  <a:solidFill>
                    <a:sysClr val="windowText" lastClr="000000"/>
                  </a:solidFill>
                  <a:prstDash val="solid"/>
                  <a:miter lim="800000"/>
                </a:ln>
                <a:effectLst/>
              </p:spPr>
              <p:txBody>
                <a:bodyPr lIns="68571" tIns="34286" rIns="68571" bIns="34286" anchor="ctr"/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defTabSz="912321"/>
                  <a:r>
                    <a:rPr lang="ru-RU" sz="800" kern="0" dirty="0">
                      <a:solidFill>
                        <a:prstClr val="black"/>
                      </a:solidFill>
                      <a:cs typeface="Times New Roman" panose="02020603050405020304" pitchFamily="18" charset="0"/>
                    </a:rPr>
                    <a:t>19/330</a:t>
                  </a:r>
                </a:p>
              </p:txBody>
            </p:sp>
            <p:sp>
              <p:nvSpPr>
                <p:cNvPr id="459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10025082" y="5647837"/>
                  <a:ext cx="1868848" cy="39731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 lIns="127973" tIns="63988" rIns="127973" bIns="63988">
                  <a:spAutoFit/>
                </a:bodyPr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- кол-во домов /населения</a:t>
                  </a:r>
                </a:p>
              </p:txBody>
            </p:sp>
          </p:grpSp>
          <p:sp>
            <p:nvSpPr>
              <p:cNvPr id="451" name="Text Box 97"/>
              <p:cNvSpPr txBox="1">
                <a:spLocks noChangeArrowheads="1"/>
              </p:cNvSpPr>
              <p:nvPr/>
            </p:nvSpPr>
            <p:spPr bwMode="auto">
              <a:xfrm>
                <a:off x="7335606" y="5464351"/>
                <a:ext cx="1948620" cy="1851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- количество </a:t>
                </a:r>
                <a:r>
                  <a:rPr lang="ru-RU" altLang="ru-RU" sz="1000" b="0" kern="0" dirty="0" smtClean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осадков (УГМС), </a:t>
                </a: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мм</a:t>
                </a:r>
              </a:p>
            </p:txBody>
          </p:sp>
          <p:sp>
            <p:nvSpPr>
              <p:cNvPr id="452" name="TextBox 23"/>
              <p:cNvSpPr txBox="1"/>
              <p:nvPr/>
            </p:nvSpPr>
            <p:spPr>
              <a:xfrm>
                <a:off x="7029503" y="5479167"/>
                <a:ext cx="383894" cy="181793"/>
              </a:xfrm>
              <a:prstGeom prst="rect">
                <a:avLst/>
              </a:prstGeom>
              <a:solidFill>
                <a:srgbClr val="4F81BD">
                  <a:lumMod val="75000"/>
                </a:srgbClr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2321">
                  <a:defRPr/>
                </a:pPr>
                <a:r>
                  <a:rPr lang="ru-RU" sz="1000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2</a:t>
                </a:r>
                <a:r>
                  <a:rPr lang="ru-RU" sz="1000" kern="0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0</a:t>
                </a:r>
              </a:p>
            </p:txBody>
          </p:sp>
          <p:sp>
            <p:nvSpPr>
              <p:cNvPr id="453" name="TextBox 23"/>
              <p:cNvSpPr txBox="1"/>
              <p:nvPr/>
            </p:nvSpPr>
            <p:spPr>
              <a:xfrm>
                <a:off x="7041092" y="5647261"/>
                <a:ext cx="372305" cy="181793"/>
              </a:xfrm>
              <a:prstGeom prst="rect">
                <a:avLst/>
              </a:prstGeom>
              <a:solidFill>
                <a:srgbClr val="FF9900"/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2321">
                  <a:defRPr/>
                </a:pPr>
                <a:r>
                  <a:rPr lang="ru-RU" sz="1000" kern="0" dirty="0" smtClean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15</a:t>
                </a:r>
                <a:endParaRPr lang="ru-RU" sz="1000" kern="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454" name="Text Box 97"/>
              <p:cNvSpPr txBox="1">
                <a:spLocks noChangeArrowheads="1"/>
              </p:cNvSpPr>
              <p:nvPr/>
            </p:nvSpPr>
            <p:spPr bwMode="auto">
              <a:xfrm>
                <a:off x="7449857" y="5637358"/>
                <a:ext cx="1659776" cy="1851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- порывы ветра (УГМС), м/с</a:t>
                </a:r>
              </a:p>
            </p:txBody>
          </p:sp>
        </p:grpSp>
        <p:pic>
          <p:nvPicPr>
            <p:cNvPr id="425" name="Рисунок 424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7899635" y="5141222"/>
              <a:ext cx="649048" cy="1206564"/>
            </a:xfrm>
            <a:prstGeom prst="rect">
              <a:avLst/>
            </a:prstGeom>
          </p:spPr>
        </p:pic>
      </p:grpSp>
      <p:pic>
        <p:nvPicPr>
          <p:cNvPr id="471" name="Рисунок 47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01932" y="2509792"/>
            <a:ext cx="2325721" cy="224602"/>
          </a:xfrm>
          <a:prstGeom prst="rect">
            <a:avLst/>
          </a:prstGeom>
        </p:spPr>
      </p:pic>
      <p:sp>
        <p:nvSpPr>
          <p:cNvPr id="426" name="Прямоугольник 425"/>
          <p:cNvSpPr/>
          <p:nvPr/>
        </p:nvSpPr>
        <p:spPr>
          <a:xfrm>
            <a:off x="4505039" y="5696444"/>
            <a:ext cx="820112" cy="20505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6382" tIns="33191" rIns="66382" bIns="33191" anchor="ctr"/>
          <a:lstStyle/>
          <a:p>
            <a:pPr algn="ctr"/>
            <a:r>
              <a:rPr lang="ru-RU" sz="7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64888/44291</a:t>
            </a:r>
          </a:p>
        </p:txBody>
      </p:sp>
      <p:sp>
        <p:nvSpPr>
          <p:cNvPr id="427" name="Скругленный прямоугольник 426"/>
          <p:cNvSpPr/>
          <p:nvPr/>
        </p:nvSpPr>
        <p:spPr>
          <a:xfrm>
            <a:off x="4505040" y="5483059"/>
            <a:ext cx="246509" cy="21565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7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428" name="Прямоугольник 427"/>
          <p:cNvSpPr/>
          <p:nvPr/>
        </p:nvSpPr>
        <p:spPr bwMode="auto">
          <a:xfrm>
            <a:off x="4760306" y="5491687"/>
            <a:ext cx="564845" cy="206623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9789" tIns="24894" rIns="49789" bIns="24894" anchor="ctr"/>
          <a:lstStyle/>
          <a:p>
            <a:pPr algn="ctr">
              <a:defRPr/>
            </a:pPr>
            <a:r>
              <a:rPr lang="ru-RU" sz="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768/102</a:t>
            </a:r>
            <a:endParaRPr lang="ru-RU" sz="7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9" name="TextBox 23"/>
          <p:cNvSpPr txBox="1"/>
          <p:nvPr/>
        </p:nvSpPr>
        <p:spPr>
          <a:xfrm>
            <a:off x="4485948" y="5250240"/>
            <a:ext cx="503121" cy="265756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</p:txBody>
      </p:sp>
      <p:sp>
        <p:nvSpPr>
          <p:cNvPr id="430" name="TextBox 23"/>
          <p:cNvSpPr txBox="1"/>
          <p:nvPr/>
        </p:nvSpPr>
        <p:spPr>
          <a:xfrm>
            <a:off x="4903448" y="5253817"/>
            <a:ext cx="434470" cy="265756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17</a:t>
            </a:r>
            <a:endParaRPr lang="ru-RU" sz="8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1" name="TextBox 10"/>
          <p:cNvSpPr txBox="1"/>
          <p:nvPr/>
        </p:nvSpPr>
        <p:spPr>
          <a:xfrm>
            <a:off x="4351998" y="5109999"/>
            <a:ext cx="1097435" cy="215444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>
              <a:defRPr/>
            </a:pPr>
            <a:r>
              <a:rPr lang="ru-RU" sz="800" dirty="0" smtClean="0">
                <a:solidFill>
                  <a:prstClr val="black"/>
                </a:solidFill>
              </a:rPr>
              <a:t>Рузаевский МР   </a:t>
            </a:r>
            <a:endParaRPr lang="ru-RU" sz="800" dirty="0">
              <a:solidFill>
                <a:prstClr val="black"/>
              </a:solidFill>
            </a:endParaRPr>
          </a:p>
        </p:txBody>
      </p:sp>
      <p:sp>
        <p:nvSpPr>
          <p:cNvPr id="432" name="TextBox 10"/>
          <p:cNvSpPr txBox="1"/>
          <p:nvPr/>
        </p:nvSpPr>
        <p:spPr>
          <a:xfrm>
            <a:off x="5420765" y="4879822"/>
            <a:ext cx="774819" cy="215444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l">
              <a:defRPr/>
            </a:pPr>
            <a:r>
              <a:rPr lang="ru-RU" sz="800" dirty="0" err="1" smtClean="0">
                <a:solidFill>
                  <a:prstClr val="black"/>
                </a:solidFill>
              </a:rPr>
              <a:t>г.о</a:t>
            </a:r>
            <a:r>
              <a:rPr lang="ru-RU" sz="800" dirty="0" smtClean="0">
                <a:solidFill>
                  <a:prstClr val="black"/>
                </a:solidFill>
              </a:rPr>
              <a:t>. Саранск   </a:t>
            </a:r>
            <a:endParaRPr lang="ru-RU" sz="800" dirty="0">
              <a:solidFill>
                <a:prstClr val="black"/>
              </a:solidFill>
            </a:endParaRPr>
          </a:p>
        </p:txBody>
      </p:sp>
      <p:sp>
        <p:nvSpPr>
          <p:cNvPr id="433" name="TextBox 23"/>
          <p:cNvSpPr txBox="1"/>
          <p:nvPr/>
        </p:nvSpPr>
        <p:spPr>
          <a:xfrm>
            <a:off x="5324852" y="5012278"/>
            <a:ext cx="503121" cy="265756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</p:txBody>
      </p:sp>
      <p:sp>
        <p:nvSpPr>
          <p:cNvPr id="434" name="TextBox 23"/>
          <p:cNvSpPr txBox="1"/>
          <p:nvPr/>
        </p:nvSpPr>
        <p:spPr>
          <a:xfrm>
            <a:off x="5708521" y="5001766"/>
            <a:ext cx="506012" cy="265756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17</a:t>
            </a:r>
            <a:endParaRPr lang="ru-RU" sz="8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5" name="Скругленный прямоугольник 434"/>
          <p:cNvSpPr/>
          <p:nvPr/>
        </p:nvSpPr>
        <p:spPr>
          <a:xfrm>
            <a:off x="5386273" y="5244413"/>
            <a:ext cx="246509" cy="21565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7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436" name="Прямоугольник 435"/>
          <p:cNvSpPr/>
          <p:nvPr/>
        </p:nvSpPr>
        <p:spPr bwMode="auto">
          <a:xfrm>
            <a:off x="5613806" y="5250220"/>
            <a:ext cx="564845" cy="206623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9789" tIns="24894" rIns="49789" bIns="24894" anchor="ctr"/>
          <a:lstStyle/>
          <a:p>
            <a:pPr algn="ctr">
              <a:defRPr/>
            </a:pPr>
            <a:r>
              <a:rPr lang="ru-RU" sz="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336,14/40</a:t>
            </a:r>
            <a:endParaRPr lang="ru-RU" sz="7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7" name="Прямоугольник 436"/>
          <p:cNvSpPr/>
          <p:nvPr/>
        </p:nvSpPr>
        <p:spPr>
          <a:xfrm>
            <a:off x="5406569" y="5463465"/>
            <a:ext cx="751112" cy="247830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6382" tIns="33191" rIns="66382" bIns="33191" anchor="ctr"/>
          <a:lstStyle/>
          <a:p>
            <a:pPr algn="ctr"/>
            <a:r>
              <a:rPr lang="ru-RU" sz="7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21862/349751</a:t>
            </a:r>
            <a:endParaRPr lang="ru-RU" sz="7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8" name="Полилиния 437"/>
          <p:cNvSpPr/>
          <p:nvPr/>
        </p:nvSpPr>
        <p:spPr>
          <a:xfrm>
            <a:off x="9746676" y="4717022"/>
            <a:ext cx="392035" cy="246272"/>
          </a:xfrm>
          <a:custGeom>
            <a:avLst/>
            <a:gdLst>
              <a:gd name="connsiteX0" fmla="*/ 42863 w 324905"/>
              <a:gd name="connsiteY0" fmla="*/ 28575 h 204788"/>
              <a:gd name="connsiteX1" fmla="*/ 47625 w 324905"/>
              <a:gd name="connsiteY1" fmla="*/ 4763 h 204788"/>
              <a:gd name="connsiteX2" fmla="*/ 61913 w 324905"/>
              <a:gd name="connsiteY2" fmla="*/ 0 h 204788"/>
              <a:gd name="connsiteX3" fmla="*/ 95250 w 324905"/>
              <a:gd name="connsiteY3" fmla="*/ 4763 h 204788"/>
              <a:gd name="connsiteX4" fmla="*/ 200025 w 324905"/>
              <a:gd name="connsiteY4" fmla="*/ 9525 h 204788"/>
              <a:gd name="connsiteX5" fmla="*/ 252413 w 324905"/>
              <a:gd name="connsiteY5" fmla="*/ 14288 h 204788"/>
              <a:gd name="connsiteX6" fmla="*/ 280988 w 324905"/>
              <a:gd name="connsiteY6" fmla="*/ 23813 h 204788"/>
              <a:gd name="connsiteX7" fmla="*/ 285750 w 324905"/>
              <a:gd name="connsiteY7" fmla="*/ 52388 h 204788"/>
              <a:gd name="connsiteX8" fmla="*/ 300038 w 324905"/>
              <a:gd name="connsiteY8" fmla="*/ 57150 h 204788"/>
              <a:gd name="connsiteX9" fmla="*/ 314325 w 324905"/>
              <a:gd name="connsiteY9" fmla="*/ 66675 h 204788"/>
              <a:gd name="connsiteX10" fmla="*/ 323850 w 324905"/>
              <a:gd name="connsiteY10" fmla="*/ 80963 h 204788"/>
              <a:gd name="connsiteX11" fmla="*/ 319088 w 324905"/>
              <a:gd name="connsiteY11" fmla="*/ 180975 h 204788"/>
              <a:gd name="connsiteX12" fmla="*/ 300038 w 324905"/>
              <a:gd name="connsiteY12" fmla="*/ 185738 h 204788"/>
              <a:gd name="connsiteX13" fmla="*/ 228600 w 324905"/>
              <a:gd name="connsiteY13" fmla="*/ 190500 h 204788"/>
              <a:gd name="connsiteX14" fmla="*/ 209550 w 324905"/>
              <a:gd name="connsiteY14" fmla="*/ 195263 h 204788"/>
              <a:gd name="connsiteX15" fmla="*/ 185738 w 324905"/>
              <a:gd name="connsiteY15" fmla="*/ 200025 h 204788"/>
              <a:gd name="connsiteX16" fmla="*/ 171450 w 324905"/>
              <a:gd name="connsiteY16" fmla="*/ 204788 h 204788"/>
              <a:gd name="connsiteX17" fmla="*/ 152400 w 324905"/>
              <a:gd name="connsiteY17" fmla="*/ 190500 h 204788"/>
              <a:gd name="connsiteX18" fmla="*/ 138113 w 324905"/>
              <a:gd name="connsiteY18" fmla="*/ 180975 h 204788"/>
              <a:gd name="connsiteX19" fmla="*/ 123825 w 324905"/>
              <a:gd name="connsiteY19" fmla="*/ 166688 h 204788"/>
              <a:gd name="connsiteX20" fmla="*/ 95250 w 324905"/>
              <a:gd name="connsiteY20" fmla="*/ 152400 h 204788"/>
              <a:gd name="connsiteX21" fmla="*/ 42863 w 324905"/>
              <a:gd name="connsiteY21" fmla="*/ 147638 h 204788"/>
              <a:gd name="connsiteX22" fmla="*/ 14288 w 324905"/>
              <a:gd name="connsiteY22" fmla="*/ 133350 h 204788"/>
              <a:gd name="connsiteX23" fmla="*/ 4763 w 324905"/>
              <a:gd name="connsiteY23" fmla="*/ 119063 h 204788"/>
              <a:gd name="connsiteX24" fmla="*/ 0 w 324905"/>
              <a:gd name="connsiteY24" fmla="*/ 104775 h 204788"/>
              <a:gd name="connsiteX25" fmla="*/ 19050 w 324905"/>
              <a:gd name="connsiteY25" fmla="*/ 42863 h 204788"/>
              <a:gd name="connsiteX26" fmla="*/ 42863 w 324905"/>
              <a:gd name="connsiteY26" fmla="*/ 28575 h 2047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324905" h="204788">
                <a:moveTo>
                  <a:pt x="42863" y="28575"/>
                </a:moveTo>
                <a:cubicBezTo>
                  <a:pt x="44450" y="20638"/>
                  <a:pt x="43135" y="11498"/>
                  <a:pt x="47625" y="4763"/>
                </a:cubicBezTo>
                <a:cubicBezTo>
                  <a:pt x="50410" y="586"/>
                  <a:pt x="56893" y="0"/>
                  <a:pt x="61913" y="0"/>
                </a:cubicBezTo>
                <a:cubicBezTo>
                  <a:pt x="73138" y="0"/>
                  <a:pt x="84138" y="3175"/>
                  <a:pt x="95250" y="4763"/>
                </a:cubicBezTo>
                <a:cubicBezTo>
                  <a:pt x="147969" y="22336"/>
                  <a:pt x="113804" y="14914"/>
                  <a:pt x="200025" y="9525"/>
                </a:cubicBezTo>
                <a:cubicBezTo>
                  <a:pt x="217488" y="11113"/>
                  <a:pt x="235145" y="11241"/>
                  <a:pt x="252413" y="14288"/>
                </a:cubicBezTo>
                <a:cubicBezTo>
                  <a:pt x="262300" y="16033"/>
                  <a:pt x="280988" y="23813"/>
                  <a:pt x="280988" y="23813"/>
                </a:cubicBezTo>
                <a:cubicBezTo>
                  <a:pt x="282575" y="33338"/>
                  <a:pt x="280959" y="44004"/>
                  <a:pt x="285750" y="52388"/>
                </a:cubicBezTo>
                <a:cubicBezTo>
                  <a:pt x="288241" y="56747"/>
                  <a:pt x="295548" y="54905"/>
                  <a:pt x="300038" y="57150"/>
                </a:cubicBezTo>
                <a:cubicBezTo>
                  <a:pt x="305157" y="59710"/>
                  <a:pt x="309563" y="63500"/>
                  <a:pt x="314325" y="66675"/>
                </a:cubicBezTo>
                <a:cubicBezTo>
                  <a:pt x="317500" y="71438"/>
                  <a:pt x="323612" y="75244"/>
                  <a:pt x="323850" y="80963"/>
                </a:cubicBezTo>
                <a:cubicBezTo>
                  <a:pt x="325240" y="114309"/>
                  <a:pt x="326484" y="148430"/>
                  <a:pt x="319088" y="180975"/>
                </a:cubicBezTo>
                <a:cubicBezTo>
                  <a:pt x="317637" y="187358"/>
                  <a:pt x="306548" y="185053"/>
                  <a:pt x="300038" y="185738"/>
                </a:cubicBezTo>
                <a:cubicBezTo>
                  <a:pt x="276304" y="188236"/>
                  <a:pt x="252413" y="188913"/>
                  <a:pt x="228600" y="190500"/>
                </a:cubicBezTo>
                <a:cubicBezTo>
                  <a:pt x="222250" y="192088"/>
                  <a:pt x="215940" y="193843"/>
                  <a:pt x="209550" y="195263"/>
                </a:cubicBezTo>
                <a:cubicBezTo>
                  <a:pt x="201648" y="197019"/>
                  <a:pt x="193591" y="198062"/>
                  <a:pt x="185738" y="200025"/>
                </a:cubicBezTo>
                <a:cubicBezTo>
                  <a:pt x="180868" y="201243"/>
                  <a:pt x="176213" y="203200"/>
                  <a:pt x="171450" y="204788"/>
                </a:cubicBezTo>
                <a:cubicBezTo>
                  <a:pt x="165100" y="200025"/>
                  <a:pt x="158859" y="195114"/>
                  <a:pt x="152400" y="190500"/>
                </a:cubicBezTo>
                <a:cubicBezTo>
                  <a:pt x="147743" y="187173"/>
                  <a:pt x="142510" y="184639"/>
                  <a:pt x="138113" y="180975"/>
                </a:cubicBezTo>
                <a:cubicBezTo>
                  <a:pt x="132939" y="176663"/>
                  <a:pt x="128999" y="171000"/>
                  <a:pt x="123825" y="166688"/>
                </a:cubicBezTo>
                <a:cubicBezTo>
                  <a:pt x="116019" y="160183"/>
                  <a:pt x="105619" y="153881"/>
                  <a:pt x="95250" y="152400"/>
                </a:cubicBezTo>
                <a:cubicBezTo>
                  <a:pt x="77892" y="149920"/>
                  <a:pt x="60325" y="149225"/>
                  <a:pt x="42863" y="147638"/>
                </a:cubicBezTo>
                <a:cubicBezTo>
                  <a:pt x="31242" y="143764"/>
                  <a:pt x="23520" y="142582"/>
                  <a:pt x="14288" y="133350"/>
                </a:cubicBezTo>
                <a:cubicBezTo>
                  <a:pt x="10241" y="129303"/>
                  <a:pt x="7323" y="124182"/>
                  <a:pt x="4763" y="119063"/>
                </a:cubicBezTo>
                <a:cubicBezTo>
                  <a:pt x="2518" y="114573"/>
                  <a:pt x="1588" y="109538"/>
                  <a:pt x="0" y="104775"/>
                </a:cubicBezTo>
                <a:cubicBezTo>
                  <a:pt x="5433" y="50448"/>
                  <a:pt x="-6518" y="68431"/>
                  <a:pt x="19050" y="42863"/>
                </a:cubicBezTo>
                <a:lnTo>
                  <a:pt x="42863" y="28575"/>
                </a:lnTo>
                <a:close/>
              </a:path>
            </a:pathLst>
          </a:custGeom>
          <a:solidFill>
            <a:srgbClr val="FFC000">
              <a:alpha val="40000"/>
            </a:srgb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2321">
              <a:defRPr/>
            </a:pPr>
            <a:endParaRPr lang="ru-RU" sz="800" dirty="0">
              <a:solidFill>
                <a:prstClr val="white"/>
              </a:solidFill>
            </a:endParaRPr>
          </a:p>
        </p:txBody>
      </p:sp>
      <p:sp>
        <p:nvSpPr>
          <p:cNvPr id="420" name="Rectangle 152"/>
          <p:cNvSpPr>
            <a:spLocks noChangeArrowheads="1"/>
          </p:cNvSpPr>
          <p:nvPr/>
        </p:nvSpPr>
        <p:spPr bwMode="auto">
          <a:xfrm>
            <a:off x="10454066" y="6303032"/>
            <a:ext cx="1728000" cy="538609"/>
          </a:xfrm>
          <a:prstGeom prst="rect">
            <a:avLst/>
          </a:prstGeom>
          <a:solidFill>
            <a:schemeClr val="bg1">
              <a:alpha val="96861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 lIns="22554" tIns="0" rIns="22554" bIns="0" anchor="ctr">
            <a:spAutoFit/>
          </a:bodyPr>
          <a:lstStyle/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ГУ МЧС России по 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Республике Мордовия</a:t>
            </a:r>
            <a:endParaRPr lang="ru-RU" altLang="ru-RU" sz="700" i="1" u="sn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АРМ №</a:t>
            </a: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alt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12:00 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11.12.2023 </a:t>
            </a:r>
          </a:p>
          <a:p>
            <a:pPr defTabSz="1727942">
              <a:spcBef>
                <a:spcPct val="0"/>
              </a:spcBef>
            </a:pP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Исп</a:t>
            </a: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Дегтярев Е.С.</a:t>
            </a:r>
            <a:endParaRPr lang="ru-RU" alt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Тел. </a:t>
            </a:r>
            <a:r>
              <a:rPr 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36-160-105</a:t>
            </a:r>
            <a:endParaRPr 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6137766"/>
      </p:ext>
    </p:extLst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Вырезка экрана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937" y="323862"/>
            <a:ext cx="12192000" cy="6533341"/>
          </a:xfrm>
          <a:prstGeom prst="rect">
            <a:avLst/>
          </a:prstGeom>
        </p:spPr>
      </p:pic>
      <p:grpSp>
        <p:nvGrpSpPr>
          <p:cNvPr id="48" name="Группа 47"/>
          <p:cNvGrpSpPr/>
          <p:nvPr/>
        </p:nvGrpSpPr>
        <p:grpSpPr>
          <a:xfrm>
            <a:off x="11461411" y="76626"/>
            <a:ext cx="625999" cy="526433"/>
            <a:chOff x="9625856" y="4064"/>
            <a:chExt cx="625999" cy="526433"/>
          </a:xfrm>
        </p:grpSpPr>
        <p:sp>
          <p:nvSpPr>
            <p:cNvPr id="49" name="Oval 44"/>
            <p:cNvSpPr>
              <a:spLocks noChangeArrowheads="1"/>
            </p:cNvSpPr>
            <p:nvPr/>
          </p:nvSpPr>
          <p:spPr bwMode="auto">
            <a:xfrm>
              <a:off x="9625856" y="4064"/>
              <a:ext cx="625999" cy="52643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0" name="Oval 45"/>
            <p:cNvSpPr>
              <a:spLocks noChangeArrowheads="1"/>
            </p:cNvSpPr>
            <p:nvPr/>
          </p:nvSpPr>
          <p:spPr bwMode="auto">
            <a:xfrm>
              <a:off x="9640446" y="10526"/>
              <a:ext cx="600673" cy="505200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1" name="Oval 46"/>
            <p:cNvSpPr>
              <a:spLocks noChangeArrowheads="1"/>
            </p:cNvSpPr>
            <p:nvPr/>
          </p:nvSpPr>
          <p:spPr bwMode="auto">
            <a:xfrm>
              <a:off x="9715875" y="76994"/>
              <a:ext cx="454772" cy="38334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7" name="Oval 47"/>
            <p:cNvSpPr>
              <a:spLocks noChangeArrowheads="1"/>
            </p:cNvSpPr>
            <p:nvPr/>
          </p:nvSpPr>
          <p:spPr bwMode="auto">
            <a:xfrm>
              <a:off x="9727987" y="87610"/>
              <a:ext cx="437704" cy="368803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8" name="Freeform 48"/>
            <p:cNvSpPr>
              <a:spLocks noEditPoints="1"/>
            </p:cNvSpPr>
            <p:nvPr/>
          </p:nvSpPr>
          <p:spPr bwMode="auto">
            <a:xfrm>
              <a:off x="9765151" y="25297"/>
              <a:ext cx="362001" cy="84931"/>
            </a:xfrm>
            <a:custGeom>
              <a:avLst/>
              <a:gdLst>
                <a:gd name="T0" fmla="*/ 2147483647 w 115"/>
                <a:gd name="T1" fmla="*/ 2147483647 h 32"/>
                <a:gd name="T2" fmla="*/ 2147483647 w 115"/>
                <a:gd name="T3" fmla="*/ 2147483647 h 32"/>
                <a:gd name="T4" fmla="*/ 2147483647 w 115"/>
                <a:gd name="T5" fmla="*/ 2147483647 h 32"/>
                <a:gd name="T6" fmla="*/ 2147483647 w 115"/>
                <a:gd name="T7" fmla="*/ 2147483647 h 32"/>
                <a:gd name="T8" fmla="*/ 2147483647 w 115"/>
                <a:gd name="T9" fmla="*/ 2147483647 h 32"/>
                <a:gd name="T10" fmla="*/ 2147483647 w 115"/>
                <a:gd name="T11" fmla="*/ 2147483647 h 32"/>
                <a:gd name="T12" fmla="*/ 2147483647 w 115"/>
                <a:gd name="T13" fmla="*/ 2147483647 h 32"/>
                <a:gd name="T14" fmla="*/ 2147483647 w 115"/>
                <a:gd name="T15" fmla="*/ 2147483647 h 32"/>
                <a:gd name="T16" fmla="*/ 2147483647 w 115"/>
                <a:gd name="T17" fmla="*/ 2147483647 h 32"/>
                <a:gd name="T18" fmla="*/ 2147483647 w 115"/>
                <a:gd name="T19" fmla="*/ 2147483647 h 32"/>
                <a:gd name="T20" fmla="*/ 2147483647 w 115"/>
                <a:gd name="T21" fmla="*/ 2147483647 h 32"/>
                <a:gd name="T22" fmla="*/ 2147483647 w 115"/>
                <a:gd name="T23" fmla="*/ 2147483647 h 32"/>
                <a:gd name="T24" fmla="*/ 2147483647 w 115"/>
                <a:gd name="T25" fmla="*/ 2147483647 h 32"/>
                <a:gd name="T26" fmla="*/ 2147483647 w 115"/>
                <a:gd name="T27" fmla="*/ 2147483647 h 32"/>
                <a:gd name="T28" fmla="*/ 2147483647 w 115"/>
                <a:gd name="T29" fmla="*/ 2147483647 h 32"/>
                <a:gd name="T30" fmla="*/ 2147483647 w 115"/>
                <a:gd name="T31" fmla="*/ 2147483647 h 32"/>
                <a:gd name="T32" fmla="*/ 2147483647 w 115"/>
                <a:gd name="T33" fmla="*/ 2147483647 h 32"/>
                <a:gd name="T34" fmla="*/ 2147483647 w 115"/>
                <a:gd name="T35" fmla="*/ 2147483647 h 32"/>
                <a:gd name="T36" fmla="*/ 2147483647 w 115"/>
                <a:gd name="T37" fmla="*/ 2147483647 h 32"/>
                <a:gd name="T38" fmla="*/ 2147483647 w 115"/>
                <a:gd name="T39" fmla="*/ 2147483647 h 32"/>
                <a:gd name="T40" fmla="*/ 2147483647 w 115"/>
                <a:gd name="T41" fmla="*/ 2147483647 h 32"/>
                <a:gd name="T42" fmla="*/ 2147483647 w 115"/>
                <a:gd name="T43" fmla="*/ 0 h 32"/>
                <a:gd name="T44" fmla="*/ 2147483647 w 115"/>
                <a:gd name="T45" fmla="*/ 2147483647 h 32"/>
                <a:gd name="T46" fmla="*/ 2147483647 w 115"/>
                <a:gd name="T47" fmla="*/ 2147483647 h 32"/>
                <a:gd name="T48" fmla="*/ 2147483647 w 115"/>
                <a:gd name="T49" fmla="*/ 2147483647 h 32"/>
                <a:gd name="T50" fmla="*/ 2147483647 w 115"/>
                <a:gd name="T51" fmla="*/ 0 h 32"/>
                <a:gd name="T52" fmla="*/ 2147483647 w 115"/>
                <a:gd name="T53" fmla="*/ 2147483647 h 32"/>
                <a:gd name="T54" fmla="*/ 2147483647 w 115"/>
                <a:gd name="T55" fmla="*/ 2147483647 h 32"/>
                <a:gd name="T56" fmla="*/ 2147483647 w 115"/>
                <a:gd name="T57" fmla="*/ 2147483647 h 32"/>
                <a:gd name="T58" fmla="*/ 2147483647 w 115"/>
                <a:gd name="T59" fmla="*/ 2147483647 h 32"/>
                <a:gd name="T60" fmla="*/ 2147483647 w 115"/>
                <a:gd name="T61" fmla="*/ 2147483647 h 32"/>
                <a:gd name="T62" fmla="*/ 2147483647 w 115"/>
                <a:gd name="T63" fmla="*/ 2147483647 h 32"/>
                <a:gd name="T64" fmla="*/ 2147483647 w 115"/>
                <a:gd name="T65" fmla="*/ 2147483647 h 32"/>
                <a:gd name="T66" fmla="*/ 2147483647 w 115"/>
                <a:gd name="T67" fmla="*/ 2147483647 h 32"/>
                <a:gd name="T68" fmla="*/ 2147483647 w 115"/>
                <a:gd name="T69" fmla="*/ 2147483647 h 32"/>
                <a:gd name="T70" fmla="*/ 2147483647 w 115"/>
                <a:gd name="T71" fmla="*/ 2147483647 h 32"/>
                <a:gd name="T72" fmla="*/ 2147483647 w 115"/>
                <a:gd name="T73" fmla="*/ 2147483647 h 32"/>
                <a:gd name="T74" fmla="*/ 2147483647 w 115"/>
                <a:gd name="T75" fmla="*/ 2147483647 h 32"/>
                <a:gd name="T76" fmla="*/ 2147483647 w 115"/>
                <a:gd name="T77" fmla="*/ 2147483647 h 32"/>
                <a:gd name="T78" fmla="*/ 2147483647 w 115"/>
                <a:gd name="T79" fmla="*/ 2147483647 h 32"/>
                <a:gd name="T80" fmla="*/ 2147483647 w 115"/>
                <a:gd name="T81" fmla="*/ 2147483647 h 32"/>
                <a:gd name="T82" fmla="*/ 2147483647 w 115"/>
                <a:gd name="T83" fmla="*/ 2147483647 h 32"/>
                <a:gd name="T84" fmla="*/ 2147483647 w 115"/>
                <a:gd name="T85" fmla="*/ 2147483647 h 32"/>
                <a:gd name="T86" fmla="*/ 2147483647 w 115"/>
                <a:gd name="T87" fmla="*/ 2147483647 h 32"/>
                <a:gd name="T88" fmla="*/ 2147483647 w 115"/>
                <a:gd name="T89" fmla="*/ 2147483647 h 32"/>
                <a:gd name="T90" fmla="*/ 2147483647 w 115"/>
                <a:gd name="T91" fmla="*/ 2147483647 h 32"/>
                <a:gd name="T92" fmla="*/ 2147483647 w 115"/>
                <a:gd name="T93" fmla="*/ 2147483647 h 32"/>
                <a:gd name="T94" fmla="*/ 2147483647 w 115"/>
                <a:gd name="T95" fmla="*/ 2147483647 h 32"/>
                <a:gd name="T96" fmla="*/ 2147483647 w 115"/>
                <a:gd name="T97" fmla="*/ 2147483647 h 32"/>
                <a:gd name="T98" fmla="*/ 2147483647 w 115"/>
                <a:gd name="T99" fmla="*/ 2147483647 h 32"/>
                <a:gd name="T100" fmla="*/ 2147483647 w 115"/>
                <a:gd name="T101" fmla="*/ 2147483647 h 32"/>
                <a:gd name="T102" fmla="*/ 2147483647 w 115"/>
                <a:gd name="T103" fmla="*/ 2147483647 h 32"/>
                <a:gd name="T104" fmla="*/ 2147483647 w 115"/>
                <a:gd name="T105" fmla="*/ 2147483647 h 3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15"/>
                <a:gd name="T160" fmla="*/ 0 h 32"/>
                <a:gd name="T161" fmla="*/ 115 w 115"/>
                <a:gd name="T162" fmla="*/ 32 h 3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15" h="32">
                  <a:moveTo>
                    <a:pt x="6" y="29"/>
                  </a:moveTo>
                  <a:lnTo>
                    <a:pt x="7" y="29"/>
                  </a:lnTo>
                  <a:cubicBezTo>
                    <a:pt x="7" y="29"/>
                    <a:pt x="7" y="29"/>
                    <a:pt x="8" y="28"/>
                  </a:cubicBezTo>
                  <a:cubicBezTo>
                    <a:pt x="8" y="28"/>
                    <a:pt x="8" y="28"/>
                    <a:pt x="7" y="28"/>
                  </a:cubicBezTo>
                  <a:lnTo>
                    <a:pt x="4" y="22"/>
                  </a:lnTo>
                  <a:cubicBezTo>
                    <a:pt x="4" y="22"/>
                    <a:pt x="3" y="22"/>
                    <a:pt x="3" y="22"/>
                  </a:cubicBezTo>
                  <a:cubicBezTo>
                    <a:pt x="3" y="22"/>
                    <a:pt x="3" y="22"/>
                    <a:pt x="2" y="22"/>
                  </a:cubicBezTo>
                  <a:lnTo>
                    <a:pt x="0" y="20"/>
                  </a:lnTo>
                  <a:lnTo>
                    <a:pt x="8" y="15"/>
                  </a:lnTo>
                  <a:lnTo>
                    <a:pt x="9" y="18"/>
                  </a:lnTo>
                  <a:cubicBezTo>
                    <a:pt x="9" y="18"/>
                    <a:pt x="8" y="18"/>
                    <a:pt x="8" y="18"/>
                  </a:cubicBezTo>
                  <a:cubicBezTo>
                    <a:pt x="8" y="18"/>
                    <a:pt x="8" y="19"/>
                    <a:pt x="8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8" y="19"/>
                    <a:pt x="8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lnTo>
                    <a:pt x="9" y="20"/>
                  </a:lnTo>
                  <a:lnTo>
                    <a:pt x="13" y="18"/>
                  </a:lnTo>
                  <a:lnTo>
                    <a:pt x="12" y="17"/>
                  </a:lnTo>
                  <a:cubicBezTo>
                    <a:pt x="12" y="17"/>
                    <a:pt x="12" y="16"/>
                    <a:pt x="12" y="16"/>
                  </a:cubicBezTo>
                  <a:cubicBezTo>
                    <a:pt x="11" y="16"/>
                    <a:pt x="11" y="16"/>
                    <a:pt x="11" y="17"/>
                  </a:cubicBezTo>
                  <a:lnTo>
                    <a:pt x="9" y="14"/>
                  </a:lnTo>
                  <a:lnTo>
                    <a:pt x="16" y="10"/>
                  </a:lnTo>
                  <a:lnTo>
                    <a:pt x="18" y="12"/>
                  </a:lnTo>
                  <a:lnTo>
                    <a:pt x="17" y="13"/>
                  </a:lnTo>
                  <a:cubicBezTo>
                    <a:pt x="17" y="13"/>
                    <a:pt x="17" y="13"/>
                    <a:pt x="17" y="13"/>
                  </a:cubicBezTo>
                  <a:cubicBezTo>
                    <a:pt x="17" y="13"/>
                    <a:pt x="17" y="14"/>
                    <a:pt x="17" y="14"/>
                  </a:cubicBezTo>
                  <a:lnTo>
                    <a:pt x="20" y="20"/>
                  </a:lnTo>
                  <a:lnTo>
                    <a:pt x="21" y="20"/>
                  </a:lnTo>
                  <a:cubicBezTo>
                    <a:pt x="21" y="20"/>
                    <a:pt x="21" y="20"/>
                    <a:pt x="21" y="20"/>
                  </a:cubicBezTo>
                  <a:cubicBezTo>
                    <a:pt x="21" y="20"/>
                    <a:pt x="21" y="20"/>
                    <a:pt x="22" y="20"/>
                  </a:cubicBezTo>
                  <a:lnTo>
                    <a:pt x="22" y="19"/>
                  </a:lnTo>
                  <a:lnTo>
                    <a:pt x="24" y="22"/>
                  </a:lnTo>
                  <a:lnTo>
                    <a:pt x="17" y="26"/>
                  </a:lnTo>
                  <a:lnTo>
                    <a:pt x="15" y="24"/>
                  </a:lnTo>
                  <a:cubicBezTo>
                    <a:pt x="16" y="24"/>
                    <a:pt x="16" y="23"/>
                    <a:pt x="16" y="23"/>
                  </a:cubicBezTo>
                  <a:cubicBezTo>
                    <a:pt x="16" y="23"/>
                    <a:pt x="16" y="23"/>
                    <a:pt x="16" y="23"/>
                  </a:cubicBezTo>
                  <a:lnTo>
                    <a:pt x="14" y="21"/>
                  </a:lnTo>
                  <a:lnTo>
                    <a:pt x="11" y="23"/>
                  </a:lnTo>
                  <a:lnTo>
                    <a:pt x="12" y="25"/>
                  </a:lnTo>
                  <a:cubicBezTo>
                    <a:pt x="12" y="25"/>
                    <a:pt x="12" y="25"/>
                    <a:pt x="13" y="25"/>
                  </a:cubicBezTo>
                  <a:cubicBezTo>
                    <a:pt x="13" y="25"/>
                    <a:pt x="13" y="25"/>
                    <a:pt x="13" y="25"/>
                  </a:cubicBezTo>
                  <a:lnTo>
                    <a:pt x="14" y="25"/>
                  </a:lnTo>
                  <a:lnTo>
                    <a:pt x="15" y="27"/>
                  </a:lnTo>
                  <a:lnTo>
                    <a:pt x="8" y="32"/>
                  </a:lnTo>
                  <a:lnTo>
                    <a:pt x="6" y="29"/>
                  </a:lnTo>
                  <a:close/>
                  <a:moveTo>
                    <a:pt x="33" y="3"/>
                  </a:moveTo>
                  <a:lnTo>
                    <a:pt x="34" y="6"/>
                  </a:lnTo>
                  <a:lnTo>
                    <a:pt x="33" y="6"/>
                  </a:lnTo>
                  <a:cubicBezTo>
                    <a:pt x="33" y="6"/>
                    <a:pt x="33" y="6"/>
                    <a:pt x="33" y="6"/>
                  </a:cubicBezTo>
                  <a:cubicBezTo>
                    <a:pt x="33" y="7"/>
                    <a:pt x="33" y="7"/>
                    <a:pt x="33" y="7"/>
                  </a:cubicBezTo>
                  <a:lnTo>
                    <a:pt x="35" y="14"/>
                  </a:lnTo>
                  <a:lnTo>
                    <a:pt x="38" y="13"/>
                  </a:lnTo>
                  <a:lnTo>
                    <a:pt x="37" y="6"/>
                  </a:lnTo>
                  <a:cubicBezTo>
                    <a:pt x="37" y="6"/>
                    <a:pt x="36" y="6"/>
                    <a:pt x="36" y="6"/>
                  </a:cubicBezTo>
                  <a:cubicBezTo>
                    <a:pt x="36" y="5"/>
                    <a:pt x="36" y="5"/>
                    <a:pt x="36" y="6"/>
                  </a:cubicBezTo>
                  <a:lnTo>
                    <a:pt x="35" y="6"/>
                  </a:lnTo>
                  <a:lnTo>
                    <a:pt x="35" y="3"/>
                  </a:lnTo>
                  <a:lnTo>
                    <a:pt x="43" y="1"/>
                  </a:lnTo>
                  <a:lnTo>
                    <a:pt x="44" y="3"/>
                  </a:lnTo>
                  <a:lnTo>
                    <a:pt x="43" y="4"/>
                  </a:lnTo>
                  <a:cubicBezTo>
                    <a:pt x="42" y="4"/>
                    <a:pt x="42" y="4"/>
                    <a:pt x="42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lnTo>
                    <a:pt x="44" y="10"/>
                  </a:ln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5" y="11"/>
                  </a:cubicBezTo>
                  <a:lnTo>
                    <a:pt x="46" y="11"/>
                  </a:lnTo>
                  <a:lnTo>
                    <a:pt x="48" y="17"/>
                  </a:lnTo>
                  <a:lnTo>
                    <a:pt x="45" y="18"/>
                  </a:lnTo>
                  <a:lnTo>
                    <a:pt x="44" y="17"/>
                  </a:ln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5"/>
                    <a:pt x="44" y="15"/>
                  </a:cubicBezTo>
                  <a:cubicBezTo>
                    <a:pt x="43" y="15"/>
                    <a:pt x="43" y="15"/>
                    <a:pt x="42" y="15"/>
                  </a:cubicBezTo>
                  <a:lnTo>
                    <a:pt x="28" y="19"/>
                  </a:lnTo>
                  <a:lnTo>
                    <a:pt x="27" y="16"/>
                  </a:lnTo>
                  <a:lnTo>
                    <a:pt x="28" y="16"/>
                  </a:lnTo>
                  <a:cubicBezTo>
                    <a:pt x="29" y="16"/>
                    <a:pt x="29" y="16"/>
                    <a:pt x="29" y="16"/>
                  </a:cubicBezTo>
                  <a:cubicBezTo>
                    <a:pt x="29" y="16"/>
                    <a:pt x="29" y="16"/>
                    <a:pt x="29" y="15"/>
                  </a:cubicBezTo>
                  <a:lnTo>
                    <a:pt x="27" y="9"/>
                  </a:lnTo>
                  <a:cubicBezTo>
                    <a:pt x="27" y="8"/>
                    <a:pt x="27" y="8"/>
                    <a:pt x="27" y="8"/>
                  </a:cubicBezTo>
                  <a:cubicBezTo>
                    <a:pt x="27" y="8"/>
                    <a:pt x="26" y="8"/>
                    <a:pt x="26" y="8"/>
                  </a:cubicBezTo>
                  <a:lnTo>
                    <a:pt x="25" y="8"/>
                  </a:lnTo>
                  <a:lnTo>
                    <a:pt x="25" y="6"/>
                  </a:lnTo>
                  <a:lnTo>
                    <a:pt x="33" y="3"/>
                  </a:lnTo>
                  <a:close/>
                  <a:moveTo>
                    <a:pt x="61" y="0"/>
                  </a:moveTo>
                  <a:lnTo>
                    <a:pt x="61" y="3"/>
                  </a:lnTo>
                  <a:cubicBezTo>
                    <a:pt x="61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4"/>
                  </a:cubicBezTo>
                  <a:lnTo>
                    <a:pt x="62" y="6"/>
                  </a:lnTo>
                  <a:lnTo>
                    <a:pt x="63" y="4"/>
                  </a:ln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3" y="3"/>
                  </a:cubicBezTo>
                  <a:cubicBezTo>
                    <a:pt x="63" y="3"/>
                    <a:pt x="63" y="3"/>
                    <a:pt x="63" y="3"/>
                  </a:cubicBezTo>
                  <a:lnTo>
                    <a:pt x="63" y="0"/>
                  </a:lnTo>
                  <a:lnTo>
                    <a:pt x="70" y="0"/>
                  </a:lnTo>
                  <a:lnTo>
                    <a:pt x="70" y="3"/>
                  </a:lnTo>
                  <a:lnTo>
                    <a:pt x="69" y="3"/>
                  </a:lnTo>
                  <a:cubicBezTo>
                    <a:pt x="69" y="3"/>
                    <a:pt x="68" y="3"/>
                    <a:pt x="68" y="3"/>
                  </a:cubicBezTo>
                  <a:cubicBezTo>
                    <a:pt x="68" y="3"/>
                    <a:pt x="68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lnTo>
                    <a:pt x="65" y="8"/>
                  </a:lnTo>
                  <a:cubicBezTo>
                    <a:pt x="65" y="9"/>
                    <a:pt x="64" y="11"/>
                    <a:pt x="64" y="11"/>
                  </a:cubicBezTo>
                  <a:cubicBezTo>
                    <a:pt x="63" y="12"/>
                    <a:pt x="62" y="13"/>
                    <a:pt x="62" y="13"/>
                  </a:cubicBezTo>
                  <a:cubicBezTo>
                    <a:pt x="61" y="14"/>
                    <a:pt x="61" y="14"/>
                    <a:pt x="60" y="14"/>
                  </a:cubicBezTo>
                  <a:cubicBezTo>
                    <a:pt x="59" y="14"/>
                    <a:pt x="58" y="14"/>
                    <a:pt x="58" y="14"/>
                  </a:cubicBezTo>
                  <a:cubicBezTo>
                    <a:pt x="57" y="14"/>
                    <a:pt x="57" y="14"/>
                    <a:pt x="56" y="14"/>
                  </a:cubicBezTo>
                  <a:cubicBezTo>
                    <a:pt x="56" y="14"/>
                    <a:pt x="55" y="14"/>
                    <a:pt x="54" y="14"/>
                  </a:cubicBezTo>
                  <a:lnTo>
                    <a:pt x="54" y="10"/>
                  </a:lnTo>
                  <a:cubicBezTo>
                    <a:pt x="55" y="10"/>
                    <a:pt x="55" y="10"/>
                    <a:pt x="56" y="10"/>
                  </a:cubicBezTo>
                  <a:cubicBezTo>
                    <a:pt x="56" y="10"/>
                    <a:pt x="57" y="10"/>
                    <a:pt x="57" y="10"/>
                  </a:cubicBezTo>
                  <a:cubicBezTo>
                    <a:pt x="57" y="10"/>
                    <a:pt x="57" y="10"/>
                    <a:pt x="58" y="10"/>
                  </a:cubicBezTo>
                  <a:cubicBezTo>
                    <a:pt x="58" y="10"/>
                    <a:pt x="58" y="10"/>
                    <a:pt x="58" y="10"/>
                  </a:cubicBezTo>
                  <a:lnTo>
                    <a:pt x="54" y="4"/>
                  </a:lnTo>
                  <a:cubicBezTo>
                    <a:pt x="54" y="4"/>
                    <a:pt x="54" y="3"/>
                    <a:pt x="54" y="3"/>
                  </a:cubicBezTo>
                  <a:cubicBezTo>
                    <a:pt x="53" y="3"/>
                    <a:pt x="53" y="3"/>
                    <a:pt x="53" y="3"/>
                  </a:cubicBezTo>
                  <a:cubicBezTo>
                    <a:pt x="53" y="3"/>
                    <a:pt x="53" y="3"/>
                    <a:pt x="53" y="2"/>
                  </a:cubicBezTo>
                  <a:cubicBezTo>
                    <a:pt x="52" y="2"/>
                    <a:pt x="52" y="2"/>
                    <a:pt x="52" y="2"/>
                  </a:cubicBezTo>
                  <a:lnTo>
                    <a:pt x="51" y="2"/>
                  </a:lnTo>
                  <a:lnTo>
                    <a:pt x="52" y="0"/>
                  </a:lnTo>
                  <a:lnTo>
                    <a:pt x="61" y="0"/>
                  </a:lnTo>
                  <a:close/>
                  <a:moveTo>
                    <a:pt x="86" y="7"/>
                  </a:moveTo>
                  <a:lnTo>
                    <a:pt x="85" y="7"/>
                  </a:lnTo>
                  <a:cubicBezTo>
                    <a:pt x="85" y="7"/>
                    <a:pt x="85" y="7"/>
                    <a:pt x="84" y="7"/>
                  </a:cubicBezTo>
                  <a:cubicBezTo>
                    <a:pt x="84" y="7"/>
                    <a:pt x="84" y="7"/>
                    <a:pt x="84" y="7"/>
                  </a:cubicBezTo>
                  <a:lnTo>
                    <a:pt x="84" y="9"/>
                  </a:ln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5" y="9"/>
                    <a:pt x="85" y="9"/>
                  </a:cubicBezTo>
                  <a:cubicBezTo>
                    <a:pt x="85" y="9"/>
                    <a:pt x="85" y="9"/>
                    <a:pt x="85" y="8"/>
                  </a:cubicBezTo>
                  <a:cubicBezTo>
                    <a:pt x="86" y="8"/>
                    <a:pt x="86" y="8"/>
                    <a:pt x="86" y="8"/>
                  </a:cubicBezTo>
                  <a:cubicBezTo>
                    <a:pt x="86" y="8"/>
                    <a:pt x="86" y="8"/>
                    <a:pt x="86" y="7"/>
                  </a:cubicBezTo>
                  <a:cubicBezTo>
                    <a:pt x="87" y="7"/>
                    <a:pt x="87" y="7"/>
                    <a:pt x="87" y="7"/>
                  </a:cubicBezTo>
                  <a:cubicBezTo>
                    <a:pt x="87" y="7"/>
                    <a:pt x="87" y="7"/>
                    <a:pt x="87" y="6"/>
                  </a:cubicBezTo>
                  <a:cubicBezTo>
                    <a:pt x="88" y="6"/>
                    <a:pt x="88" y="6"/>
                    <a:pt x="89" y="5"/>
                  </a:cubicBezTo>
                  <a:cubicBezTo>
                    <a:pt x="90" y="5"/>
                    <a:pt x="91" y="5"/>
                    <a:pt x="92" y="6"/>
                  </a:cubicBezTo>
                  <a:cubicBezTo>
                    <a:pt x="92" y="6"/>
                    <a:pt x="92" y="6"/>
                    <a:pt x="93" y="6"/>
                  </a:cubicBezTo>
                  <a:cubicBezTo>
                    <a:pt x="93" y="6"/>
                    <a:pt x="93" y="6"/>
                    <a:pt x="93" y="6"/>
                  </a:cubicBezTo>
                  <a:cubicBezTo>
                    <a:pt x="94" y="6"/>
                    <a:pt x="94" y="6"/>
                    <a:pt x="94" y="6"/>
                  </a:cubicBezTo>
                  <a:cubicBezTo>
                    <a:pt x="94" y="6"/>
                    <a:pt x="94" y="7"/>
                    <a:pt x="94" y="7"/>
                  </a:cubicBezTo>
                  <a:lnTo>
                    <a:pt x="93" y="10"/>
                  </a:ln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2" y="10"/>
                    <a:pt x="92" y="10"/>
                  </a:cubicBezTo>
                  <a:cubicBezTo>
                    <a:pt x="92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1"/>
                  </a:cubicBezTo>
                  <a:cubicBezTo>
                    <a:pt x="90" y="11"/>
                    <a:pt x="90" y="11"/>
                    <a:pt x="89" y="11"/>
                  </a:cubicBezTo>
                  <a:cubicBezTo>
                    <a:pt x="89" y="11"/>
                    <a:pt x="88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8" y="12"/>
                    <a:pt x="89" y="12"/>
                    <a:pt x="89" y="13"/>
                  </a:cubicBezTo>
                  <a:cubicBezTo>
                    <a:pt x="90" y="13"/>
                    <a:pt x="90" y="14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6"/>
                  </a:cubicBezTo>
                  <a:cubicBezTo>
                    <a:pt x="90" y="16"/>
                    <a:pt x="90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2" y="16"/>
                  </a:cubicBezTo>
                  <a:lnTo>
                    <a:pt x="90" y="20"/>
                  </a:lnTo>
                  <a:cubicBezTo>
                    <a:pt x="90" y="20"/>
                    <a:pt x="90" y="20"/>
                    <a:pt x="90" y="20"/>
                  </a:cubicBezTo>
                  <a:cubicBezTo>
                    <a:pt x="89" y="20"/>
                    <a:pt x="89" y="20"/>
                    <a:pt x="89" y="20"/>
                  </a:cubicBezTo>
                  <a:cubicBezTo>
                    <a:pt x="89" y="20"/>
                    <a:pt x="89" y="20"/>
                    <a:pt x="88" y="20"/>
                  </a:cubicBezTo>
                  <a:cubicBezTo>
                    <a:pt x="88" y="20"/>
                    <a:pt x="88" y="20"/>
                    <a:pt x="88" y="20"/>
                  </a:cubicBezTo>
                  <a:cubicBezTo>
                    <a:pt x="87" y="19"/>
                    <a:pt x="86" y="19"/>
                    <a:pt x="85" y="18"/>
                  </a:cubicBezTo>
                  <a:cubicBezTo>
                    <a:pt x="85" y="18"/>
                    <a:pt x="84" y="17"/>
                    <a:pt x="84" y="15"/>
                  </a:cubicBezTo>
                  <a:cubicBezTo>
                    <a:pt x="84" y="15"/>
                    <a:pt x="84" y="15"/>
                    <a:pt x="84" y="15"/>
                  </a:cubicBezTo>
                  <a:cubicBezTo>
                    <a:pt x="84" y="14"/>
                    <a:pt x="84" y="14"/>
                    <a:pt x="84" y="14"/>
                  </a:cubicBezTo>
                  <a:cubicBezTo>
                    <a:pt x="84" y="14"/>
                    <a:pt x="84" y="14"/>
                    <a:pt x="84" y="13"/>
                  </a:cubicBezTo>
                  <a:cubicBezTo>
                    <a:pt x="84" y="13"/>
                    <a:pt x="84" y="13"/>
                    <a:pt x="84" y="13"/>
                  </a:cubicBezTo>
                  <a:cubicBezTo>
                    <a:pt x="84" y="13"/>
                    <a:pt x="84" y="12"/>
                    <a:pt x="84" y="12"/>
                  </a:cubicBezTo>
                  <a:cubicBezTo>
                    <a:pt x="83" y="12"/>
                    <a:pt x="83" y="12"/>
                    <a:pt x="83" y="12"/>
                  </a:cubicBezTo>
                  <a:lnTo>
                    <a:pt x="82" y="14"/>
                  </a:lnTo>
                  <a:cubicBezTo>
                    <a:pt x="82" y="14"/>
                    <a:pt x="82" y="14"/>
                    <a:pt x="82" y="14"/>
                  </a:cubicBezTo>
                  <a:cubicBezTo>
                    <a:pt x="82" y="14"/>
                    <a:pt x="82" y="15"/>
                    <a:pt x="83" y="15"/>
                  </a:cubicBezTo>
                  <a:lnTo>
                    <a:pt x="82" y="18"/>
                  </a:lnTo>
                  <a:lnTo>
                    <a:pt x="74" y="15"/>
                  </a:lnTo>
                  <a:lnTo>
                    <a:pt x="75" y="12"/>
                  </a:lnTo>
                  <a:cubicBezTo>
                    <a:pt x="76" y="12"/>
                    <a:pt x="76" y="12"/>
                    <a:pt x="76" y="12"/>
                  </a:cubicBezTo>
                  <a:cubicBezTo>
                    <a:pt x="76" y="12"/>
                    <a:pt x="76" y="12"/>
                    <a:pt x="77" y="12"/>
                  </a:cubicBezTo>
                  <a:lnTo>
                    <a:pt x="79" y="5"/>
                  </a:ln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8" y="4"/>
                    <a:pt x="78" y="4"/>
                  </a:cubicBezTo>
                  <a:lnTo>
                    <a:pt x="77" y="4"/>
                  </a:lnTo>
                  <a:lnTo>
                    <a:pt x="78" y="1"/>
                  </a:lnTo>
                  <a:lnTo>
                    <a:pt x="87" y="4"/>
                  </a:lnTo>
                  <a:lnTo>
                    <a:pt x="86" y="7"/>
                  </a:lnTo>
                  <a:close/>
                  <a:moveTo>
                    <a:pt x="112" y="28"/>
                  </a:moveTo>
                  <a:cubicBezTo>
                    <a:pt x="111" y="29"/>
                    <a:pt x="110" y="30"/>
                    <a:pt x="108" y="30"/>
                  </a:cubicBezTo>
                  <a:cubicBezTo>
                    <a:pt x="106" y="30"/>
                    <a:pt x="104" y="29"/>
                    <a:pt x="102" y="28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0" y="27"/>
                    <a:pt x="100" y="26"/>
                    <a:pt x="100" y="26"/>
                  </a:cubicBezTo>
                  <a:cubicBezTo>
                    <a:pt x="99" y="25"/>
                    <a:pt x="99" y="25"/>
                    <a:pt x="98" y="24"/>
                  </a:cubicBezTo>
                  <a:cubicBezTo>
                    <a:pt x="98" y="23"/>
                    <a:pt x="97" y="22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0"/>
                    <a:pt x="97" y="20"/>
                    <a:pt x="97" y="19"/>
                  </a:cubicBezTo>
                  <a:cubicBezTo>
                    <a:pt x="98" y="18"/>
                    <a:pt x="98" y="17"/>
                    <a:pt x="99" y="16"/>
                  </a:cubicBezTo>
                  <a:cubicBezTo>
                    <a:pt x="99" y="16"/>
                    <a:pt x="99" y="15"/>
                    <a:pt x="100" y="15"/>
                  </a:cubicBezTo>
                  <a:cubicBezTo>
                    <a:pt x="101" y="14"/>
                    <a:pt x="101" y="14"/>
                    <a:pt x="101" y="14"/>
                  </a:cubicBezTo>
                  <a:cubicBezTo>
                    <a:pt x="102" y="14"/>
                    <a:pt x="102" y="14"/>
                    <a:pt x="102" y="14"/>
                  </a:cubicBezTo>
                  <a:cubicBezTo>
                    <a:pt x="103" y="14"/>
                    <a:pt x="103" y="14"/>
                    <a:pt x="103" y="14"/>
                  </a:cubicBezTo>
                  <a:cubicBezTo>
                    <a:pt x="104" y="13"/>
                    <a:pt x="105" y="13"/>
                    <a:pt x="105" y="14"/>
                  </a:cubicBezTo>
                  <a:cubicBezTo>
                    <a:pt x="106" y="14"/>
                    <a:pt x="107" y="14"/>
                    <a:pt x="108" y="14"/>
                  </a:cubicBezTo>
                  <a:cubicBezTo>
                    <a:pt x="108" y="14"/>
                    <a:pt x="109" y="15"/>
                    <a:pt x="109" y="15"/>
                  </a:cubicBezTo>
                  <a:cubicBezTo>
                    <a:pt x="109" y="15"/>
                    <a:pt x="110" y="15"/>
                    <a:pt x="110" y="15"/>
                  </a:cubicBezTo>
                  <a:cubicBezTo>
                    <a:pt x="112" y="17"/>
                    <a:pt x="113" y="18"/>
                    <a:pt x="114" y="20"/>
                  </a:cubicBezTo>
                  <a:cubicBezTo>
                    <a:pt x="115" y="22"/>
                    <a:pt x="115" y="24"/>
                    <a:pt x="114" y="25"/>
                  </a:cubicBezTo>
                  <a:lnTo>
                    <a:pt x="109" y="21"/>
                  </a:lnTo>
                  <a:cubicBezTo>
                    <a:pt x="109" y="21"/>
                    <a:pt x="109" y="20"/>
                    <a:pt x="109" y="20"/>
                  </a:cubicBezTo>
                  <a:cubicBezTo>
                    <a:pt x="109" y="19"/>
                    <a:pt x="109" y="19"/>
                    <a:pt x="109" y="19"/>
                  </a:cubicBezTo>
                  <a:cubicBezTo>
                    <a:pt x="109" y="19"/>
                    <a:pt x="109" y="19"/>
                    <a:pt x="109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7" y="18"/>
                    <a:pt x="107" y="18"/>
                    <a:pt x="107" y="18"/>
                  </a:cubicBezTo>
                  <a:cubicBezTo>
                    <a:pt x="106" y="18"/>
                    <a:pt x="105" y="19"/>
                    <a:pt x="105" y="20"/>
                  </a:cubicBezTo>
                  <a:lnTo>
                    <a:pt x="104" y="21"/>
                  </a:lnTo>
                  <a:cubicBezTo>
                    <a:pt x="103" y="22"/>
                    <a:pt x="103" y="22"/>
                    <a:pt x="103" y="23"/>
                  </a:cubicBezTo>
                  <a:cubicBezTo>
                    <a:pt x="103" y="24"/>
                    <a:pt x="103" y="24"/>
                    <a:pt x="104" y="25"/>
                  </a:cubicBezTo>
                  <a:cubicBezTo>
                    <a:pt x="104" y="25"/>
                    <a:pt x="105" y="25"/>
                    <a:pt x="105" y="25"/>
                  </a:cubicBezTo>
                  <a:cubicBezTo>
                    <a:pt x="106" y="25"/>
                    <a:pt x="106" y="25"/>
                    <a:pt x="107" y="24"/>
                  </a:cubicBezTo>
                  <a:lnTo>
                    <a:pt x="112" y="2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59" name="Picture 49" descr="original_metal_w"/>
            <p:cNvPicPr>
              <a:picLocks noChangeAspect="1" noChangeArrowheads="1" noCrop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50010" y="193774"/>
              <a:ext cx="374664" cy="2617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0" name="AutoShape 50"/>
            <p:cNvSpPr>
              <a:spLocks noChangeArrowheads="1"/>
            </p:cNvSpPr>
            <p:nvPr/>
          </p:nvSpPr>
          <p:spPr bwMode="auto">
            <a:xfrm>
              <a:off x="9677610" y="119459"/>
              <a:ext cx="523868" cy="408499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0 w 21600"/>
                <a:gd name="T13" fmla="*/ 0 h 21600"/>
                <a:gd name="T14" fmla="*/ 0 w 21600"/>
                <a:gd name="T15" fmla="*/ 0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3163 w 21600"/>
                <a:gd name="T25" fmla="*/ 3161 h 21600"/>
                <a:gd name="T26" fmla="*/ 18437 w 21600"/>
                <a:gd name="T27" fmla="*/ 18439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5400" y="10800"/>
                  </a:moveTo>
                  <a:cubicBezTo>
                    <a:pt x="5400" y="13782"/>
                    <a:pt x="7818" y="16200"/>
                    <a:pt x="10800" y="16200"/>
                  </a:cubicBezTo>
                  <a:cubicBezTo>
                    <a:pt x="13782" y="16200"/>
                    <a:pt x="16200" y="13782"/>
                    <a:pt x="16200" y="10800"/>
                  </a:cubicBezTo>
                  <a:cubicBezTo>
                    <a:pt x="16200" y="7818"/>
                    <a:pt x="13782" y="5400"/>
                    <a:pt x="10800" y="5400"/>
                  </a:cubicBezTo>
                  <a:cubicBezTo>
                    <a:pt x="7818" y="5400"/>
                    <a:pt x="5400" y="7818"/>
                    <a:pt x="5400" y="10800"/>
                  </a:cubicBezTo>
                  <a:close/>
                </a:path>
              </a:pathLst>
            </a:custGeom>
            <a:solidFill>
              <a:srgbClr val="0000FF">
                <a:alpha val="70195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wrap="none" lIns="101780" tIns="50892" rIns="101780" bIns="50892" anchor="ctr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61" name="Group 51"/>
            <p:cNvGrpSpPr>
              <a:grpSpLocks/>
            </p:cNvGrpSpPr>
            <p:nvPr/>
          </p:nvGrpSpPr>
          <p:grpSpPr bwMode="auto">
            <a:xfrm>
              <a:off x="9857371" y="76763"/>
              <a:ext cx="161042" cy="177940"/>
              <a:chOff x="3374" y="926"/>
              <a:chExt cx="585" cy="771"/>
            </a:xfrm>
          </p:grpSpPr>
          <p:sp>
            <p:nvSpPr>
              <p:cNvPr id="69" name="Freeform 52"/>
              <p:cNvSpPr>
                <a:spLocks/>
              </p:cNvSpPr>
              <p:nvPr/>
            </p:nvSpPr>
            <p:spPr bwMode="auto">
              <a:xfrm>
                <a:off x="3511" y="1317"/>
                <a:ext cx="313" cy="379"/>
              </a:xfrm>
              <a:custGeom>
                <a:avLst/>
                <a:gdLst>
                  <a:gd name="T0" fmla="*/ 2147483647 w 27"/>
                  <a:gd name="T1" fmla="*/ 0 h 33"/>
                  <a:gd name="T2" fmla="*/ 2147483647 w 27"/>
                  <a:gd name="T3" fmla="*/ 0 h 33"/>
                  <a:gd name="T4" fmla="*/ 2147483647 w 27"/>
                  <a:gd name="T5" fmla="*/ 2147483647 h 33"/>
                  <a:gd name="T6" fmla="*/ 2147483647 w 27"/>
                  <a:gd name="T7" fmla="*/ 2147483647 h 33"/>
                  <a:gd name="T8" fmla="*/ 2147483647 w 27"/>
                  <a:gd name="T9" fmla="*/ 2147483647 h 33"/>
                  <a:gd name="T10" fmla="*/ 2147483647 w 27"/>
                  <a:gd name="T11" fmla="*/ 2147483647 h 33"/>
                  <a:gd name="T12" fmla="*/ 2147483647 w 27"/>
                  <a:gd name="T13" fmla="*/ 2147483647 h 33"/>
                  <a:gd name="T14" fmla="*/ 2147483647 w 27"/>
                  <a:gd name="T15" fmla="*/ 2147483647 h 33"/>
                  <a:gd name="T16" fmla="*/ 2147483647 w 27"/>
                  <a:gd name="T17" fmla="*/ 2147483647 h 33"/>
                  <a:gd name="T18" fmla="*/ 2147483647 w 27"/>
                  <a:gd name="T19" fmla="*/ 2147483647 h 33"/>
                  <a:gd name="T20" fmla="*/ 2147483647 w 27"/>
                  <a:gd name="T21" fmla="*/ 2147483647 h 33"/>
                  <a:gd name="T22" fmla="*/ 2147483647 w 27"/>
                  <a:gd name="T23" fmla="*/ 2147483647 h 33"/>
                  <a:gd name="T24" fmla="*/ 2147483647 w 27"/>
                  <a:gd name="T25" fmla="*/ 2147483647 h 33"/>
                  <a:gd name="T26" fmla="*/ 2147483647 w 27"/>
                  <a:gd name="T27" fmla="*/ 2147483647 h 33"/>
                  <a:gd name="T28" fmla="*/ 2147483647 w 27"/>
                  <a:gd name="T29" fmla="*/ 2147483647 h 33"/>
                  <a:gd name="T30" fmla="*/ 2147483647 w 27"/>
                  <a:gd name="T31" fmla="*/ 2147483647 h 33"/>
                  <a:gd name="T32" fmla="*/ 2147483647 w 27"/>
                  <a:gd name="T33" fmla="*/ 2147483647 h 33"/>
                  <a:gd name="T34" fmla="*/ 2147483647 w 27"/>
                  <a:gd name="T35" fmla="*/ 2147483647 h 33"/>
                  <a:gd name="T36" fmla="*/ 2147483647 w 27"/>
                  <a:gd name="T37" fmla="*/ 2147483647 h 33"/>
                  <a:gd name="T38" fmla="*/ 2147483647 w 27"/>
                  <a:gd name="T39" fmla="*/ 2147483647 h 33"/>
                  <a:gd name="T40" fmla="*/ 2147483647 w 27"/>
                  <a:gd name="T41" fmla="*/ 2147483647 h 33"/>
                  <a:gd name="T42" fmla="*/ 2147483647 w 27"/>
                  <a:gd name="T43" fmla="*/ 2147483647 h 33"/>
                  <a:gd name="T44" fmla="*/ 2147483647 w 27"/>
                  <a:gd name="T45" fmla="*/ 2147483647 h 33"/>
                  <a:gd name="T46" fmla="*/ 2147483647 w 27"/>
                  <a:gd name="T47" fmla="*/ 2147483647 h 33"/>
                  <a:gd name="T48" fmla="*/ 2147483647 w 27"/>
                  <a:gd name="T49" fmla="*/ 2147483647 h 33"/>
                  <a:gd name="T50" fmla="*/ 2147483647 w 27"/>
                  <a:gd name="T51" fmla="*/ 2147483647 h 33"/>
                  <a:gd name="T52" fmla="*/ 0 w 27"/>
                  <a:gd name="T53" fmla="*/ 2147483647 h 33"/>
                  <a:gd name="T54" fmla="*/ 2147483647 w 27"/>
                  <a:gd name="T55" fmla="*/ 2147483647 h 33"/>
                  <a:gd name="T56" fmla="*/ 0 w 27"/>
                  <a:gd name="T57" fmla="*/ 2147483647 h 33"/>
                  <a:gd name="T58" fmla="*/ 2147483647 w 27"/>
                  <a:gd name="T59" fmla="*/ 2147483647 h 33"/>
                  <a:gd name="T60" fmla="*/ 2147483647 w 27"/>
                  <a:gd name="T61" fmla="*/ 2147483647 h 33"/>
                  <a:gd name="T62" fmla="*/ 2147483647 w 27"/>
                  <a:gd name="T63" fmla="*/ 0 h 33"/>
                  <a:gd name="T64" fmla="*/ 2147483647 w 27"/>
                  <a:gd name="T65" fmla="*/ 0 h 33"/>
                  <a:gd name="T66" fmla="*/ 2147483647 w 27"/>
                  <a:gd name="T67" fmla="*/ 0 h 33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27"/>
                  <a:gd name="T103" fmla="*/ 0 h 33"/>
                  <a:gd name="T104" fmla="*/ 27 w 27"/>
                  <a:gd name="T105" fmla="*/ 33 h 33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27" h="33">
                    <a:moveTo>
                      <a:pt x="14" y="0"/>
                    </a:moveTo>
                    <a:lnTo>
                      <a:pt x="14" y="0"/>
                    </a:lnTo>
                    <a:lnTo>
                      <a:pt x="21" y="6"/>
                    </a:lnTo>
                    <a:cubicBezTo>
                      <a:pt x="22" y="8"/>
                      <a:pt x="22" y="9"/>
                      <a:pt x="21" y="10"/>
                    </a:cubicBezTo>
                    <a:cubicBezTo>
                      <a:pt x="24" y="10"/>
                      <a:pt x="27" y="11"/>
                      <a:pt x="27" y="14"/>
                    </a:cubicBezTo>
                    <a:lnTo>
                      <a:pt x="26" y="14"/>
                    </a:lnTo>
                    <a:lnTo>
                      <a:pt x="27" y="15"/>
                    </a:lnTo>
                    <a:lnTo>
                      <a:pt x="25" y="16"/>
                    </a:lnTo>
                    <a:lnTo>
                      <a:pt x="26" y="17"/>
                    </a:lnTo>
                    <a:cubicBezTo>
                      <a:pt x="25" y="17"/>
                      <a:pt x="24" y="17"/>
                      <a:pt x="24" y="16"/>
                    </a:cubicBezTo>
                    <a:cubicBezTo>
                      <a:pt x="24" y="17"/>
                      <a:pt x="23" y="18"/>
                      <a:pt x="22" y="18"/>
                    </a:cubicBezTo>
                    <a:cubicBezTo>
                      <a:pt x="22" y="16"/>
                      <a:pt x="21" y="15"/>
                      <a:pt x="19" y="15"/>
                    </a:cubicBezTo>
                    <a:cubicBezTo>
                      <a:pt x="17" y="16"/>
                      <a:pt x="16" y="16"/>
                      <a:pt x="16" y="14"/>
                    </a:cubicBezTo>
                    <a:lnTo>
                      <a:pt x="16" y="21"/>
                    </a:lnTo>
                    <a:cubicBezTo>
                      <a:pt x="18" y="28"/>
                      <a:pt x="16" y="31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1" y="31"/>
                      <a:pt x="9" y="28"/>
                      <a:pt x="11" y="21"/>
                    </a:cubicBezTo>
                    <a:lnTo>
                      <a:pt x="11" y="14"/>
                    </a:lnTo>
                    <a:cubicBezTo>
                      <a:pt x="11" y="16"/>
                      <a:pt x="10" y="16"/>
                      <a:pt x="8" y="15"/>
                    </a:cubicBezTo>
                    <a:cubicBezTo>
                      <a:pt x="6" y="15"/>
                      <a:pt x="5" y="16"/>
                      <a:pt x="5" y="18"/>
                    </a:cubicBezTo>
                    <a:cubicBezTo>
                      <a:pt x="4" y="18"/>
                      <a:pt x="4" y="17"/>
                      <a:pt x="3" y="16"/>
                    </a:cubicBezTo>
                    <a:cubicBezTo>
                      <a:pt x="3" y="17"/>
                      <a:pt x="2" y="17"/>
                      <a:pt x="1" y="17"/>
                    </a:cubicBezTo>
                    <a:lnTo>
                      <a:pt x="2" y="16"/>
                    </a:lnTo>
                    <a:lnTo>
                      <a:pt x="0" y="15"/>
                    </a:lnTo>
                    <a:lnTo>
                      <a:pt x="1" y="14"/>
                    </a:lnTo>
                    <a:lnTo>
                      <a:pt x="0" y="14"/>
                    </a:lnTo>
                    <a:cubicBezTo>
                      <a:pt x="0" y="11"/>
                      <a:pt x="3" y="10"/>
                      <a:pt x="6" y="10"/>
                    </a:cubicBezTo>
                    <a:cubicBezTo>
                      <a:pt x="5" y="9"/>
                      <a:pt x="5" y="8"/>
                      <a:pt x="6" y="6"/>
                    </a:cubicBez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0" name="Freeform 53"/>
              <p:cNvSpPr>
                <a:spLocks/>
              </p:cNvSpPr>
              <p:nvPr/>
            </p:nvSpPr>
            <p:spPr bwMode="auto">
              <a:xfrm>
                <a:off x="3569" y="1226"/>
                <a:ext cx="198" cy="92"/>
              </a:xfrm>
              <a:custGeom>
                <a:avLst/>
                <a:gdLst>
                  <a:gd name="T0" fmla="*/ 0 w 17"/>
                  <a:gd name="T1" fmla="*/ 2147483647 h 8"/>
                  <a:gd name="T2" fmla="*/ 2147483647 w 17"/>
                  <a:gd name="T3" fmla="*/ 2147483647 h 8"/>
                  <a:gd name="T4" fmla="*/ 2147483647 w 17"/>
                  <a:gd name="T5" fmla="*/ 0 h 8"/>
                  <a:gd name="T6" fmla="*/ 2147483647 w 17"/>
                  <a:gd name="T7" fmla="*/ 0 h 8"/>
                  <a:gd name="T8" fmla="*/ 2147483647 w 17"/>
                  <a:gd name="T9" fmla="*/ 0 h 8"/>
                  <a:gd name="T10" fmla="*/ 2147483647 w 17"/>
                  <a:gd name="T11" fmla="*/ 2147483647 h 8"/>
                  <a:gd name="T12" fmla="*/ 2147483647 w 17"/>
                  <a:gd name="T13" fmla="*/ 2147483647 h 8"/>
                  <a:gd name="T14" fmla="*/ 2147483647 w 17"/>
                  <a:gd name="T15" fmla="*/ 2147483647 h 8"/>
                  <a:gd name="T16" fmla="*/ 2147483647 w 17"/>
                  <a:gd name="T17" fmla="*/ 2147483647 h 8"/>
                  <a:gd name="T18" fmla="*/ 2147483647 w 17"/>
                  <a:gd name="T19" fmla="*/ 2147483647 h 8"/>
                  <a:gd name="T20" fmla="*/ 2147483647 w 17"/>
                  <a:gd name="T21" fmla="*/ 2147483647 h 8"/>
                  <a:gd name="T22" fmla="*/ 2147483647 w 17"/>
                  <a:gd name="T23" fmla="*/ 2147483647 h 8"/>
                  <a:gd name="T24" fmla="*/ 2147483647 w 17"/>
                  <a:gd name="T25" fmla="*/ 2147483647 h 8"/>
                  <a:gd name="T26" fmla="*/ 2147483647 w 17"/>
                  <a:gd name="T27" fmla="*/ 2147483647 h 8"/>
                  <a:gd name="T28" fmla="*/ 2147483647 w 17"/>
                  <a:gd name="T29" fmla="*/ 2147483647 h 8"/>
                  <a:gd name="T30" fmla="*/ 2147483647 w 17"/>
                  <a:gd name="T31" fmla="*/ 2147483647 h 8"/>
                  <a:gd name="T32" fmla="*/ 2147483647 w 17"/>
                  <a:gd name="T33" fmla="*/ 2147483647 h 8"/>
                  <a:gd name="T34" fmla="*/ 2147483647 w 17"/>
                  <a:gd name="T35" fmla="*/ 2147483647 h 8"/>
                  <a:gd name="T36" fmla="*/ 2147483647 w 17"/>
                  <a:gd name="T37" fmla="*/ 2147483647 h 8"/>
                  <a:gd name="T38" fmla="*/ 2147483647 w 17"/>
                  <a:gd name="T39" fmla="*/ 2147483647 h 8"/>
                  <a:gd name="T40" fmla="*/ 2147483647 w 17"/>
                  <a:gd name="T41" fmla="*/ 2147483647 h 8"/>
                  <a:gd name="T42" fmla="*/ 2147483647 w 17"/>
                  <a:gd name="T43" fmla="*/ 2147483647 h 8"/>
                  <a:gd name="T44" fmla="*/ 2147483647 w 17"/>
                  <a:gd name="T45" fmla="*/ 2147483647 h 8"/>
                  <a:gd name="T46" fmla="*/ 2147483647 w 17"/>
                  <a:gd name="T47" fmla="*/ 2147483647 h 8"/>
                  <a:gd name="T48" fmla="*/ 0 w 17"/>
                  <a:gd name="T49" fmla="*/ 2147483647 h 8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7"/>
                  <a:gd name="T76" fmla="*/ 0 h 8"/>
                  <a:gd name="T77" fmla="*/ 17 w 17"/>
                  <a:gd name="T78" fmla="*/ 8 h 8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7" h="8">
                    <a:moveTo>
                      <a:pt x="0" y="3"/>
                    </a:moveTo>
                    <a:cubicBezTo>
                      <a:pt x="2" y="3"/>
                      <a:pt x="3" y="3"/>
                      <a:pt x="2" y="1"/>
                    </a:cubicBezTo>
                    <a:lnTo>
                      <a:pt x="8" y="0"/>
                    </a:lnTo>
                    <a:lnTo>
                      <a:pt x="15" y="1"/>
                    </a:lnTo>
                    <a:cubicBezTo>
                      <a:pt x="14" y="3"/>
                      <a:pt x="15" y="3"/>
                      <a:pt x="17" y="3"/>
                    </a:cubicBezTo>
                    <a:cubicBezTo>
                      <a:pt x="16" y="4"/>
                      <a:pt x="15" y="5"/>
                      <a:pt x="14" y="4"/>
                    </a:cubicBezTo>
                    <a:cubicBezTo>
                      <a:pt x="14" y="5"/>
                      <a:pt x="14" y="6"/>
                      <a:pt x="15" y="7"/>
                    </a:cubicBezTo>
                    <a:cubicBezTo>
                      <a:pt x="14" y="6"/>
                      <a:pt x="13" y="6"/>
                      <a:pt x="13" y="5"/>
                    </a:cubicBezTo>
                    <a:lnTo>
                      <a:pt x="13" y="8"/>
                    </a:lnTo>
                    <a:cubicBezTo>
                      <a:pt x="12" y="7"/>
                      <a:pt x="12" y="6"/>
                      <a:pt x="11" y="5"/>
                    </a:cubicBezTo>
                    <a:lnTo>
                      <a:pt x="11" y="8"/>
                    </a:lnTo>
                    <a:lnTo>
                      <a:pt x="10" y="6"/>
                    </a:lnTo>
                    <a:lnTo>
                      <a:pt x="8" y="8"/>
                    </a:lnTo>
                    <a:lnTo>
                      <a:pt x="7" y="6"/>
                    </a:lnTo>
                    <a:lnTo>
                      <a:pt x="6" y="8"/>
                    </a:lnTo>
                    <a:lnTo>
                      <a:pt x="6" y="5"/>
                    </a:lnTo>
                    <a:cubicBezTo>
                      <a:pt x="5" y="6"/>
                      <a:pt x="5" y="7"/>
                      <a:pt x="4" y="8"/>
                    </a:cubicBezTo>
                    <a:lnTo>
                      <a:pt x="4" y="5"/>
                    </a:lnTo>
                    <a:cubicBezTo>
                      <a:pt x="4" y="6"/>
                      <a:pt x="3" y="6"/>
                      <a:pt x="2" y="7"/>
                    </a:cubicBezTo>
                    <a:cubicBezTo>
                      <a:pt x="3" y="6"/>
                      <a:pt x="3" y="5"/>
                      <a:pt x="3" y="4"/>
                    </a:cubicBezTo>
                    <a:cubicBezTo>
                      <a:pt x="2" y="5"/>
                      <a:pt x="1" y="4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1" name="Freeform 54"/>
              <p:cNvSpPr>
                <a:spLocks/>
              </p:cNvSpPr>
              <p:nvPr/>
            </p:nvSpPr>
            <p:spPr bwMode="auto">
              <a:xfrm>
                <a:off x="3569" y="1180"/>
                <a:ext cx="198" cy="103"/>
              </a:xfrm>
              <a:custGeom>
                <a:avLst/>
                <a:gdLst>
                  <a:gd name="T0" fmla="*/ 2147483647 w 17"/>
                  <a:gd name="T1" fmla="*/ 2147483647 h 9"/>
                  <a:gd name="T2" fmla="*/ 2147483647 w 17"/>
                  <a:gd name="T3" fmla="*/ 0 h 9"/>
                  <a:gd name="T4" fmla="*/ 2147483647 w 17"/>
                  <a:gd name="T5" fmla="*/ 0 h 9"/>
                  <a:gd name="T6" fmla="*/ 2147483647 w 17"/>
                  <a:gd name="T7" fmla="*/ 0 h 9"/>
                  <a:gd name="T8" fmla="*/ 2147483647 w 17"/>
                  <a:gd name="T9" fmla="*/ 0 h 9"/>
                  <a:gd name="T10" fmla="*/ 2147483647 w 17"/>
                  <a:gd name="T11" fmla="*/ 0 h 9"/>
                  <a:gd name="T12" fmla="*/ 2147483647 w 17"/>
                  <a:gd name="T13" fmla="*/ 2147483647 h 9"/>
                  <a:gd name="T14" fmla="*/ 0 w 17"/>
                  <a:gd name="T15" fmla="*/ 2147483647 h 9"/>
                  <a:gd name="T16" fmla="*/ 2147483647 w 17"/>
                  <a:gd name="T17" fmla="*/ 2147483647 h 9"/>
                  <a:gd name="T18" fmla="*/ 2147483647 w 17"/>
                  <a:gd name="T19" fmla="*/ 2147483647 h 9"/>
                  <a:gd name="T20" fmla="*/ 2147483647 w 17"/>
                  <a:gd name="T21" fmla="*/ 2147483647 h 9"/>
                  <a:gd name="T22" fmla="*/ 2147483647 w 17"/>
                  <a:gd name="T23" fmla="*/ 2147483647 h 9"/>
                  <a:gd name="T24" fmla="*/ 2147483647 w 17"/>
                  <a:gd name="T25" fmla="*/ 2147483647 h 9"/>
                  <a:gd name="T26" fmla="*/ 2147483647 w 17"/>
                  <a:gd name="T27" fmla="*/ 2147483647 h 9"/>
                  <a:gd name="T28" fmla="*/ 2147483647 w 17"/>
                  <a:gd name="T29" fmla="*/ 2147483647 h 9"/>
                  <a:gd name="T30" fmla="*/ 2147483647 w 17"/>
                  <a:gd name="T31" fmla="*/ 2147483647 h 9"/>
                  <a:gd name="T32" fmla="*/ 2147483647 w 17"/>
                  <a:gd name="T33" fmla="*/ 2147483647 h 9"/>
                  <a:gd name="T34" fmla="*/ 2147483647 w 17"/>
                  <a:gd name="T35" fmla="*/ 2147483647 h 9"/>
                  <a:gd name="T36" fmla="*/ 2147483647 w 17"/>
                  <a:gd name="T37" fmla="*/ 2147483647 h 9"/>
                  <a:gd name="T38" fmla="*/ 2147483647 w 17"/>
                  <a:gd name="T39" fmla="*/ 2147483647 h 9"/>
                  <a:gd name="T40" fmla="*/ 2147483647 w 17"/>
                  <a:gd name="T41" fmla="*/ 2147483647 h 9"/>
                  <a:gd name="T42" fmla="*/ 2147483647 w 17"/>
                  <a:gd name="T43" fmla="*/ 2147483647 h 9"/>
                  <a:gd name="T44" fmla="*/ 2147483647 w 17"/>
                  <a:gd name="T45" fmla="*/ 2147483647 h 9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17"/>
                  <a:gd name="T70" fmla="*/ 0 h 9"/>
                  <a:gd name="T71" fmla="*/ 17 w 17"/>
                  <a:gd name="T72" fmla="*/ 9 h 9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17" h="9">
                    <a:moveTo>
                      <a:pt x="14" y="2"/>
                    </a:moveTo>
                    <a:lnTo>
                      <a:pt x="12" y="0"/>
                    </a:lnTo>
                    <a:lnTo>
                      <a:pt x="9" y="0"/>
                    </a:lnTo>
                    <a:lnTo>
                      <a:pt x="5" y="0"/>
                    </a:lnTo>
                    <a:lnTo>
                      <a:pt x="3" y="2"/>
                    </a:lnTo>
                    <a:cubicBezTo>
                      <a:pt x="4" y="4"/>
                      <a:pt x="3" y="5"/>
                      <a:pt x="0" y="6"/>
                    </a:cubicBezTo>
                    <a:cubicBezTo>
                      <a:pt x="1" y="7"/>
                      <a:pt x="2" y="7"/>
                      <a:pt x="4" y="6"/>
                    </a:cubicBezTo>
                    <a:lnTo>
                      <a:pt x="2" y="8"/>
                    </a:lnTo>
                    <a:cubicBezTo>
                      <a:pt x="4" y="8"/>
                      <a:pt x="5" y="7"/>
                      <a:pt x="6" y="5"/>
                    </a:cubicBezTo>
                    <a:lnTo>
                      <a:pt x="6" y="9"/>
                    </a:lnTo>
                    <a:cubicBezTo>
                      <a:pt x="7" y="8"/>
                      <a:pt x="8" y="6"/>
                      <a:pt x="7" y="4"/>
                    </a:cubicBezTo>
                    <a:lnTo>
                      <a:pt x="9" y="7"/>
                    </a:lnTo>
                    <a:lnTo>
                      <a:pt x="10" y="4"/>
                    </a:lnTo>
                    <a:cubicBezTo>
                      <a:pt x="9" y="6"/>
                      <a:pt x="10" y="8"/>
                      <a:pt x="11" y="9"/>
                    </a:cubicBezTo>
                    <a:lnTo>
                      <a:pt x="11" y="5"/>
                    </a:lnTo>
                    <a:cubicBezTo>
                      <a:pt x="12" y="7"/>
                      <a:pt x="13" y="8"/>
                      <a:pt x="15" y="8"/>
                    </a:cubicBezTo>
                    <a:lnTo>
                      <a:pt x="13" y="6"/>
                    </a:lnTo>
                    <a:cubicBezTo>
                      <a:pt x="15" y="7"/>
                      <a:pt x="16" y="7"/>
                      <a:pt x="17" y="6"/>
                    </a:cubicBezTo>
                    <a:cubicBezTo>
                      <a:pt x="14" y="5"/>
                      <a:pt x="13" y="4"/>
                      <a:pt x="1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2" name="Freeform 55"/>
              <p:cNvSpPr>
                <a:spLocks/>
              </p:cNvSpPr>
              <p:nvPr/>
            </p:nvSpPr>
            <p:spPr bwMode="auto">
              <a:xfrm>
                <a:off x="3559" y="1260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2147483647 w 5"/>
                  <a:gd name="T5" fmla="*/ 2147483647 h 3"/>
                  <a:gd name="T6" fmla="*/ 2147483647 w 5"/>
                  <a:gd name="T7" fmla="*/ 2147483647 h 3"/>
                  <a:gd name="T8" fmla="*/ 0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0" y="2"/>
                    </a:moveTo>
                    <a:lnTo>
                      <a:pt x="2" y="0"/>
                    </a:lnTo>
                    <a:lnTo>
                      <a:pt x="5" y="1"/>
                    </a:lnTo>
                    <a:lnTo>
                      <a:pt x="4" y="3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3" name="Freeform 56"/>
              <p:cNvSpPr>
                <a:spLocks/>
              </p:cNvSpPr>
              <p:nvPr/>
            </p:nvSpPr>
            <p:spPr bwMode="auto">
              <a:xfrm>
                <a:off x="3718" y="1260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2147483647 w 5"/>
                  <a:gd name="T3" fmla="*/ 0 h 3"/>
                  <a:gd name="T4" fmla="*/ 0 w 5"/>
                  <a:gd name="T5" fmla="*/ 2147483647 h 3"/>
                  <a:gd name="T6" fmla="*/ 2147483647 w 5"/>
                  <a:gd name="T7" fmla="*/ 2147483647 h 3"/>
                  <a:gd name="T8" fmla="*/ 2147483647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5" y="2"/>
                    </a:moveTo>
                    <a:lnTo>
                      <a:pt x="3" y="0"/>
                    </a:lnTo>
                    <a:lnTo>
                      <a:pt x="0" y="1"/>
                    </a:lnTo>
                    <a:lnTo>
                      <a:pt x="1" y="3"/>
                    </a:lnTo>
                    <a:lnTo>
                      <a:pt x="5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4" name="Freeform 57"/>
              <p:cNvSpPr>
                <a:spLocks/>
              </p:cNvSpPr>
              <p:nvPr/>
            </p:nvSpPr>
            <p:spPr bwMode="auto">
              <a:xfrm>
                <a:off x="3544" y="1478"/>
                <a:ext cx="92" cy="149"/>
              </a:xfrm>
              <a:custGeom>
                <a:avLst/>
                <a:gdLst>
                  <a:gd name="T0" fmla="*/ 2147483647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2147483647 w 8"/>
                  <a:gd name="T11" fmla="*/ 0 h 13"/>
                  <a:gd name="T12" fmla="*/ 2147483647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8" y="4"/>
                    </a:moveTo>
                    <a:cubicBezTo>
                      <a:pt x="5" y="6"/>
                      <a:pt x="4" y="9"/>
                      <a:pt x="5" y="13"/>
                    </a:cubicBezTo>
                    <a:cubicBezTo>
                      <a:pt x="2" y="13"/>
                      <a:pt x="2" y="12"/>
                      <a:pt x="2" y="10"/>
                    </a:cubicBezTo>
                    <a:cubicBezTo>
                      <a:pt x="0" y="9"/>
                      <a:pt x="0" y="8"/>
                      <a:pt x="1" y="7"/>
                    </a:cubicBezTo>
                    <a:cubicBezTo>
                      <a:pt x="1" y="7"/>
                      <a:pt x="3" y="7"/>
                      <a:pt x="4" y="5"/>
                    </a:cubicBezTo>
                    <a:cubicBezTo>
                      <a:pt x="7" y="4"/>
                      <a:pt x="8" y="2"/>
                      <a:pt x="8" y="0"/>
                    </a:cubicBezTo>
                    <a:lnTo>
                      <a:pt x="8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5" name="Freeform 58"/>
              <p:cNvSpPr>
                <a:spLocks/>
              </p:cNvSpPr>
              <p:nvPr/>
            </p:nvSpPr>
            <p:spPr bwMode="auto">
              <a:xfrm>
                <a:off x="3593" y="1524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0 w 4"/>
                  <a:gd name="T7" fmla="*/ 2147483647 h 13"/>
                  <a:gd name="T8" fmla="*/ 2147483647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4" y="13"/>
                    </a:moveTo>
                    <a:cubicBezTo>
                      <a:pt x="3" y="10"/>
                      <a:pt x="3" y="7"/>
                      <a:pt x="4" y="3"/>
                    </a:cubicBezTo>
                    <a:lnTo>
                      <a:pt x="4" y="0"/>
                    </a:lnTo>
                    <a:cubicBezTo>
                      <a:pt x="1" y="2"/>
                      <a:pt x="0" y="5"/>
                      <a:pt x="0" y="9"/>
                    </a:cubicBezTo>
                    <a:cubicBezTo>
                      <a:pt x="1" y="12"/>
                      <a:pt x="3" y="13"/>
                      <a:pt x="4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6" name="Freeform 59"/>
              <p:cNvSpPr>
                <a:spLocks/>
              </p:cNvSpPr>
              <p:nvPr/>
            </p:nvSpPr>
            <p:spPr bwMode="auto">
              <a:xfrm>
                <a:off x="3535" y="1432"/>
                <a:ext cx="67" cy="69"/>
              </a:xfrm>
              <a:custGeom>
                <a:avLst/>
                <a:gdLst>
                  <a:gd name="T0" fmla="*/ 0 w 6"/>
                  <a:gd name="T1" fmla="*/ 2147483647 h 6"/>
                  <a:gd name="T2" fmla="*/ 2147483647 w 6"/>
                  <a:gd name="T3" fmla="*/ 0 h 6"/>
                  <a:gd name="T4" fmla="*/ 0 60000 65536"/>
                  <a:gd name="T5" fmla="*/ 0 60000 65536"/>
                  <a:gd name="T6" fmla="*/ 0 w 6"/>
                  <a:gd name="T7" fmla="*/ 0 h 6"/>
                  <a:gd name="T8" fmla="*/ 6 w 6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6" h="6">
                    <a:moveTo>
                      <a:pt x="0" y="6"/>
                    </a:moveTo>
                    <a:cubicBezTo>
                      <a:pt x="1" y="5"/>
                      <a:pt x="2" y="0"/>
                      <a:pt x="6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7" name="Freeform 60"/>
              <p:cNvSpPr>
                <a:spLocks/>
              </p:cNvSpPr>
              <p:nvPr/>
            </p:nvSpPr>
            <p:spPr bwMode="auto">
              <a:xfrm>
                <a:off x="3544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2147483647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2" y="8"/>
                    </a:moveTo>
                    <a:cubicBezTo>
                      <a:pt x="0" y="5"/>
                      <a:pt x="2" y="3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8" name="Freeform 61"/>
              <p:cNvSpPr>
                <a:spLocks/>
              </p:cNvSpPr>
              <p:nvPr/>
            </p:nvSpPr>
            <p:spPr bwMode="auto">
              <a:xfrm>
                <a:off x="3578" y="1432"/>
                <a:ext cx="58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2147483647 w 5"/>
                  <a:gd name="T3" fmla="*/ 0 h 5"/>
                  <a:gd name="T4" fmla="*/ 0 60000 65536"/>
                  <a:gd name="T5" fmla="*/ 0 60000 65536"/>
                  <a:gd name="T6" fmla="*/ 0 w 5"/>
                  <a:gd name="T7" fmla="*/ 0 h 5"/>
                  <a:gd name="T8" fmla="*/ 5 w 5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5">
                    <a:moveTo>
                      <a:pt x="1" y="5"/>
                    </a:moveTo>
                    <a:cubicBezTo>
                      <a:pt x="0" y="4"/>
                      <a:pt x="2" y="2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9" name="Freeform 62"/>
              <p:cNvSpPr>
                <a:spLocks/>
              </p:cNvSpPr>
              <p:nvPr/>
            </p:nvSpPr>
            <p:spPr bwMode="auto">
              <a:xfrm>
                <a:off x="3593" y="1467"/>
                <a:ext cx="43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0" y="2"/>
                    </a:moveTo>
                    <a:cubicBezTo>
                      <a:pt x="1" y="1"/>
                      <a:pt x="3" y="0"/>
                      <a:pt x="4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0" name="Freeform 63"/>
              <p:cNvSpPr>
                <a:spLocks/>
              </p:cNvSpPr>
              <p:nvPr/>
            </p:nvSpPr>
            <p:spPr bwMode="auto">
              <a:xfrm>
                <a:off x="3525" y="1444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0" y="3"/>
                    </a:moveTo>
                    <a:cubicBezTo>
                      <a:pt x="0" y="2"/>
                      <a:pt x="2" y="0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1" name="Freeform 64"/>
              <p:cNvSpPr>
                <a:spLocks/>
              </p:cNvSpPr>
              <p:nvPr/>
            </p:nvSpPr>
            <p:spPr bwMode="auto">
              <a:xfrm>
                <a:off x="3544" y="1432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0" y="6"/>
                    </a:moveTo>
                    <a:cubicBezTo>
                      <a:pt x="1" y="3"/>
                      <a:pt x="2" y="1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2" name="Freeform 65"/>
              <p:cNvSpPr>
                <a:spLocks/>
              </p:cNvSpPr>
              <p:nvPr/>
            </p:nvSpPr>
            <p:spPr bwMode="auto">
              <a:xfrm>
                <a:off x="3559" y="1513"/>
                <a:ext cx="77" cy="57"/>
              </a:xfrm>
              <a:custGeom>
                <a:avLst/>
                <a:gdLst>
                  <a:gd name="T0" fmla="*/ 0 w 7"/>
                  <a:gd name="T1" fmla="*/ 2147483647 h 5"/>
                  <a:gd name="T2" fmla="*/ 2147483647 w 7"/>
                  <a:gd name="T3" fmla="*/ 2147483647 h 5"/>
                  <a:gd name="T4" fmla="*/ 2147483647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0" y="5"/>
                    </a:moveTo>
                    <a:cubicBezTo>
                      <a:pt x="1" y="5"/>
                      <a:pt x="2" y="5"/>
                      <a:pt x="3" y="4"/>
                    </a:cubicBezTo>
                    <a:lnTo>
                      <a:pt x="7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3" name="Freeform 66"/>
              <p:cNvSpPr>
                <a:spLocks/>
              </p:cNvSpPr>
              <p:nvPr/>
            </p:nvSpPr>
            <p:spPr bwMode="auto">
              <a:xfrm>
                <a:off x="3569" y="1559"/>
                <a:ext cx="24" cy="57"/>
              </a:xfrm>
              <a:custGeom>
                <a:avLst/>
                <a:gdLst>
                  <a:gd name="T0" fmla="*/ 2147483647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2" y="0"/>
                    </a:moveTo>
                    <a:cubicBezTo>
                      <a:pt x="1" y="2"/>
                      <a:pt x="0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4" name="Freeform 67"/>
              <p:cNvSpPr>
                <a:spLocks/>
              </p:cNvSpPr>
              <p:nvPr/>
            </p:nvSpPr>
            <p:spPr bwMode="auto">
              <a:xfrm>
                <a:off x="3602" y="1536"/>
                <a:ext cx="34" cy="115"/>
              </a:xfrm>
              <a:custGeom>
                <a:avLst/>
                <a:gdLst>
                  <a:gd name="T0" fmla="*/ 2147483647 w 3"/>
                  <a:gd name="T1" fmla="*/ 0 h 10"/>
                  <a:gd name="T2" fmla="*/ 2147483647 w 3"/>
                  <a:gd name="T3" fmla="*/ 2147483647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0"/>
                    </a:moveTo>
                    <a:cubicBezTo>
                      <a:pt x="0" y="2"/>
                      <a:pt x="0" y="6"/>
                      <a:pt x="1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5" name="Freeform 68"/>
              <p:cNvSpPr>
                <a:spLocks/>
              </p:cNvSpPr>
              <p:nvPr/>
            </p:nvSpPr>
            <p:spPr bwMode="auto">
              <a:xfrm>
                <a:off x="3602" y="1547"/>
                <a:ext cx="34" cy="115"/>
              </a:xfrm>
              <a:custGeom>
                <a:avLst/>
                <a:gdLst>
                  <a:gd name="T0" fmla="*/ 2147483647 w 3"/>
                  <a:gd name="T1" fmla="*/ 2147483647 h 10"/>
                  <a:gd name="T2" fmla="*/ 2147483647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10"/>
                    </a:moveTo>
                    <a:cubicBezTo>
                      <a:pt x="0" y="8"/>
                      <a:pt x="1" y="4"/>
                      <a:pt x="3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6" name="Freeform 69"/>
              <p:cNvSpPr>
                <a:spLocks/>
              </p:cNvSpPr>
              <p:nvPr/>
            </p:nvSpPr>
            <p:spPr bwMode="auto">
              <a:xfrm>
                <a:off x="3636" y="1559"/>
                <a:ext cx="34" cy="126"/>
              </a:xfrm>
              <a:custGeom>
                <a:avLst/>
                <a:gdLst>
                  <a:gd name="T0" fmla="*/ 2147483647 w 3"/>
                  <a:gd name="T1" fmla="*/ 0 h 11"/>
                  <a:gd name="T2" fmla="*/ 2147483647 w 3"/>
                  <a:gd name="T3" fmla="*/ 2147483647 h 11"/>
                  <a:gd name="T4" fmla="*/ 0 60000 65536"/>
                  <a:gd name="T5" fmla="*/ 0 60000 65536"/>
                  <a:gd name="T6" fmla="*/ 0 w 3"/>
                  <a:gd name="T7" fmla="*/ 0 h 11"/>
                  <a:gd name="T8" fmla="*/ 3 w 3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1">
                    <a:moveTo>
                      <a:pt x="3" y="0"/>
                    </a:moveTo>
                    <a:cubicBezTo>
                      <a:pt x="0" y="6"/>
                      <a:pt x="1" y="9"/>
                      <a:pt x="3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7" name="Freeform 70"/>
              <p:cNvSpPr>
                <a:spLocks/>
              </p:cNvSpPr>
              <p:nvPr/>
            </p:nvSpPr>
            <p:spPr bwMode="auto">
              <a:xfrm>
                <a:off x="3699" y="1478"/>
                <a:ext cx="92" cy="149"/>
              </a:xfrm>
              <a:custGeom>
                <a:avLst/>
                <a:gdLst>
                  <a:gd name="T0" fmla="*/ 0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0 w 8"/>
                  <a:gd name="T11" fmla="*/ 0 h 13"/>
                  <a:gd name="T12" fmla="*/ 0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0" y="4"/>
                    </a:moveTo>
                    <a:cubicBezTo>
                      <a:pt x="3" y="6"/>
                      <a:pt x="4" y="9"/>
                      <a:pt x="4" y="13"/>
                    </a:cubicBezTo>
                    <a:cubicBezTo>
                      <a:pt x="6" y="13"/>
                      <a:pt x="7" y="12"/>
                      <a:pt x="6" y="10"/>
                    </a:cubicBezTo>
                    <a:cubicBezTo>
                      <a:pt x="8" y="9"/>
                      <a:pt x="8" y="8"/>
                      <a:pt x="8" y="7"/>
                    </a:cubicBezTo>
                    <a:cubicBezTo>
                      <a:pt x="7" y="7"/>
                      <a:pt x="5" y="7"/>
                      <a:pt x="4" y="5"/>
                    </a:cubicBezTo>
                    <a:cubicBezTo>
                      <a:pt x="1" y="4"/>
                      <a:pt x="0" y="2"/>
                      <a:pt x="0" y="0"/>
                    </a:cubicBez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8" name="Freeform 71"/>
              <p:cNvSpPr>
                <a:spLocks/>
              </p:cNvSpPr>
              <p:nvPr/>
            </p:nvSpPr>
            <p:spPr bwMode="auto">
              <a:xfrm>
                <a:off x="3699" y="1524"/>
                <a:ext cx="43" cy="149"/>
              </a:xfrm>
              <a:custGeom>
                <a:avLst/>
                <a:gdLst>
                  <a:gd name="T0" fmla="*/ 0 w 4"/>
                  <a:gd name="T1" fmla="*/ 2147483647 h 13"/>
                  <a:gd name="T2" fmla="*/ 0 w 4"/>
                  <a:gd name="T3" fmla="*/ 2147483647 h 13"/>
                  <a:gd name="T4" fmla="*/ 0 w 4"/>
                  <a:gd name="T5" fmla="*/ 0 h 13"/>
                  <a:gd name="T6" fmla="*/ 2147483647 w 4"/>
                  <a:gd name="T7" fmla="*/ 2147483647 h 13"/>
                  <a:gd name="T8" fmla="*/ 0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0" y="13"/>
                    </a:moveTo>
                    <a:cubicBezTo>
                      <a:pt x="1" y="10"/>
                      <a:pt x="1" y="7"/>
                      <a:pt x="0" y="3"/>
                    </a:cubicBezTo>
                    <a:lnTo>
                      <a:pt x="0" y="0"/>
                    </a:lnTo>
                    <a:cubicBezTo>
                      <a:pt x="3" y="2"/>
                      <a:pt x="4" y="5"/>
                      <a:pt x="4" y="9"/>
                    </a:cubicBezTo>
                    <a:cubicBezTo>
                      <a:pt x="3" y="12"/>
                      <a:pt x="2" y="13"/>
                      <a:pt x="0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9" name="Freeform 72"/>
              <p:cNvSpPr>
                <a:spLocks/>
              </p:cNvSpPr>
              <p:nvPr/>
            </p:nvSpPr>
            <p:spPr bwMode="auto">
              <a:xfrm>
                <a:off x="3732" y="1432"/>
                <a:ext cx="77" cy="69"/>
              </a:xfrm>
              <a:custGeom>
                <a:avLst/>
                <a:gdLst>
                  <a:gd name="T0" fmla="*/ 2147483647 w 7"/>
                  <a:gd name="T1" fmla="*/ 2147483647 h 6"/>
                  <a:gd name="T2" fmla="*/ 0 w 7"/>
                  <a:gd name="T3" fmla="*/ 0 h 6"/>
                  <a:gd name="T4" fmla="*/ 0 60000 65536"/>
                  <a:gd name="T5" fmla="*/ 0 60000 65536"/>
                  <a:gd name="T6" fmla="*/ 0 w 7"/>
                  <a:gd name="T7" fmla="*/ 0 h 6"/>
                  <a:gd name="T8" fmla="*/ 7 w 7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7" h="6">
                    <a:moveTo>
                      <a:pt x="7" y="6"/>
                    </a:moveTo>
                    <a:cubicBezTo>
                      <a:pt x="5" y="5"/>
                      <a:pt x="5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0" name="Freeform 73"/>
              <p:cNvSpPr>
                <a:spLocks/>
              </p:cNvSpPr>
              <p:nvPr/>
            </p:nvSpPr>
            <p:spPr bwMode="auto">
              <a:xfrm>
                <a:off x="3732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0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3" y="8"/>
                    </a:moveTo>
                    <a:cubicBezTo>
                      <a:pt x="5" y="5"/>
                      <a:pt x="3" y="3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1" name="Freeform 74"/>
              <p:cNvSpPr>
                <a:spLocks/>
              </p:cNvSpPr>
              <p:nvPr/>
            </p:nvSpPr>
            <p:spPr bwMode="auto">
              <a:xfrm>
                <a:off x="3703" y="1432"/>
                <a:ext cx="48" cy="57"/>
              </a:xfrm>
              <a:custGeom>
                <a:avLst/>
                <a:gdLst>
                  <a:gd name="T0" fmla="*/ 2147483647 w 4"/>
                  <a:gd name="T1" fmla="*/ 2147483647 h 5"/>
                  <a:gd name="T2" fmla="*/ 0 w 4"/>
                  <a:gd name="T3" fmla="*/ 0 h 5"/>
                  <a:gd name="T4" fmla="*/ 0 60000 65536"/>
                  <a:gd name="T5" fmla="*/ 0 60000 65536"/>
                  <a:gd name="T6" fmla="*/ 0 w 4"/>
                  <a:gd name="T7" fmla="*/ 0 h 5"/>
                  <a:gd name="T8" fmla="*/ 4 w 4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5">
                    <a:moveTo>
                      <a:pt x="4" y="5"/>
                    </a:moveTo>
                    <a:cubicBezTo>
                      <a:pt x="4" y="4"/>
                      <a:pt x="2" y="2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2" name="Freeform 75"/>
              <p:cNvSpPr>
                <a:spLocks/>
              </p:cNvSpPr>
              <p:nvPr/>
            </p:nvSpPr>
            <p:spPr bwMode="auto">
              <a:xfrm>
                <a:off x="3699" y="1467"/>
                <a:ext cx="43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3" name="Freeform 76"/>
              <p:cNvSpPr>
                <a:spLocks/>
              </p:cNvSpPr>
              <p:nvPr/>
            </p:nvSpPr>
            <p:spPr bwMode="auto">
              <a:xfrm>
                <a:off x="3752" y="1444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0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5" y="3"/>
                    </a:moveTo>
                    <a:cubicBezTo>
                      <a:pt x="5" y="2"/>
                      <a:pt x="3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4" name="Freeform 77"/>
              <p:cNvSpPr>
                <a:spLocks/>
              </p:cNvSpPr>
              <p:nvPr/>
            </p:nvSpPr>
            <p:spPr bwMode="auto">
              <a:xfrm>
                <a:off x="3732" y="1432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0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5" y="6"/>
                    </a:moveTo>
                    <a:cubicBezTo>
                      <a:pt x="4" y="3"/>
                      <a:pt x="3" y="1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5" name="Freeform 78"/>
              <p:cNvSpPr>
                <a:spLocks/>
              </p:cNvSpPr>
              <p:nvPr/>
            </p:nvSpPr>
            <p:spPr bwMode="auto">
              <a:xfrm>
                <a:off x="3699" y="1513"/>
                <a:ext cx="77" cy="57"/>
              </a:xfrm>
              <a:custGeom>
                <a:avLst/>
                <a:gdLst>
                  <a:gd name="T0" fmla="*/ 2147483647 w 7"/>
                  <a:gd name="T1" fmla="*/ 2147483647 h 5"/>
                  <a:gd name="T2" fmla="*/ 2147483647 w 7"/>
                  <a:gd name="T3" fmla="*/ 2147483647 h 5"/>
                  <a:gd name="T4" fmla="*/ 0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7" y="5"/>
                    </a:moveTo>
                    <a:cubicBezTo>
                      <a:pt x="6" y="5"/>
                      <a:pt x="5" y="5"/>
                      <a:pt x="4" y="4"/>
                    </a:cubicBezTo>
                    <a:lnTo>
                      <a:pt x="0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6" name="Freeform 79"/>
              <p:cNvSpPr>
                <a:spLocks/>
              </p:cNvSpPr>
              <p:nvPr/>
            </p:nvSpPr>
            <p:spPr bwMode="auto">
              <a:xfrm>
                <a:off x="3742" y="1559"/>
                <a:ext cx="24" cy="57"/>
              </a:xfrm>
              <a:custGeom>
                <a:avLst/>
                <a:gdLst>
                  <a:gd name="T0" fmla="*/ 0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0" y="0"/>
                    </a:moveTo>
                    <a:cubicBezTo>
                      <a:pt x="1" y="2"/>
                      <a:pt x="2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7" name="Freeform 80"/>
              <p:cNvSpPr>
                <a:spLocks/>
              </p:cNvSpPr>
              <p:nvPr/>
            </p:nvSpPr>
            <p:spPr bwMode="auto">
              <a:xfrm>
                <a:off x="3699" y="1536"/>
                <a:ext cx="43" cy="115"/>
              </a:xfrm>
              <a:custGeom>
                <a:avLst/>
                <a:gdLst>
                  <a:gd name="T0" fmla="*/ 0 w 4"/>
                  <a:gd name="T1" fmla="*/ 0 h 10"/>
                  <a:gd name="T2" fmla="*/ 2147483647 w 4"/>
                  <a:gd name="T3" fmla="*/ 2147483647 h 10"/>
                  <a:gd name="T4" fmla="*/ 0 60000 65536"/>
                  <a:gd name="T5" fmla="*/ 0 60000 65536"/>
                  <a:gd name="T6" fmla="*/ 0 w 4"/>
                  <a:gd name="T7" fmla="*/ 0 h 10"/>
                  <a:gd name="T8" fmla="*/ 4 w 4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10">
                    <a:moveTo>
                      <a:pt x="0" y="0"/>
                    </a:moveTo>
                    <a:cubicBezTo>
                      <a:pt x="3" y="2"/>
                      <a:pt x="4" y="6"/>
                      <a:pt x="2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8" name="Freeform 81"/>
              <p:cNvSpPr>
                <a:spLocks/>
              </p:cNvSpPr>
              <p:nvPr/>
            </p:nvSpPr>
            <p:spPr bwMode="auto">
              <a:xfrm>
                <a:off x="3699" y="1547"/>
                <a:ext cx="34" cy="115"/>
              </a:xfrm>
              <a:custGeom>
                <a:avLst/>
                <a:gdLst>
                  <a:gd name="T0" fmla="*/ 0 w 3"/>
                  <a:gd name="T1" fmla="*/ 2147483647 h 10"/>
                  <a:gd name="T2" fmla="*/ 0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0" y="10"/>
                    </a:moveTo>
                    <a:cubicBezTo>
                      <a:pt x="3" y="8"/>
                      <a:pt x="2" y="4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9" name="Freeform 82"/>
              <p:cNvSpPr>
                <a:spLocks/>
              </p:cNvSpPr>
              <p:nvPr/>
            </p:nvSpPr>
            <p:spPr bwMode="auto">
              <a:xfrm>
                <a:off x="3670" y="1559"/>
                <a:ext cx="29" cy="126"/>
              </a:xfrm>
              <a:custGeom>
                <a:avLst/>
                <a:gdLst>
                  <a:gd name="T0" fmla="*/ 0 w 2"/>
                  <a:gd name="T1" fmla="*/ 0 h 11"/>
                  <a:gd name="T2" fmla="*/ 0 w 2"/>
                  <a:gd name="T3" fmla="*/ 2147483647 h 11"/>
                  <a:gd name="T4" fmla="*/ 0 60000 65536"/>
                  <a:gd name="T5" fmla="*/ 0 60000 65536"/>
                  <a:gd name="T6" fmla="*/ 0 w 2"/>
                  <a:gd name="T7" fmla="*/ 0 h 11"/>
                  <a:gd name="T8" fmla="*/ 2 w 2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11">
                    <a:moveTo>
                      <a:pt x="0" y="0"/>
                    </a:moveTo>
                    <a:cubicBezTo>
                      <a:pt x="2" y="6"/>
                      <a:pt x="1" y="9"/>
                      <a:pt x="0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0" name="Freeform 8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1" name="Freeform 8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2" name="Freeform 8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3" name="Freeform 8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4" name="Freeform 8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5" name="Freeform 8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6" name="Freeform 8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7" name="Freeform 9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8" name="Freeform 9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9" name="Freeform 9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0" name="Freeform 9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1" name="Freeform 9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2" name="Freeform 9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3" name="Freeform 9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4" name="Freeform 9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5" name="Freeform 9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6" name="Freeform 9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7" name="Freeform 10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8" name="Freeform 10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9" name="Freeform 10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0" name="Freeform 10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1" name="Freeform 10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2" name="Freeform 10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3" name="Freeform 106"/>
              <p:cNvSpPr>
                <a:spLocks/>
              </p:cNvSpPr>
              <p:nvPr/>
            </p:nvSpPr>
            <p:spPr bwMode="auto">
              <a:xfrm>
                <a:off x="3410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1" y="1"/>
                    </a:moveTo>
                    <a:cubicBezTo>
                      <a:pt x="0" y="7"/>
                      <a:pt x="0" y="12"/>
                      <a:pt x="2" y="16"/>
                    </a:cubicBezTo>
                    <a:cubicBezTo>
                      <a:pt x="3" y="10"/>
                      <a:pt x="4" y="5"/>
                      <a:pt x="3" y="0"/>
                    </a:cubicBezTo>
                    <a:cubicBezTo>
                      <a:pt x="2" y="0"/>
                      <a:pt x="1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4" name="Freeform 107"/>
              <p:cNvSpPr>
                <a:spLocks/>
              </p:cNvSpPr>
              <p:nvPr/>
            </p:nvSpPr>
            <p:spPr bwMode="auto">
              <a:xfrm>
                <a:off x="3434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1" y="1"/>
                    </a:moveTo>
                    <a:cubicBezTo>
                      <a:pt x="0" y="6"/>
                      <a:pt x="0" y="11"/>
                      <a:pt x="2" y="15"/>
                    </a:cubicBezTo>
                    <a:cubicBezTo>
                      <a:pt x="4" y="9"/>
                      <a:pt x="4" y="4"/>
                      <a:pt x="3" y="0"/>
                    </a:cubicBezTo>
                    <a:cubicBezTo>
                      <a:pt x="3" y="0"/>
                      <a:pt x="2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5" name="Freeform 108"/>
              <p:cNvSpPr>
                <a:spLocks/>
              </p:cNvSpPr>
              <p:nvPr/>
            </p:nvSpPr>
            <p:spPr bwMode="auto">
              <a:xfrm>
                <a:off x="3458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2147483647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1" y="6"/>
                      <a:pt x="0" y="11"/>
                      <a:pt x="2" y="14"/>
                    </a:cubicBezTo>
                    <a:cubicBezTo>
                      <a:pt x="4" y="9"/>
                      <a:pt x="4" y="4"/>
                      <a:pt x="4" y="0"/>
                    </a:cubicBezTo>
                    <a:cubicBezTo>
                      <a:pt x="3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6" name="Freeform 109"/>
              <p:cNvSpPr>
                <a:spLocks/>
              </p:cNvSpPr>
              <p:nvPr/>
            </p:nvSpPr>
            <p:spPr bwMode="auto">
              <a:xfrm>
                <a:off x="3491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1" y="1"/>
                    </a:moveTo>
                    <a:cubicBezTo>
                      <a:pt x="0" y="5"/>
                      <a:pt x="0" y="10"/>
                      <a:pt x="2" y="13"/>
                    </a:cubicBezTo>
                    <a:cubicBezTo>
                      <a:pt x="3" y="8"/>
                      <a:pt x="4" y="4"/>
                      <a:pt x="3" y="0"/>
                    </a:cubicBezTo>
                    <a:cubicBezTo>
                      <a:pt x="2" y="0"/>
                      <a:pt x="2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7" name="Freeform 110"/>
              <p:cNvSpPr>
                <a:spLocks/>
              </p:cNvSpPr>
              <p:nvPr/>
            </p:nvSpPr>
            <p:spPr bwMode="auto">
              <a:xfrm>
                <a:off x="3511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1" y="5"/>
                      <a:pt x="0" y="9"/>
                      <a:pt x="2" y="12"/>
                    </a:cubicBezTo>
                    <a:cubicBezTo>
                      <a:pt x="4" y="7"/>
                      <a:pt x="4" y="3"/>
                      <a:pt x="3" y="0"/>
                    </a:cubicBezTo>
                    <a:cubicBezTo>
                      <a:pt x="3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8" name="Freeform 111"/>
              <p:cNvSpPr>
                <a:spLocks/>
              </p:cNvSpPr>
              <p:nvPr/>
            </p:nvSpPr>
            <p:spPr bwMode="auto">
              <a:xfrm>
                <a:off x="3535" y="1306"/>
                <a:ext cx="43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2147483647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1" y="5"/>
                      <a:pt x="0" y="9"/>
                      <a:pt x="2" y="11"/>
                    </a:cubicBezTo>
                    <a:cubicBezTo>
                      <a:pt x="4" y="7"/>
                      <a:pt x="4" y="4"/>
                      <a:pt x="4" y="0"/>
                    </a:cubicBezTo>
                    <a:cubicBezTo>
                      <a:pt x="3" y="1"/>
                      <a:pt x="3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9" name="Freeform 112"/>
              <p:cNvSpPr>
                <a:spLocks/>
              </p:cNvSpPr>
              <p:nvPr/>
            </p:nvSpPr>
            <p:spPr bwMode="auto">
              <a:xfrm>
                <a:off x="3559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2147483647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3" y="1"/>
                    </a:moveTo>
                    <a:cubicBezTo>
                      <a:pt x="2" y="4"/>
                      <a:pt x="0" y="8"/>
                      <a:pt x="2" y="10"/>
                    </a:cubicBezTo>
                    <a:cubicBezTo>
                      <a:pt x="4" y="7"/>
                      <a:pt x="4" y="3"/>
                      <a:pt x="4" y="0"/>
                    </a:cubicBezTo>
                    <a:cubicBezTo>
                      <a:pt x="4" y="0"/>
                      <a:pt x="3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0" name="Freeform 11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1" name="Freeform 11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2" name="Freeform 11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3" name="Freeform 11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4" name="Freeform 11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5" name="Freeform 11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6" name="Freeform 11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7" name="Freeform 12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8" name="Freeform 12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9" name="Freeform 12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0" name="Freeform 12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1" name="Freeform 12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2" name="Freeform 12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3" name="Freeform 12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4" name="Freeform 12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5" name="Freeform 12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6" name="Freeform 12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7" name="Freeform 13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8" name="Freeform 13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9" name="Freeform 13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0" name="Freeform 13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1" name="Freeform 13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2" name="Freeform 13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3" name="Freeform 136"/>
              <p:cNvSpPr>
                <a:spLocks/>
              </p:cNvSpPr>
              <p:nvPr/>
            </p:nvSpPr>
            <p:spPr bwMode="auto">
              <a:xfrm>
                <a:off x="3386" y="1329"/>
                <a:ext cx="72" cy="103"/>
              </a:xfrm>
              <a:custGeom>
                <a:avLst/>
                <a:gdLst>
                  <a:gd name="T0" fmla="*/ 0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0" y="9"/>
                    </a:moveTo>
                    <a:cubicBezTo>
                      <a:pt x="0" y="9"/>
                      <a:pt x="0" y="6"/>
                      <a:pt x="1" y="3"/>
                    </a:cubicBezTo>
                    <a:cubicBezTo>
                      <a:pt x="1" y="2"/>
                      <a:pt x="1" y="2"/>
                      <a:pt x="2" y="1"/>
                    </a:cubicBezTo>
                    <a:cubicBezTo>
                      <a:pt x="3" y="0"/>
                      <a:pt x="5" y="0"/>
                      <a:pt x="6" y="0"/>
                    </a:cubicBezTo>
                    <a:cubicBezTo>
                      <a:pt x="6" y="1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8"/>
                      <a:pt x="2" y="9"/>
                      <a:pt x="0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4" name="Freeform 137"/>
              <p:cNvSpPr>
                <a:spLocks/>
              </p:cNvSpPr>
              <p:nvPr/>
            </p:nvSpPr>
            <p:spPr bwMode="auto">
              <a:xfrm>
                <a:off x="3424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1" y="9"/>
                    </a:moveTo>
                    <a:cubicBezTo>
                      <a:pt x="0" y="8"/>
                      <a:pt x="1" y="6"/>
                      <a:pt x="2" y="4"/>
                    </a:cubicBezTo>
                    <a:cubicBezTo>
                      <a:pt x="3" y="2"/>
                      <a:pt x="4" y="0"/>
                      <a:pt x="6" y="1"/>
                    </a:cubicBezTo>
                    <a:cubicBezTo>
                      <a:pt x="5" y="2"/>
                      <a:pt x="5" y="3"/>
                      <a:pt x="5" y="4"/>
                    </a:cubicBezTo>
                    <a:cubicBezTo>
                      <a:pt x="4" y="5"/>
                      <a:pt x="4" y="6"/>
                      <a:pt x="4" y="6"/>
                    </a:cubicBezTo>
                    <a:cubicBezTo>
                      <a:pt x="4" y="8"/>
                      <a:pt x="2" y="8"/>
                      <a:pt x="1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5" name="Freeform 138"/>
              <p:cNvSpPr>
                <a:spLocks/>
              </p:cNvSpPr>
              <p:nvPr/>
            </p:nvSpPr>
            <p:spPr bwMode="auto">
              <a:xfrm>
                <a:off x="3467" y="1317"/>
                <a:ext cx="43" cy="92"/>
              </a:xfrm>
              <a:custGeom>
                <a:avLst/>
                <a:gdLst>
                  <a:gd name="T0" fmla="*/ 0 w 4"/>
                  <a:gd name="T1" fmla="*/ 2147483647 h 8"/>
                  <a:gd name="T2" fmla="*/ 2147483647 w 4"/>
                  <a:gd name="T3" fmla="*/ 2147483647 h 8"/>
                  <a:gd name="T4" fmla="*/ 2147483647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0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0" y="8"/>
                    </a:moveTo>
                    <a:cubicBezTo>
                      <a:pt x="0" y="7"/>
                      <a:pt x="0" y="5"/>
                      <a:pt x="1" y="3"/>
                    </a:cubicBezTo>
                    <a:cubicBezTo>
                      <a:pt x="1" y="1"/>
                      <a:pt x="3" y="0"/>
                      <a:pt x="4" y="0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4"/>
                      <a:pt x="3" y="5"/>
                      <a:pt x="3" y="6"/>
                    </a:cubicBezTo>
                    <a:cubicBezTo>
                      <a:pt x="2" y="7"/>
                      <a:pt x="1" y="7"/>
                      <a:pt x="0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6" name="Freeform 139"/>
              <p:cNvSpPr>
                <a:spLocks/>
              </p:cNvSpPr>
              <p:nvPr/>
            </p:nvSpPr>
            <p:spPr bwMode="auto">
              <a:xfrm>
                <a:off x="3501" y="1317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0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0"/>
                    </a:cubicBezTo>
                    <a:cubicBezTo>
                      <a:pt x="3" y="1"/>
                      <a:pt x="3" y="2"/>
                      <a:pt x="2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6"/>
                      <a:pt x="1" y="6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7" name="Freeform 140"/>
              <p:cNvSpPr>
                <a:spLocks/>
              </p:cNvSpPr>
              <p:nvPr/>
            </p:nvSpPr>
            <p:spPr bwMode="auto">
              <a:xfrm>
                <a:off x="3525" y="1306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7"/>
                      <a:pt x="0" y="5"/>
                      <a:pt x="0" y="3"/>
                    </a:cubicBezTo>
                    <a:cubicBezTo>
                      <a:pt x="1" y="2"/>
                      <a:pt x="2" y="0"/>
                      <a:pt x="3" y="1"/>
                    </a:cubicBezTo>
                    <a:cubicBezTo>
                      <a:pt x="3" y="2"/>
                      <a:pt x="2" y="3"/>
                      <a:pt x="2" y="3"/>
                    </a:cubicBezTo>
                    <a:cubicBezTo>
                      <a:pt x="2" y="4"/>
                      <a:pt x="2" y="5"/>
                      <a:pt x="2" y="5"/>
                    </a:cubicBezTo>
                    <a:cubicBezTo>
                      <a:pt x="2" y="6"/>
                      <a:pt x="1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8" name="Freeform 141"/>
              <p:cNvSpPr>
                <a:spLocks/>
              </p:cNvSpPr>
              <p:nvPr/>
            </p:nvSpPr>
            <p:spPr bwMode="auto">
              <a:xfrm>
                <a:off x="3544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0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2"/>
                      <a:pt x="2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6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9" name="Freeform 142"/>
              <p:cNvSpPr>
                <a:spLocks/>
              </p:cNvSpPr>
              <p:nvPr/>
            </p:nvSpPr>
            <p:spPr bwMode="auto">
              <a:xfrm>
                <a:off x="3559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2" y="4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0" name="Freeform 143"/>
              <p:cNvSpPr>
                <a:spLocks/>
              </p:cNvSpPr>
              <p:nvPr/>
            </p:nvSpPr>
            <p:spPr bwMode="auto">
              <a:xfrm>
                <a:off x="3578" y="1306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0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1" name="Freeform 144"/>
              <p:cNvSpPr>
                <a:spLocks/>
              </p:cNvSpPr>
              <p:nvPr/>
            </p:nvSpPr>
            <p:spPr bwMode="auto">
              <a:xfrm>
                <a:off x="3593" y="1306"/>
                <a:ext cx="19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2" name="Freeform 145"/>
              <p:cNvSpPr>
                <a:spLocks/>
              </p:cNvSpPr>
              <p:nvPr/>
            </p:nvSpPr>
            <p:spPr bwMode="auto">
              <a:xfrm>
                <a:off x="360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3" name="Freeform 146"/>
              <p:cNvSpPr>
                <a:spLocks/>
              </p:cNvSpPr>
              <p:nvPr/>
            </p:nvSpPr>
            <p:spPr bwMode="auto">
              <a:xfrm>
                <a:off x="361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4" name="Freeform 147"/>
              <p:cNvSpPr>
                <a:spLocks/>
              </p:cNvSpPr>
              <p:nvPr/>
            </p:nvSpPr>
            <p:spPr bwMode="auto">
              <a:xfrm>
                <a:off x="3626" y="1306"/>
                <a:ext cx="19" cy="46"/>
              </a:xfrm>
              <a:custGeom>
                <a:avLst/>
                <a:gdLst>
                  <a:gd name="T0" fmla="*/ 0 w 2"/>
                  <a:gd name="T1" fmla="*/ 2147483647 h 4"/>
                  <a:gd name="T2" fmla="*/ 0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2"/>
                      <a:pt x="0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0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5" name="Freeform 148"/>
              <p:cNvSpPr>
                <a:spLocks/>
              </p:cNvSpPr>
              <p:nvPr/>
            </p:nvSpPr>
            <p:spPr bwMode="auto">
              <a:xfrm>
                <a:off x="3410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0" y="4"/>
                      <a:pt x="1" y="2"/>
                    </a:cubicBezTo>
                    <a:cubicBezTo>
                      <a:pt x="2" y="1"/>
                      <a:pt x="2" y="0"/>
                      <a:pt x="3" y="0"/>
                    </a:cubicBezTo>
                    <a:cubicBezTo>
                      <a:pt x="4" y="0"/>
                      <a:pt x="5" y="0"/>
                      <a:pt x="6" y="1"/>
                    </a:cubicBezTo>
                    <a:cubicBezTo>
                      <a:pt x="5" y="2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6" name="Freeform 149"/>
              <p:cNvSpPr>
                <a:spLocks/>
              </p:cNvSpPr>
              <p:nvPr/>
            </p:nvSpPr>
            <p:spPr bwMode="auto">
              <a:xfrm>
                <a:off x="3443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1" y="4"/>
                      <a:pt x="2" y="3"/>
                    </a:cubicBezTo>
                    <a:cubicBezTo>
                      <a:pt x="3" y="1"/>
                      <a:pt x="4" y="0"/>
                      <a:pt x="6" y="1"/>
                    </a:cubicBezTo>
                    <a:cubicBezTo>
                      <a:pt x="5" y="2"/>
                      <a:pt x="4" y="3"/>
                      <a:pt x="4" y="3"/>
                    </a:cubicBezTo>
                    <a:cubicBezTo>
                      <a:pt x="4" y="4"/>
                      <a:pt x="3" y="5"/>
                      <a:pt x="3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7" name="Freeform 150"/>
              <p:cNvSpPr>
                <a:spLocks/>
              </p:cNvSpPr>
              <p:nvPr/>
            </p:nvSpPr>
            <p:spPr bwMode="auto">
              <a:xfrm>
                <a:off x="3477" y="1271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2147483647 h 6"/>
                  <a:gd name="T4" fmla="*/ 2147483647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0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0" y="6"/>
                    </a:moveTo>
                    <a:cubicBezTo>
                      <a:pt x="0" y="5"/>
                      <a:pt x="0" y="3"/>
                      <a:pt x="1" y="2"/>
                    </a:cubicBezTo>
                    <a:cubicBezTo>
                      <a:pt x="2" y="0"/>
                      <a:pt x="3" y="0"/>
                      <a:pt x="5" y="1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8" name="Freeform 151"/>
              <p:cNvSpPr>
                <a:spLocks/>
              </p:cNvSpPr>
              <p:nvPr/>
            </p:nvSpPr>
            <p:spPr bwMode="auto">
              <a:xfrm>
                <a:off x="3501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3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4" y="1"/>
                      <a:pt x="3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9" name="Freeform 152"/>
              <p:cNvSpPr>
                <a:spLocks/>
              </p:cNvSpPr>
              <p:nvPr/>
            </p:nvSpPr>
            <p:spPr bwMode="auto">
              <a:xfrm>
                <a:off x="3525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4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3" y="2"/>
                      <a:pt x="3" y="2"/>
                      <a:pt x="3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0" name="Freeform 153"/>
              <p:cNvSpPr>
                <a:spLocks/>
              </p:cNvSpPr>
              <p:nvPr/>
            </p:nvSpPr>
            <p:spPr bwMode="auto">
              <a:xfrm>
                <a:off x="3544" y="1271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2"/>
                      <a:pt x="3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1" name="Freeform 154"/>
              <p:cNvSpPr>
                <a:spLocks/>
              </p:cNvSpPr>
              <p:nvPr/>
            </p:nvSpPr>
            <p:spPr bwMode="auto">
              <a:xfrm>
                <a:off x="3569" y="1283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4"/>
                    </a:moveTo>
                    <a:cubicBezTo>
                      <a:pt x="0" y="4"/>
                      <a:pt x="0" y="3"/>
                      <a:pt x="0" y="2"/>
                    </a:cubicBezTo>
                    <a:cubicBezTo>
                      <a:pt x="1" y="0"/>
                      <a:pt x="2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0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2" name="Freeform 155"/>
              <p:cNvSpPr>
                <a:spLocks/>
              </p:cNvSpPr>
              <p:nvPr/>
            </p:nvSpPr>
            <p:spPr bwMode="auto">
              <a:xfrm>
                <a:off x="3578" y="1283"/>
                <a:ext cx="34" cy="57"/>
              </a:xfrm>
              <a:custGeom>
                <a:avLst/>
                <a:gdLst>
                  <a:gd name="T0" fmla="*/ 0 w 3"/>
                  <a:gd name="T1" fmla="*/ 2147483647 h 5"/>
                  <a:gd name="T2" fmla="*/ 2147483647 w 3"/>
                  <a:gd name="T3" fmla="*/ 2147483647 h 5"/>
                  <a:gd name="T4" fmla="*/ 2147483647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0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3" name="Freeform 156"/>
              <p:cNvSpPr>
                <a:spLocks/>
              </p:cNvSpPr>
              <p:nvPr/>
            </p:nvSpPr>
            <p:spPr bwMode="auto">
              <a:xfrm>
                <a:off x="3593" y="1283"/>
                <a:ext cx="34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2147483647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0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4" name="Freeform 157"/>
              <p:cNvSpPr>
                <a:spLocks/>
              </p:cNvSpPr>
              <p:nvPr/>
            </p:nvSpPr>
            <p:spPr bwMode="auto">
              <a:xfrm>
                <a:off x="360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5" name="Freeform 158"/>
              <p:cNvSpPr>
                <a:spLocks/>
              </p:cNvSpPr>
              <p:nvPr/>
            </p:nvSpPr>
            <p:spPr bwMode="auto">
              <a:xfrm>
                <a:off x="361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6" name="Freeform 159"/>
              <p:cNvSpPr>
                <a:spLocks/>
              </p:cNvSpPr>
              <p:nvPr/>
            </p:nvSpPr>
            <p:spPr bwMode="auto">
              <a:xfrm>
                <a:off x="3626" y="1294"/>
                <a:ext cx="19" cy="34"/>
              </a:xfrm>
              <a:custGeom>
                <a:avLst/>
                <a:gdLst>
                  <a:gd name="T0" fmla="*/ 0 w 2"/>
                  <a:gd name="T1" fmla="*/ 2147483647 h 3"/>
                  <a:gd name="T2" fmla="*/ 2147483647 w 2"/>
                  <a:gd name="T3" fmla="*/ 2147483647 h 3"/>
                  <a:gd name="T4" fmla="*/ 2147483647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0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0" y="3"/>
                    </a:moveTo>
                    <a:cubicBezTo>
                      <a:pt x="0" y="3"/>
                      <a:pt x="0" y="2"/>
                      <a:pt x="1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7" name="Freeform 16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8" name="Freeform 16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9" name="Freeform 16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0" name="Freeform 16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1" name="Freeform 16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2" name="Freeform 16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3" name="Freeform 16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4" name="Freeform 16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5" name="Freeform 16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6" name="Freeform 16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7" name="Freeform 17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8" name="Freeform 17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9" name="Freeform 17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0" name="Freeform 17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1" name="Freeform 17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2" name="Freeform 17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3" name="Freeform 17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4" name="Freeform 17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5" name="Freeform 17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6" name="Freeform 17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7" name="Freeform 18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8" name="Freeform 18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9" name="Freeform 18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0" name="Freeform 183"/>
              <p:cNvSpPr>
                <a:spLocks/>
              </p:cNvSpPr>
              <p:nvPr/>
            </p:nvSpPr>
            <p:spPr bwMode="auto">
              <a:xfrm>
                <a:off x="3443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1"/>
                      <a:pt x="5" y="0"/>
                    </a:cubicBezTo>
                    <a:cubicBezTo>
                      <a:pt x="4" y="0"/>
                      <a:pt x="4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1" name="Freeform 184"/>
              <p:cNvSpPr>
                <a:spLocks/>
              </p:cNvSpPr>
              <p:nvPr/>
            </p:nvSpPr>
            <p:spPr bwMode="auto">
              <a:xfrm>
                <a:off x="3467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2"/>
                      <a:pt x="4" y="1"/>
                    </a:cubicBezTo>
                    <a:cubicBezTo>
                      <a:pt x="4" y="1"/>
                      <a:pt x="3" y="1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2" name="Freeform 185"/>
              <p:cNvSpPr>
                <a:spLocks/>
              </p:cNvSpPr>
              <p:nvPr/>
            </p:nvSpPr>
            <p:spPr bwMode="auto">
              <a:xfrm>
                <a:off x="3491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3"/>
                    </a:cubicBezTo>
                    <a:cubicBezTo>
                      <a:pt x="1" y="4"/>
                      <a:pt x="2" y="3"/>
                      <a:pt x="3" y="2"/>
                    </a:cubicBezTo>
                    <a:cubicBezTo>
                      <a:pt x="3" y="2"/>
                      <a:pt x="3" y="1"/>
                      <a:pt x="4" y="0"/>
                    </a:cubicBezTo>
                    <a:cubicBezTo>
                      <a:pt x="3" y="0"/>
                      <a:pt x="3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3" name="Freeform 186"/>
              <p:cNvSpPr>
                <a:spLocks/>
              </p:cNvSpPr>
              <p:nvPr/>
            </p:nvSpPr>
            <p:spPr bwMode="auto">
              <a:xfrm>
                <a:off x="3511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cubicBezTo>
                      <a:pt x="1" y="0"/>
                      <a:pt x="1" y="1"/>
                      <a:pt x="0" y="2"/>
                    </a:cubicBezTo>
                    <a:cubicBezTo>
                      <a:pt x="1" y="3"/>
                      <a:pt x="1" y="2"/>
                      <a:pt x="2" y="1"/>
                    </a:cubicBezTo>
                    <a:cubicBezTo>
                      <a:pt x="3" y="1"/>
                      <a:pt x="3" y="1"/>
                      <a:pt x="3" y="0"/>
                    </a:cubicBezTo>
                    <a:cubicBezTo>
                      <a:pt x="3" y="0"/>
                      <a:pt x="3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4" name="Freeform 18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5" name="Freeform 18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6" name="Freeform 18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7" name="Freeform 19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8" name="Freeform 19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9" name="Freeform 19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0" name="Freeform 19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1" name="Freeform 19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2" name="Freeform 19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3" name="Freeform 19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4" name="Freeform 19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5" name="Freeform 19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6" name="Freeform 19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7" name="Freeform 20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8" name="Freeform 20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9" name="Freeform 20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0" name="Freeform 20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1" name="Freeform 20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2" name="Freeform 20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3" name="Freeform 20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4" name="Freeform 20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5" name="Freeform 20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6" name="Freeform 20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7" name="Freeform 210"/>
              <p:cNvSpPr>
                <a:spLocks/>
              </p:cNvSpPr>
              <p:nvPr/>
            </p:nvSpPr>
            <p:spPr bwMode="auto">
              <a:xfrm>
                <a:off x="3477" y="1203"/>
                <a:ext cx="48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2147483647 w 4"/>
                  <a:gd name="T5" fmla="*/ 2147483647 h 2"/>
                  <a:gd name="T6" fmla="*/ 2147483647 w 4"/>
                  <a:gd name="T7" fmla="*/ 2147483647 h 2"/>
                  <a:gd name="T8" fmla="*/ 0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0" y="2"/>
                    </a:moveTo>
                    <a:cubicBezTo>
                      <a:pt x="2" y="1"/>
                      <a:pt x="3" y="1"/>
                      <a:pt x="4" y="0"/>
                    </a:cubicBezTo>
                    <a:lnTo>
                      <a:pt x="4" y="1"/>
                    </a:lnTo>
                    <a:cubicBezTo>
                      <a:pt x="4" y="2"/>
                      <a:pt x="3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8" name="Freeform 211"/>
              <p:cNvSpPr>
                <a:spLocks/>
              </p:cNvSpPr>
              <p:nvPr/>
            </p:nvSpPr>
            <p:spPr bwMode="auto">
              <a:xfrm>
                <a:off x="3501" y="1214"/>
                <a:ext cx="34" cy="23"/>
              </a:xfrm>
              <a:custGeom>
                <a:avLst/>
                <a:gdLst>
                  <a:gd name="T0" fmla="*/ 0 w 3"/>
                  <a:gd name="T1" fmla="*/ 2147483647 h 2"/>
                  <a:gd name="T2" fmla="*/ 2147483647 w 3"/>
                  <a:gd name="T3" fmla="*/ 0 h 2"/>
                  <a:gd name="T4" fmla="*/ 2147483647 w 3"/>
                  <a:gd name="T5" fmla="*/ 2147483647 h 2"/>
                  <a:gd name="T6" fmla="*/ 2147483647 w 3"/>
                  <a:gd name="T7" fmla="*/ 2147483647 h 2"/>
                  <a:gd name="T8" fmla="*/ 0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0" y="1"/>
                    </a:moveTo>
                    <a:cubicBezTo>
                      <a:pt x="1" y="1"/>
                      <a:pt x="2" y="0"/>
                      <a:pt x="3" y="0"/>
                    </a:cubicBezTo>
                    <a:lnTo>
                      <a:pt x="3" y="1"/>
                    </a:lnTo>
                    <a:cubicBezTo>
                      <a:pt x="3" y="1"/>
                      <a:pt x="2" y="2"/>
                      <a:pt x="1" y="2"/>
                    </a:cubicBezTo>
                    <a:cubicBezTo>
                      <a:pt x="1" y="2"/>
                      <a:pt x="0" y="2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9" name="Freeform 212"/>
              <p:cNvSpPr>
                <a:spLocks/>
              </p:cNvSpPr>
              <p:nvPr/>
            </p:nvSpPr>
            <p:spPr bwMode="auto">
              <a:xfrm>
                <a:off x="3511" y="122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cubicBezTo>
                      <a:pt x="1" y="1"/>
                      <a:pt x="2" y="0"/>
                      <a:pt x="2" y="0"/>
                    </a:cubicBezTo>
                    <a:lnTo>
                      <a:pt x="3" y="1"/>
                    </a:lnTo>
                    <a:cubicBezTo>
                      <a:pt x="2" y="1"/>
                      <a:pt x="2" y="1"/>
                      <a:pt x="1" y="1"/>
                    </a:cubicBezTo>
                    <a:cubicBezTo>
                      <a:pt x="1" y="1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0" name="Freeform 213"/>
              <p:cNvSpPr>
                <a:spLocks/>
              </p:cNvSpPr>
              <p:nvPr/>
            </p:nvSpPr>
            <p:spPr bwMode="auto">
              <a:xfrm>
                <a:off x="3544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1" y="0"/>
                    </a:moveTo>
                    <a:cubicBezTo>
                      <a:pt x="1" y="1"/>
                      <a:pt x="1" y="1"/>
                      <a:pt x="0" y="2"/>
                    </a:cubicBezTo>
                    <a:cubicBezTo>
                      <a:pt x="1" y="2"/>
                      <a:pt x="2" y="2"/>
                      <a:pt x="3" y="1"/>
                    </a:cubicBez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1" name="Freeform 214"/>
              <p:cNvSpPr>
                <a:spLocks/>
              </p:cNvSpPr>
              <p:nvPr/>
            </p:nvSpPr>
            <p:spPr bwMode="auto">
              <a:xfrm>
                <a:off x="3511" y="1191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0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0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0" y="1"/>
                    </a:moveTo>
                    <a:lnTo>
                      <a:pt x="0" y="1"/>
                    </a:lnTo>
                    <a:cubicBezTo>
                      <a:pt x="1" y="2"/>
                      <a:pt x="2" y="2"/>
                      <a:pt x="2" y="3"/>
                    </a:cubicBezTo>
                    <a:cubicBezTo>
                      <a:pt x="2" y="4"/>
                      <a:pt x="2" y="5"/>
                      <a:pt x="3" y="5"/>
                    </a:cubicBezTo>
                    <a:cubicBezTo>
                      <a:pt x="3" y="6"/>
                      <a:pt x="4" y="7"/>
                      <a:pt x="5" y="7"/>
                    </a:cubicBezTo>
                    <a:lnTo>
                      <a:pt x="6" y="6"/>
                    </a:lnTo>
                    <a:cubicBezTo>
                      <a:pt x="5" y="6"/>
                      <a:pt x="4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3" y="1"/>
                      <a:pt x="2" y="1"/>
                      <a:pt x="1" y="1"/>
                    </a:cubicBezTo>
                    <a:cubicBezTo>
                      <a:pt x="0" y="0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2" name="Freeform 215"/>
              <p:cNvSpPr>
                <a:spLocks/>
              </p:cNvSpPr>
              <p:nvPr/>
            </p:nvSpPr>
            <p:spPr bwMode="auto">
              <a:xfrm>
                <a:off x="3602" y="1157"/>
                <a:ext cx="130" cy="69"/>
              </a:xfrm>
              <a:custGeom>
                <a:avLst/>
                <a:gdLst>
                  <a:gd name="T0" fmla="*/ 0 w 11"/>
                  <a:gd name="T1" fmla="*/ 2147483647 h 6"/>
                  <a:gd name="T2" fmla="*/ 0 w 11"/>
                  <a:gd name="T3" fmla="*/ 2147483647 h 6"/>
                  <a:gd name="T4" fmla="*/ 2147483647 w 11"/>
                  <a:gd name="T5" fmla="*/ 2147483647 h 6"/>
                  <a:gd name="T6" fmla="*/ 2147483647 w 11"/>
                  <a:gd name="T7" fmla="*/ 2147483647 h 6"/>
                  <a:gd name="T8" fmla="*/ 2147483647 w 11"/>
                  <a:gd name="T9" fmla="*/ 2147483647 h 6"/>
                  <a:gd name="T10" fmla="*/ 2147483647 w 11"/>
                  <a:gd name="T11" fmla="*/ 2147483647 h 6"/>
                  <a:gd name="T12" fmla="*/ 2147483647 w 11"/>
                  <a:gd name="T13" fmla="*/ 2147483647 h 6"/>
                  <a:gd name="T14" fmla="*/ 2147483647 w 11"/>
                  <a:gd name="T15" fmla="*/ 2147483647 h 6"/>
                  <a:gd name="T16" fmla="*/ 2147483647 w 11"/>
                  <a:gd name="T17" fmla="*/ 2147483647 h 6"/>
                  <a:gd name="T18" fmla="*/ 2147483647 w 11"/>
                  <a:gd name="T19" fmla="*/ 2147483647 h 6"/>
                  <a:gd name="T20" fmla="*/ 2147483647 w 11"/>
                  <a:gd name="T21" fmla="*/ 2147483647 h 6"/>
                  <a:gd name="T22" fmla="*/ 2147483647 w 11"/>
                  <a:gd name="T23" fmla="*/ 2147483647 h 6"/>
                  <a:gd name="T24" fmla="*/ 2147483647 w 11"/>
                  <a:gd name="T25" fmla="*/ 2147483647 h 6"/>
                  <a:gd name="T26" fmla="*/ 2147483647 w 11"/>
                  <a:gd name="T27" fmla="*/ 2147483647 h 6"/>
                  <a:gd name="T28" fmla="*/ 2147483647 w 11"/>
                  <a:gd name="T29" fmla="*/ 2147483647 h 6"/>
                  <a:gd name="T30" fmla="*/ 2147483647 w 11"/>
                  <a:gd name="T31" fmla="*/ 2147483647 h 6"/>
                  <a:gd name="T32" fmla="*/ 2147483647 w 11"/>
                  <a:gd name="T33" fmla="*/ 2147483647 h 6"/>
                  <a:gd name="T34" fmla="*/ 2147483647 w 11"/>
                  <a:gd name="T35" fmla="*/ 0 h 6"/>
                  <a:gd name="T36" fmla="*/ 2147483647 w 11"/>
                  <a:gd name="T37" fmla="*/ 0 h 6"/>
                  <a:gd name="T38" fmla="*/ 2147483647 w 11"/>
                  <a:gd name="T39" fmla="*/ 2147483647 h 6"/>
                  <a:gd name="T40" fmla="*/ 2147483647 w 11"/>
                  <a:gd name="T41" fmla="*/ 2147483647 h 6"/>
                  <a:gd name="T42" fmla="*/ 2147483647 w 11"/>
                  <a:gd name="T43" fmla="*/ 2147483647 h 6"/>
                  <a:gd name="T44" fmla="*/ 2147483647 w 11"/>
                  <a:gd name="T45" fmla="*/ 0 h 6"/>
                  <a:gd name="T46" fmla="*/ 2147483647 w 11"/>
                  <a:gd name="T47" fmla="*/ 0 h 6"/>
                  <a:gd name="T48" fmla="*/ 0 w 11"/>
                  <a:gd name="T49" fmla="*/ 2147483647 h 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1"/>
                  <a:gd name="T76" fmla="*/ 0 h 6"/>
                  <a:gd name="T77" fmla="*/ 11 w 11"/>
                  <a:gd name="T78" fmla="*/ 6 h 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1" h="6">
                    <a:moveTo>
                      <a:pt x="0" y="4"/>
                    </a:moveTo>
                    <a:lnTo>
                      <a:pt x="0" y="6"/>
                    </a:lnTo>
                    <a:cubicBezTo>
                      <a:pt x="1" y="6"/>
                      <a:pt x="1" y="5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6"/>
                      <a:pt x="3" y="5"/>
                      <a:pt x="3" y="3"/>
                    </a:cubicBezTo>
                    <a:lnTo>
                      <a:pt x="5" y="6"/>
                    </a:lnTo>
                    <a:lnTo>
                      <a:pt x="5" y="3"/>
                    </a:lnTo>
                    <a:lnTo>
                      <a:pt x="6" y="4"/>
                    </a:lnTo>
                    <a:lnTo>
                      <a:pt x="6" y="3"/>
                    </a:lnTo>
                    <a:lnTo>
                      <a:pt x="6" y="6"/>
                    </a:lnTo>
                    <a:lnTo>
                      <a:pt x="8" y="3"/>
                    </a:lnTo>
                    <a:cubicBezTo>
                      <a:pt x="8" y="5"/>
                      <a:pt x="8" y="6"/>
                      <a:pt x="9" y="6"/>
                    </a:cubicBezTo>
                    <a:cubicBezTo>
                      <a:pt x="9" y="5"/>
                      <a:pt x="9" y="4"/>
                      <a:pt x="9" y="3"/>
                    </a:cubicBezTo>
                    <a:cubicBezTo>
                      <a:pt x="10" y="5"/>
                      <a:pt x="10" y="6"/>
                      <a:pt x="11" y="6"/>
                    </a:cubicBezTo>
                    <a:lnTo>
                      <a:pt x="11" y="4"/>
                    </a:lnTo>
                    <a:lnTo>
                      <a:pt x="10" y="0"/>
                    </a:lnTo>
                    <a:lnTo>
                      <a:pt x="8" y="0"/>
                    </a:lnTo>
                    <a:lnTo>
                      <a:pt x="6" y="1"/>
                    </a:lnTo>
                    <a:lnTo>
                      <a:pt x="3" y="0"/>
                    </a:lnTo>
                    <a:lnTo>
                      <a:pt x="1" y="0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3" name="Freeform 21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4" name="Freeform 21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5" name="Freeform 21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6" name="Freeform 21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7" name="Freeform 22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8" name="Freeform 22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9" name="Freeform 22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0" name="Freeform 22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1" name="Freeform 22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2" name="Freeform 22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3" name="Freeform 22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4" name="Freeform 22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5" name="Freeform 22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6" name="Freeform 22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7" name="Freeform 23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8" name="Freeform 23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9" name="Freeform 23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0" name="Freeform 23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1" name="Freeform 23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2" name="Freeform 23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3" name="Freeform 23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4" name="Freeform 23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5" name="Freeform 23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6" name="Freeform 239"/>
              <p:cNvSpPr>
                <a:spLocks/>
              </p:cNvSpPr>
              <p:nvPr/>
            </p:nvSpPr>
            <p:spPr bwMode="auto">
              <a:xfrm>
                <a:off x="3877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3" y="1"/>
                    </a:moveTo>
                    <a:cubicBezTo>
                      <a:pt x="4" y="7"/>
                      <a:pt x="4" y="12"/>
                      <a:pt x="2" y="16"/>
                    </a:cubicBezTo>
                    <a:cubicBezTo>
                      <a:pt x="1" y="10"/>
                      <a:pt x="0" y="5"/>
                      <a:pt x="1" y="0"/>
                    </a:cubicBezTo>
                    <a:cubicBezTo>
                      <a:pt x="2" y="0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7" name="Freeform 240"/>
              <p:cNvSpPr>
                <a:spLocks/>
              </p:cNvSpPr>
              <p:nvPr/>
            </p:nvSpPr>
            <p:spPr bwMode="auto">
              <a:xfrm>
                <a:off x="3858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3" y="1"/>
                    </a:moveTo>
                    <a:cubicBezTo>
                      <a:pt x="4" y="6"/>
                      <a:pt x="4" y="11"/>
                      <a:pt x="2" y="15"/>
                    </a:cubicBezTo>
                    <a:cubicBezTo>
                      <a:pt x="0" y="9"/>
                      <a:pt x="0" y="4"/>
                      <a:pt x="1" y="0"/>
                    </a:cubicBezTo>
                    <a:cubicBezTo>
                      <a:pt x="1" y="0"/>
                      <a:pt x="2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8" name="Freeform 241"/>
              <p:cNvSpPr>
                <a:spLocks/>
              </p:cNvSpPr>
              <p:nvPr/>
            </p:nvSpPr>
            <p:spPr bwMode="auto">
              <a:xfrm>
                <a:off x="3834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0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3" y="6"/>
                      <a:pt x="4" y="11"/>
                      <a:pt x="2" y="14"/>
                    </a:cubicBezTo>
                    <a:cubicBezTo>
                      <a:pt x="0" y="9"/>
                      <a:pt x="0" y="4"/>
                      <a:pt x="0" y="0"/>
                    </a:cubicBezTo>
                    <a:cubicBezTo>
                      <a:pt x="1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9" name="Freeform 242"/>
              <p:cNvSpPr>
                <a:spLocks/>
              </p:cNvSpPr>
              <p:nvPr/>
            </p:nvSpPr>
            <p:spPr bwMode="auto">
              <a:xfrm>
                <a:off x="3800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3" y="1"/>
                    </a:moveTo>
                    <a:cubicBezTo>
                      <a:pt x="4" y="5"/>
                      <a:pt x="4" y="10"/>
                      <a:pt x="2" y="13"/>
                    </a:cubicBezTo>
                    <a:cubicBezTo>
                      <a:pt x="1" y="8"/>
                      <a:pt x="0" y="4"/>
                      <a:pt x="1" y="0"/>
                    </a:cubicBezTo>
                    <a:cubicBezTo>
                      <a:pt x="2" y="0"/>
                      <a:pt x="2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0" name="Freeform 243"/>
              <p:cNvSpPr>
                <a:spLocks/>
              </p:cNvSpPr>
              <p:nvPr/>
            </p:nvSpPr>
            <p:spPr bwMode="auto">
              <a:xfrm>
                <a:off x="3776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3" y="5"/>
                      <a:pt x="4" y="9"/>
                      <a:pt x="2" y="12"/>
                    </a:cubicBezTo>
                    <a:cubicBezTo>
                      <a:pt x="0" y="7"/>
                      <a:pt x="0" y="3"/>
                      <a:pt x="1" y="0"/>
                    </a:cubicBezTo>
                    <a:cubicBezTo>
                      <a:pt x="1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1" name="Freeform 244"/>
              <p:cNvSpPr>
                <a:spLocks/>
              </p:cNvSpPr>
              <p:nvPr/>
            </p:nvSpPr>
            <p:spPr bwMode="auto">
              <a:xfrm>
                <a:off x="3752" y="1306"/>
                <a:ext cx="48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0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3" y="5"/>
                      <a:pt x="4" y="9"/>
                      <a:pt x="2" y="11"/>
                    </a:cubicBezTo>
                    <a:cubicBezTo>
                      <a:pt x="0" y="7"/>
                      <a:pt x="0" y="4"/>
                      <a:pt x="0" y="0"/>
                    </a:cubicBezTo>
                    <a:cubicBezTo>
                      <a:pt x="1" y="1"/>
                      <a:pt x="1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2" name="Freeform 245"/>
              <p:cNvSpPr>
                <a:spLocks/>
              </p:cNvSpPr>
              <p:nvPr/>
            </p:nvSpPr>
            <p:spPr bwMode="auto">
              <a:xfrm>
                <a:off x="3732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0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1" y="1"/>
                    </a:moveTo>
                    <a:cubicBezTo>
                      <a:pt x="2" y="4"/>
                      <a:pt x="4" y="8"/>
                      <a:pt x="2" y="10"/>
                    </a:cubicBezTo>
                    <a:cubicBezTo>
                      <a:pt x="0" y="7"/>
                      <a:pt x="0" y="3"/>
                      <a:pt x="0" y="0"/>
                    </a:cubicBezTo>
                    <a:cubicBezTo>
                      <a:pt x="0" y="0"/>
                      <a:pt x="1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3" name="Freeform 24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4" name="Freeform 24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5" name="Freeform 24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6" name="Freeform 24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7" name="Freeform 25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8" name="Freeform 25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9" name="Freeform 25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0" name="Freeform 25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1" name="Freeform 25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2" name="Freeform 25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3" name="Freeform 25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4" name="Freeform 25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5" name="Freeform 25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6" name="Freeform 25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7" name="Freeform 26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8" name="Freeform 26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9" name="Freeform 26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0" name="Freeform 26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1" name="Freeform 26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2" name="Freeform 26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3" name="Freeform 26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4" name="Freeform 26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5" name="Freeform 26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6" name="Freeform 269"/>
              <p:cNvSpPr>
                <a:spLocks/>
              </p:cNvSpPr>
              <p:nvPr/>
            </p:nvSpPr>
            <p:spPr bwMode="auto">
              <a:xfrm>
                <a:off x="3877" y="1329"/>
                <a:ext cx="72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0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2147483647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6" y="9"/>
                    </a:moveTo>
                    <a:cubicBezTo>
                      <a:pt x="6" y="9"/>
                      <a:pt x="6" y="6"/>
                      <a:pt x="5" y="3"/>
                    </a:cubicBezTo>
                    <a:cubicBezTo>
                      <a:pt x="5" y="2"/>
                      <a:pt x="5" y="2"/>
                      <a:pt x="4" y="1"/>
                    </a:cubicBezTo>
                    <a:cubicBezTo>
                      <a:pt x="3" y="0"/>
                      <a:pt x="1" y="0"/>
                      <a:pt x="0" y="0"/>
                    </a:cubicBezTo>
                    <a:cubicBezTo>
                      <a:pt x="0" y="1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8"/>
                      <a:pt x="4" y="9"/>
                      <a:pt x="6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7" name="Freeform 270"/>
              <p:cNvSpPr>
                <a:spLocks/>
              </p:cNvSpPr>
              <p:nvPr/>
            </p:nvSpPr>
            <p:spPr bwMode="auto">
              <a:xfrm>
                <a:off x="3843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0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5" y="9"/>
                    </a:moveTo>
                    <a:cubicBezTo>
                      <a:pt x="6" y="8"/>
                      <a:pt x="5" y="6"/>
                      <a:pt x="4" y="4"/>
                    </a:cubicBezTo>
                    <a:cubicBezTo>
                      <a:pt x="4" y="2"/>
                      <a:pt x="2" y="0"/>
                      <a:pt x="0" y="1"/>
                    </a:cubicBezTo>
                    <a:cubicBezTo>
                      <a:pt x="1" y="2"/>
                      <a:pt x="1" y="3"/>
                      <a:pt x="1" y="4"/>
                    </a:cubicBezTo>
                    <a:cubicBezTo>
                      <a:pt x="2" y="5"/>
                      <a:pt x="2" y="6"/>
                      <a:pt x="2" y="6"/>
                    </a:cubicBezTo>
                    <a:cubicBezTo>
                      <a:pt x="3" y="8"/>
                      <a:pt x="4" y="8"/>
                      <a:pt x="5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8" name="Freeform 271"/>
              <p:cNvSpPr>
                <a:spLocks/>
              </p:cNvSpPr>
              <p:nvPr/>
            </p:nvSpPr>
            <p:spPr bwMode="auto">
              <a:xfrm>
                <a:off x="3824" y="1317"/>
                <a:ext cx="43" cy="92"/>
              </a:xfrm>
              <a:custGeom>
                <a:avLst/>
                <a:gdLst>
                  <a:gd name="T0" fmla="*/ 2147483647 w 4"/>
                  <a:gd name="T1" fmla="*/ 2147483647 h 8"/>
                  <a:gd name="T2" fmla="*/ 2147483647 w 4"/>
                  <a:gd name="T3" fmla="*/ 2147483647 h 8"/>
                  <a:gd name="T4" fmla="*/ 0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2147483647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4" y="8"/>
                    </a:moveTo>
                    <a:cubicBezTo>
                      <a:pt x="4" y="7"/>
                      <a:pt x="4" y="5"/>
                      <a:pt x="3" y="3"/>
                    </a:cubicBez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4"/>
                      <a:pt x="1" y="5"/>
                      <a:pt x="1" y="6"/>
                    </a:cubicBezTo>
                    <a:cubicBezTo>
                      <a:pt x="2" y="7"/>
                      <a:pt x="3" y="7"/>
                      <a:pt x="4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9" name="Freeform 272"/>
              <p:cNvSpPr>
                <a:spLocks/>
              </p:cNvSpPr>
              <p:nvPr/>
            </p:nvSpPr>
            <p:spPr bwMode="auto">
              <a:xfrm>
                <a:off x="3800" y="1317"/>
                <a:ext cx="43" cy="80"/>
              </a:xfrm>
              <a:custGeom>
                <a:avLst/>
                <a:gdLst>
                  <a:gd name="T0" fmla="*/ 2147483647 w 4"/>
                  <a:gd name="T1" fmla="*/ 2147483647 h 7"/>
                  <a:gd name="T2" fmla="*/ 2147483647 w 4"/>
                  <a:gd name="T3" fmla="*/ 2147483647 h 7"/>
                  <a:gd name="T4" fmla="*/ 0 w 4"/>
                  <a:gd name="T5" fmla="*/ 0 h 7"/>
                  <a:gd name="T6" fmla="*/ 2147483647 w 4"/>
                  <a:gd name="T7" fmla="*/ 2147483647 h 7"/>
                  <a:gd name="T8" fmla="*/ 2147483647 w 4"/>
                  <a:gd name="T9" fmla="*/ 2147483647 h 7"/>
                  <a:gd name="T10" fmla="*/ 2147483647 w 4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7"/>
                  <a:gd name="T20" fmla="*/ 4 w 4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7">
                    <a:moveTo>
                      <a:pt x="3" y="7"/>
                    </a:moveTo>
                    <a:cubicBezTo>
                      <a:pt x="4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3"/>
                    </a:cubicBezTo>
                    <a:cubicBezTo>
                      <a:pt x="1" y="3"/>
                      <a:pt x="1" y="4"/>
                      <a:pt x="1" y="5"/>
                    </a:cubicBezTo>
                    <a:cubicBezTo>
                      <a:pt x="1" y="6"/>
                      <a:pt x="2" y="6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0" name="Freeform 273"/>
              <p:cNvSpPr>
                <a:spLocks/>
              </p:cNvSpPr>
              <p:nvPr/>
            </p:nvSpPr>
            <p:spPr bwMode="auto">
              <a:xfrm>
                <a:off x="3776" y="1306"/>
                <a:ext cx="34" cy="80"/>
              </a:xfrm>
              <a:custGeom>
                <a:avLst/>
                <a:gdLst>
                  <a:gd name="T0" fmla="*/ 2147483647 w 3"/>
                  <a:gd name="T1" fmla="*/ 2147483647 h 7"/>
                  <a:gd name="T2" fmla="*/ 2147483647 w 3"/>
                  <a:gd name="T3" fmla="*/ 2147483647 h 7"/>
                  <a:gd name="T4" fmla="*/ 0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2147483647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3" y="7"/>
                    </a:moveTo>
                    <a:cubicBezTo>
                      <a:pt x="3" y="7"/>
                      <a:pt x="3" y="5"/>
                      <a:pt x="3" y="3"/>
                    </a:cubicBezTo>
                    <a:cubicBezTo>
                      <a:pt x="2" y="2"/>
                      <a:pt x="1" y="0"/>
                      <a:pt x="0" y="1"/>
                    </a:cubicBezTo>
                    <a:cubicBezTo>
                      <a:pt x="0" y="2"/>
                      <a:pt x="1" y="3"/>
                      <a:pt x="1" y="3"/>
                    </a:cubicBezTo>
                    <a:cubicBezTo>
                      <a:pt x="1" y="4"/>
                      <a:pt x="1" y="5"/>
                      <a:pt x="1" y="5"/>
                    </a:cubicBezTo>
                    <a:cubicBezTo>
                      <a:pt x="2" y="6"/>
                      <a:pt x="2" y="7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1" name="Freeform 274"/>
              <p:cNvSpPr>
                <a:spLocks/>
              </p:cNvSpPr>
              <p:nvPr/>
            </p:nvSpPr>
            <p:spPr bwMode="auto">
              <a:xfrm>
                <a:off x="375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4"/>
                      <a:pt x="2" y="4"/>
                      <a:pt x="2" y="5"/>
                    </a:cubicBezTo>
                    <a:cubicBezTo>
                      <a:pt x="2" y="6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2" name="Freeform 275"/>
              <p:cNvSpPr>
                <a:spLocks/>
              </p:cNvSpPr>
              <p:nvPr/>
            </p:nvSpPr>
            <p:spPr bwMode="auto">
              <a:xfrm>
                <a:off x="374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3" name="Freeform 276"/>
              <p:cNvSpPr>
                <a:spLocks/>
              </p:cNvSpPr>
              <p:nvPr/>
            </p:nvSpPr>
            <p:spPr bwMode="auto">
              <a:xfrm>
                <a:off x="3732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4" name="Freeform 277"/>
              <p:cNvSpPr>
                <a:spLocks/>
              </p:cNvSpPr>
              <p:nvPr/>
            </p:nvSpPr>
            <p:spPr bwMode="auto">
              <a:xfrm>
                <a:off x="3718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5" name="Freeform 278"/>
              <p:cNvSpPr>
                <a:spLocks/>
              </p:cNvSpPr>
              <p:nvPr/>
            </p:nvSpPr>
            <p:spPr bwMode="auto">
              <a:xfrm>
                <a:off x="3703" y="1306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6" name="Freeform 279"/>
              <p:cNvSpPr>
                <a:spLocks/>
              </p:cNvSpPr>
              <p:nvPr/>
            </p:nvSpPr>
            <p:spPr bwMode="auto">
              <a:xfrm>
                <a:off x="3699" y="1306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7" name="Freeform 280"/>
              <p:cNvSpPr>
                <a:spLocks/>
              </p:cNvSpPr>
              <p:nvPr/>
            </p:nvSpPr>
            <p:spPr bwMode="auto">
              <a:xfrm>
                <a:off x="3684" y="1306"/>
                <a:ext cx="1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2"/>
                      <a:pt x="2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2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8" name="Freeform 281"/>
              <p:cNvSpPr>
                <a:spLocks/>
              </p:cNvSpPr>
              <p:nvPr/>
            </p:nvSpPr>
            <p:spPr bwMode="auto">
              <a:xfrm>
                <a:off x="3858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0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6" y="4"/>
                      <a:pt x="5" y="2"/>
                    </a:cubicBezTo>
                    <a:cubicBezTo>
                      <a:pt x="4" y="1"/>
                      <a:pt x="4" y="0"/>
                      <a:pt x="3" y="0"/>
                    </a:cubicBezTo>
                    <a:cubicBezTo>
                      <a:pt x="2" y="0"/>
                      <a:pt x="1" y="0"/>
                      <a:pt x="0" y="1"/>
                    </a:cubicBezTo>
                    <a:cubicBezTo>
                      <a:pt x="1" y="2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9" name="Freeform 282"/>
              <p:cNvSpPr>
                <a:spLocks/>
              </p:cNvSpPr>
              <p:nvPr/>
            </p:nvSpPr>
            <p:spPr bwMode="auto">
              <a:xfrm>
                <a:off x="3824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0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5" y="4"/>
                      <a:pt x="4" y="3"/>
                    </a:cubicBezTo>
                    <a:cubicBezTo>
                      <a:pt x="4" y="1"/>
                      <a:pt x="2" y="0"/>
                      <a:pt x="0" y="1"/>
                    </a:cubicBezTo>
                    <a:cubicBezTo>
                      <a:pt x="1" y="2"/>
                      <a:pt x="2" y="3"/>
                      <a:pt x="2" y="3"/>
                    </a:cubicBezTo>
                    <a:cubicBezTo>
                      <a:pt x="2" y="4"/>
                      <a:pt x="3" y="5"/>
                      <a:pt x="3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0" name="Freeform 283"/>
              <p:cNvSpPr>
                <a:spLocks/>
              </p:cNvSpPr>
              <p:nvPr/>
            </p:nvSpPr>
            <p:spPr bwMode="auto">
              <a:xfrm>
                <a:off x="3800" y="1271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2147483647 w 5"/>
                  <a:gd name="T3" fmla="*/ 2147483647 h 6"/>
                  <a:gd name="T4" fmla="*/ 0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2147483647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5" y="6"/>
                    </a:moveTo>
                    <a:cubicBezTo>
                      <a:pt x="5" y="5"/>
                      <a:pt x="5" y="3"/>
                      <a:pt x="4" y="2"/>
                    </a:cubicBezTo>
                    <a:cubicBezTo>
                      <a:pt x="3" y="0"/>
                      <a:pt x="2" y="0"/>
                      <a:pt x="0" y="1"/>
                    </a:cubicBezTo>
                    <a:cubicBezTo>
                      <a:pt x="1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3" y="5"/>
                    </a:cubicBezTo>
                    <a:cubicBezTo>
                      <a:pt x="3" y="5"/>
                      <a:pt x="4" y="6"/>
                      <a:pt x="5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1" name="Freeform 284"/>
              <p:cNvSpPr>
                <a:spLocks/>
              </p:cNvSpPr>
              <p:nvPr/>
            </p:nvSpPr>
            <p:spPr bwMode="auto">
              <a:xfrm>
                <a:off x="3790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3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2" name="Freeform 285"/>
              <p:cNvSpPr>
                <a:spLocks/>
              </p:cNvSpPr>
              <p:nvPr/>
            </p:nvSpPr>
            <p:spPr bwMode="auto">
              <a:xfrm>
                <a:off x="3766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4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3" name="Freeform 286"/>
              <p:cNvSpPr>
                <a:spLocks/>
              </p:cNvSpPr>
              <p:nvPr/>
            </p:nvSpPr>
            <p:spPr bwMode="auto">
              <a:xfrm>
                <a:off x="3752" y="1271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2"/>
                      <a:pt x="1" y="2"/>
                      <a:pt x="1" y="3"/>
                    </a:cubicBezTo>
                    <a:cubicBezTo>
                      <a:pt x="1" y="4"/>
                      <a:pt x="1" y="4"/>
                      <a:pt x="1" y="5"/>
                    </a:cubicBezTo>
                    <a:cubicBezTo>
                      <a:pt x="2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4" name="Freeform 287"/>
              <p:cNvSpPr>
                <a:spLocks/>
              </p:cNvSpPr>
              <p:nvPr/>
            </p:nvSpPr>
            <p:spPr bwMode="auto">
              <a:xfrm>
                <a:off x="3742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0 h 5"/>
                  <a:gd name="T6" fmla="*/ 0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5" name="Freeform 288"/>
              <p:cNvSpPr>
                <a:spLocks/>
              </p:cNvSpPr>
              <p:nvPr/>
            </p:nvSpPr>
            <p:spPr bwMode="auto">
              <a:xfrm>
                <a:off x="3718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2" y="3"/>
                      <a:pt x="2" y="3"/>
                      <a:pt x="2" y="4"/>
                    </a:cubicBezTo>
                    <a:cubicBezTo>
                      <a:pt x="2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6" name="Freeform 289"/>
              <p:cNvSpPr>
                <a:spLocks/>
              </p:cNvSpPr>
              <p:nvPr/>
            </p:nvSpPr>
            <p:spPr bwMode="auto">
              <a:xfrm>
                <a:off x="3703" y="1283"/>
                <a:ext cx="39" cy="46"/>
              </a:xfrm>
              <a:custGeom>
                <a:avLst/>
                <a:gdLst>
                  <a:gd name="T0" fmla="*/ 2147483647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2147483647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1" y="3"/>
                      <a:pt x="2" y="3"/>
                      <a:pt x="2" y="4"/>
                    </a:cubicBezTo>
                    <a:cubicBezTo>
                      <a:pt x="2" y="4"/>
                      <a:pt x="2" y="4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7" name="Freeform 290"/>
              <p:cNvSpPr>
                <a:spLocks/>
              </p:cNvSpPr>
              <p:nvPr/>
            </p:nvSpPr>
            <p:spPr bwMode="auto">
              <a:xfrm>
                <a:off x="3703" y="1283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0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8" name="Freeform 291"/>
              <p:cNvSpPr>
                <a:spLocks/>
              </p:cNvSpPr>
              <p:nvPr/>
            </p:nvSpPr>
            <p:spPr bwMode="auto">
              <a:xfrm>
                <a:off x="3699" y="1283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9" name="Freeform 292"/>
              <p:cNvSpPr>
                <a:spLocks/>
              </p:cNvSpPr>
              <p:nvPr/>
            </p:nvSpPr>
            <p:spPr bwMode="auto">
              <a:xfrm>
                <a:off x="3684" y="1294"/>
                <a:ext cx="19" cy="34"/>
              </a:xfrm>
              <a:custGeom>
                <a:avLst/>
                <a:gdLst>
                  <a:gd name="T0" fmla="*/ 2147483647 w 2"/>
                  <a:gd name="T1" fmla="*/ 2147483647 h 3"/>
                  <a:gd name="T2" fmla="*/ 2147483647 w 2"/>
                  <a:gd name="T3" fmla="*/ 2147483647 h 3"/>
                  <a:gd name="T4" fmla="*/ 0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2147483647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2" y="3"/>
                    </a:moveTo>
                    <a:cubicBezTo>
                      <a:pt x="2" y="3"/>
                      <a:pt x="2" y="2"/>
                      <a:pt x="1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2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0" name="Freeform 29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1" name="Freeform 29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2" name="Freeform 29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3" name="Freeform 29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4" name="Freeform 29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5" name="Freeform 29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6" name="Freeform 29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7" name="Freeform 30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8" name="Freeform 30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9" name="Freeform 30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0" name="Freeform 30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1" name="Freeform 30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2" name="Freeform 30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3" name="Freeform 30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4" name="Freeform 30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5" name="Freeform 30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6" name="Freeform 30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7" name="Freeform 31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8" name="Freeform 31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9" name="Freeform 31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0" name="Freeform 31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1" name="Freeform 31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2" name="Freeform 31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3" name="Freeform 316"/>
              <p:cNvSpPr>
                <a:spLocks/>
              </p:cNvSpPr>
              <p:nvPr/>
            </p:nvSpPr>
            <p:spPr bwMode="auto">
              <a:xfrm>
                <a:off x="3834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2" y="0"/>
                    </a:moveTo>
                    <a:cubicBezTo>
                      <a:pt x="3" y="1"/>
                      <a:pt x="4" y="2"/>
                      <a:pt x="5" y="4"/>
                    </a:cubicBezTo>
                    <a:cubicBezTo>
                      <a:pt x="4" y="4"/>
                      <a:pt x="3" y="4"/>
                      <a:pt x="2" y="3"/>
                    </a:cubicBezTo>
                    <a:cubicBezTo>
                      <a:pt x="2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4" name="Freeform 317"/>
              <p:cNvSpPr>
                <a:spLocks/>
              </p:cNvSpPr>
              <p:nvPr/>
            </p:nvSpPr>
            <p:spPr bwMode="auto">
              <a:xfrm>
                <a:off x="3824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4"/>
                    </a:cubicBezTo>
                    <a:cubicBezTo>
                      <a:pt x="3" y="4"/>
                      <a:pt x="2" y="4"/>
                      <a:pt x="1" y="3"/>
                    </a:cubicBezTo>
                    <a:cubicBezTo>
                      <a:pt x="1" y="2"/>
                      <a:pt x="0" y="2"/>
                      <a:pt x="0" y="1"/>
                    </a:cubicBezTo>
                    <a:cubicBezTo>
                      <a:pt x="0" y="1"/>
                      <a:pt x="1" y="1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5" name="Freeform 318"/>
              <p:cNvSpPr>
                <a:spLocks/>
              </p:cNvSpPr>
              <p:nvPr/>
            </p:nvSpPr>
            <p:spPr bwMode="auto">
              <a:xfrm>
                <a:off x="3800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3"/>
                    </a:cubicBezTo>
                    <a:cubicBezTo>
                      <a:pt x="3" y="4"/>
                      <a:pt x="2" y="3"/>
                      <a:pt x="1" y="2"/>
                    </a:cubicBezTo>
                    <a:cubicBezTo>
                      <a:pt x="1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6" name="Freeform 319"/>
              <p:cNvSpPr>
                <a:spLocks/>
              </p:cNvSpPr>
              <p:nvPr/>
            </p:nvSpPr>
            <p:spPr bwMode="auto">
              <a:xfrm>
                <a:off x="3790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cubicBezTo>
                      <a:pt x="2" y="0"/>
                      <a:pt x="2" y="1"/>
                      <a:pt x="3" y="2"/>
                    </a:cubicBezTo>
                    <a:cubicBezTo>
                      <a:pt x="2" y="3"/>
                      <a:pt x="2" y="2"/>
                      <a:pt x="1" y="1"/>
                    </a:cubicBezTo>
                    <a:cubicBezTo>
                      <a:pt x="0" y="1"/>
                      <a:pt x="0" y="1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7" name="Freeform 32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8" name="Freeform 32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9" name="Freeform 32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0" name="Freeform 32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1" name="Freeform 32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2" name="Freeform 32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3" name="Freeform 32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4" name="Freeform 32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5" name="Freeform 32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6" name="Freeform 32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7" name="Freeform 33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8" name="Freeform 33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9" name="Freeform 33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0" name="Freeform 33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1" name="Freeform 33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2" name="Freeform 33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3" name="Freeform 33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4" name="Freeform 33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5" name="Freeform 33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6" name="Freeform 33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7" name="Freeform 34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8" name="Freeform 34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9" name="Freeform 34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0" name="Freeform 343"/>
              <p:cNvSpPr>
                <a:spLocks/>
              </p:cNvSpPr>
              <p:nvPr/>
            </p:nvSpPr>
            <p:spPr bwMode="auto">
              <a:xfrm>
                <a:off x="3809" y="1203"/>
                <a:ext cx="48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w 4"/>
                  <a:gd name="T5" fmla="*/ 2147483647 h 2"/>
                  <a:gd name="T6" fmla="*/ 2147483647 w 4"/>
                  <a:gd name="T7" fmla="*/ 2147483647 h 2"/>
                  <a:gd name="T8" fmla="*/ 2147483647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1"/>
                      <a:pt x="0" y="0"/>
                    </a:cubicBezTo>
                    <a:lnTo>
                      <a:pt x="0" y="1"/>
                    </a:lnTo>
                    <a:cubicBezTo>
                      <a:pt x="1" y="2"/>
                      <a:pt x="1" y="2"/>
                      <a:pt x="2" y="2"/>
                    </a:cubicBezTo>
                    <a:cubicBezTo>
                      <a:pt x="3" y="2"/>
                      <a:pt x="3" y="2"/>
                      <a:pt x="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1" name="Freeform 344"/>
              <p:cNvSpPr>
                <a:spLocks/>
              </p:cNvSpPr>
              <p:nvPr/>
            </p:nvSpPr>
            <p:spPr bwMode="auto">
              <a:xfrm>
                <a:off x="3800" y="1214"/>
                <a:ext cx="34" cy="23"/>
              </a:xfrm>
              <a:custGeom>
                <a:avLst/>
                <a:gdLst>
                  <a:gd name="T0" fmla="*/ 2147483647 w 3"/>
                  <a:gd name="T1" fmla="*/ 2147483647 h 2"/>
                  <a:gd name="T2" fmla="*/ 0 w 3"/>
                  <a:gd name="T3" fmla="*/ 0 h 2"/>
                  <a:gd name="T4" fmla="*/ 0 w 3"/>
                  <a:gd name="T5" fmla="*/ 2147483647 h 2"/>
                  <a:gd name="T6" fmla="*/ 2147483647 w 3"/>
                  <a:gd name="T7" fmla="*/ 2147483647 h 2"/>
                  <a:gd name="T8" fmla="*/ 2147483647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3" y="1"/>
                    </a:moveTo>
                    <a:cubicBezTo>
                      <a:pt x="2" y="1"/>
                      <a:pt x="1" y="0"/>
                      <a:pt x="0" y="0"/>
                    </a:cubicBezTo>
                    <a:lnTo>
                      <a:pt x="0" y="1"/>
                    </a:lnTo>
                    <a:cubicBezTo>
                      <a:pt x="0" y="1"/>
                      <a:pt x="1" y="2"/>
                      <a:pt x="2" y="2"/>
                    </a:cubicBezTo>
                    <a:cubicBezTo>
                      <a:pt x="2" y="2"/>
                      <a:pt x="3" y="2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2" name="Freeform 345"/>
              <p:cNvSpPr>
                <a:spLocks/>
              </p:cNvSpPr>
              <p:nvPr/>
            </p:nvSpPr>
            <p:spPr bwMode="auto">
              <a:xfrm>
                <a:off x="3790" y="1226"/>
                <a:ext cx="34" cy="11"/>
              </a:xfrm>
              <a:custGeom>
                <a:avLst/>
                <a:gdLst>
                  <a:gd name="T0" fmla="*/ 2147483647 w 3"/>
                  <a:gd name="T1" fmla="*/ 2147483647 h 1"/>
                  <a:gd name="T2" fmla="*/ 2147483647 w 3"/>
                  <a:gd name="T3" fmla="*/ 0 h 1"/>
                  <a:gd name="T4" fmla="*/ 0 w 3"/>
                  <a:gd name="T5" fmla="*/ 2147483647 h 1"/>
                  <a:gd name="T6" fmla="*/ 2147483647 w 3"/>
                  <a:gd name="T7" fmla="*/ 2147483647 h 1"/>
                  <a:gd name="T8" fmla="*/ 2147483647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3" y="1"/>
                    </a:moveTo>
                    <a:cubicBezTo>
                      <a:pt x="2" y="1"/>
                      <a:pt x="1" y="0"/>
                      <a:pt x="1" y="0"/>
                    </a:cubicBezTo>
                    <a:lnTo>
                      <a:pt x="0" y="1"/>
                    </a:lnTo>
                    <a:cubicBezTo>
                      <a:pt x="1" y="1"/>
                      <a:pt x="1" y="1"/>
                      <a:pt x="2" y="1"/>
                    </a:cubicBezTo>
                    <a:cubicBezTo>
                      <a:pt x="2" y="1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3" name="Freeform 346"/>
              <p:cNvSpPr>
                <a:spLocks/>
              </p:cNvSpPr>
              <p:nvPr/>
            </p:nvSpPr>
            <p:spPr bwMode="auto">
              <a:xfrm>
                <a:off x="3752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2147483647 w 3"/>
                  <a:gd name="T3" fmla="*/ 2147483647 h 2"/>
                  <a:gd name="T4" fmla="*/ 0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2" y="0"/>
                    </a:moveTo>
                    <a:cubicBezTo>
                      <a:pt x="2" y="1"/>
                      <a:pt x="2" y="1"/>
                      <a:pt x="3" y="2"/>
                    </a:cubicBezTo>
                    <a:cubicBezTo>
                      <a:pt x="2" y="2"/>
                      <a:pt x="1" y="2"/>
                      <a:pt x="0" y="1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4" name="Freeform 347"/>
              <p:cNvSpPr>
                <a:spLocks/>
              </p:cNvSpPr>
              <p:nvPr/>
            </p:nvSpPr>
            <p:spPr bwMode="auto">
              <a:xfrm>
                <a:off x="3752" y="1191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2147483647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6" y="1"/>
                    </a:moveTo>
                    <a:lnTo>
                      <a:pt x="6" y="1"/>
                    </a:lnTo>
                    <a:cubicBezTo>
                      <a:pt x="5" y="2"/>
                      <a:pt x="4" y="2"/>
                      <a:pt x="4" y="3"/>
                    </a:cubicBezTo>
                    <a:cubicBezTo>
                      <a:pt x="4" y="4"/>
                      <a:pt x="4" y="5"/>
                      <a:pt x="3" y="5"/>
                    </a:cubicBezTo>
                    <a:cubicBezTo>
                      <a:pt x="3" y="6"/>
                      <a:pt x="2" y="7"/>
                      <a:pt x="1" y="7"/>
                    </a:cubicBezTo>
                    <a:lnTo>
                      <a:pt x="0" y="6"/>
                    </a:lnTo>
                    <a:cubicBezTo>
                      <a:pt x="1" y="6"/>
                      <a:pt x="2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4" y="1"/>
                      <a:pt x="4" y="1"/>
                      <a:pt x="5" y="1"/>
                    </a:cubicBezTo>
                    <a:cubicBezTo>
                      <a:pt x="6" y="0"/>
                      <a:pt x="6" y="1"/>
                      <a:pt x="6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5" name="Freeform 348"/>
              <p:cNvSpPr>
                <a:spLocks/>
              </p:cNvSpPr>
              <p:nvPr/>
            </p:nvSpPr>
            <p:spPr bwMode="auto">
              <a:xfrm>
                <a:off x="3400" y="1363"/>
                <a:ext cx="178" cy="241"/>
              </a:xfrm>
              <a:custGeom>
                <a:avLst/>
                <a:gdLst>
                  <a:gd name="T0" fmla="*/ 2147483647 w 16"/>
                  <a:gd name="T1" fmla="*/ 2147483647 h 21"/>
                  <a:gd name="T2" fmla="*/ 2147483647 w 16"/>
                  <a:gd name="T3" fmla="*/ 2147483647 h 21"/>
                  <a:gd name="T4" fmla="*/ 2147483647 w 16"/>
                  <a:gd name="T5" fmla="*/ 2147483647 h 21"/>
                  <a:gd name="T6" fmla="*/ 2147483647 w 16"/>
                  <a:gd name="T7" fmla="*/ 2147483647 h 21"/>
                  <a:gd name="T8" fmla="*/ 2147483647 w 16"/>
                  <a:gd name="T9" fmla="*/ 2147483647 h 21"/>
                  <a:gd name="T10" fmla="*/ 2147483647 w 16"/>
                  <a:gd name="T11" fmla="*/ 2147483647 h 21"/>
                  <a:gd name="T12" fmla="*/ 2147483647 w 16"/>
                  <a:gd name="T13" fmla="*/ 2147483647 h 21"/>
                  <a:gd name="T14" fmla="*/ 2147483647 w 16"/>
                  <a:gd name="T15" fmla="*/ 2147483647 h 21"/>
                  <a:gd name="T16" fmla="*/ 2147483647 w 16"/>
                  <a:gd name="T17" fmla="*/ 2147483647 h 21"/>
                  <a:gd name="T18" fmla="*/ 2147483647 w 16"/>
                  <a:gd name="T19" fmla="*/ 2147483647 h 21"/>
                  <a:gd name="T20" fmla="*/ 2147483647 w 16"/>
                  <a:gd name="T21" fmla="*/ 2147483647 h 21"/>
                  <a:gd name="T22" fmla="*/ 2147483647 w 16"/>
                  <a:gd name="T23" fmla="*/ 2147483647 h 21"/>
                  <a:gd name="T24" fmla="*/ 2147483647 w 16"/>
                  <a:gd name="T25" fmla="*/ 2147483647 h 21"/>
                  <a:gd name="T26" fmla="*/ 2147483647 w 16"/>
                  <a:gd name="T27" fmla="*/ 2147483647 h 21"/>
                  <a:gd name="T28" fmla="*/ 2147483647 w 16"/>
                  <a:gd name="T29" fmla="*/ 2147483647 h 21"/>
                  <a:gd name="T30" fmla="*/ 2147483647 w 16"/>
                  <a:gd name="T31" fmla="*/ 2147483647 h 21"/>
                  <a:gd name="T32" fmla="*/ 2147483647 w 16"/>
                  <a:gd name="T33" fmla="*/ 2147483647 h 21"/>
                  <a:gd name="T34" fmla="*/ 2147483647 w 16"/>
                  <a:gd name="T35" fmla="*/ 2147483647 h 21"/>
                  <a:gd name="T36" fmla="*/ 2147483647 w 16"/>
                  <a:gd name="T37" fmla="*/ 2147483647 h 21"/>
                  <a:gd name="T38" fmla="*/ 2147483647 w 16"/>
                  <a:gd name="T39" fmla="*/ 2147483647 h 21"/>
                  <a:gd name="T40" fmla="*/ 2147483647 w 16"/>
                  <a:gd name="T41" fmla="*/ 2147483647 h 21"/>
                  <a:gd name="T42" fmla="*/ 2147483647 w 16"/>
                  <a:gd name="T43" fmla="*/ 2147483647 h 21"/>
                  <a:gd name="T44" fmla="*/ 2147483647 w 16"/>
                  <a:gd name="T45" fmla="*/ 2147483647 h 21"/>
                  <a:gd name="T46" fmla="*/ 2147483647 w 16"/>
                  <a:gd name="T47" fmla="*/ 2147483647 h 21"/>
                  <a:gd name="T48" fmla="*/ 2147483647 w 16"/>
                  <a:gd name="T49" fmla="*/ 2147483647 h 21"/>
                  <a:gd name="T50" fmla="*/ 2147483647 w 16"/>
                  <a:gd name="T51" fmla="*/ 2147483647 h 21"/>
                  <a:gd name="T52" fmla="*/ 2147483647 w 16"/>
                  <a:gd name="T53" fmla="*/ 2147483647 h 21"/>
                  <a:gd name="T54" fmla="*/ 2147483647 w 16"/>
                  <a:gd name="T55" fmla="*/ 2147483647 h 21"/>
                  <a:gd name="T56" fmla="*/ 2147483647 w 16"/>
                  <a:gd name="T57" fmla="*/ 2147483647 h 21"/>
                  <a:gd name="T58" fmla="*/ 2147483647 w 16"/>
                  <a:gd name="T59" fmla="*/ 2147483647 h 21"/>
                  <a:gd name="T60" fmla="*/ 2147483647 w 16"/>
                  <a:gd name="T61" fmla="*/ 2147483647 h 21"/>
                  <a:gd name="T62" fmla="*/ 2147483647 w 16"/>
                  <a:gd name="T63" fmla="*/ 2147483647 h 21"/>
                  <a:gd name="T64" fmla="*/ 0 w 16"/>
                  <a:gd name="T65" fmla="*/ 2147483647 h 21"/>
                  <a:gd name="T66" fmla="*/ 0 w 16"/>
                  <a:gd name="T67" fmla="*/ 2147483647 h 21"/>
                  <a:gd name="T68" fmla="*/ 0 w 16"/>
                  <a:gd name="T69" fmla="*/ 2147483647 h 21"/>
                  <a:gd name="T70" fmla="*/ 2147483647 w 16"/>
                  <a:gd name="T71" fmla="*/ 2147483647 h 21"/>
                  <a:gd name="T72" fmla="*/ 0 w 16"/>
                  <a:gd name="T73" fmla="*/ 2147483647 h 21"/>
                  <a:gd name="T74" fmla="*/ 2147483647 w 16"/>
                  <a:gd name="T75" fmla="*/ 0 h 21"/>
                  <a:gd name="T76" fmla="*/ 2147483647 w 16"/>
                  <a:gd name="T77" fmla="*/ 2147483647 h 21"/>
                  <a:gd name="T78" fmla="*/ 2147483647 w 16"/>
                  <a:gd name="T79" fmla="*/ 2147483647 h 21"/>
                  <a:gd name="T80" fmla="*/ 2147483647 w 16"/>
                  <a:gd name="T81" fmla="*/ 2147483647 h 21"/>
                  <a:gd name="T82" fmla="*/ 2147483647 w 16"/>
                  <a:gd name="T83" fmla="*/ 2147483647 h 21"/>
                  <a:gd name="T84" fmla="*/ 2147483647 w 16"/>
                  <a:gd name="T85" fmla="*/ 2147483647 h 21"/>
                  <a:gd name="T86" fmla="*/ 2147483647 w 16"/>
                  <a:gd name="T87" fmla="*/ 2147483647 h 21"/>
                  <a:gd name="T88" fmla="*/ 2147483647 w 16"/>
                  <a:gd name="T89" fmla="*/ 2147483647 h 21"/>
                  <a:gd name="T90" fmla="*/ 2147483647 w 16"/>
                  <a:gd name="T91" fmla="*/ 2147483647 h 21"/>
                  <a:gd name="T92" fmla="*/ 2147483647 w 16"/>
                  <a:gd name="T93" fmla="*/ 2147483647 h 21"/>
                  <a:gd name="T94" fmla="*/ 2147483647 w 16"/>
                  <a:gd name="T95" fmla="*/ 2147483647 h 21"/>
                  <a:gd name="T96" fmla="*/ 2147483647 w 16"/>
                  <a:gd name="T97" fmla="*/ 2147483647 h 21"/>
                  <a:gd name="T98" fmla="*/ 2147483647 w 16"/>
                  <a:gd name="T99" fmla="*/ 2147483647 h 21"/>
                  <a:gd name="T100" fmla="*/ 2147483647 w 16"/>
                  <a:gd name="T101" fmla="*/ 2147483647 h 21"/>
                  <a:gd name="T102" fmla="*/ 2147483647 w 16"/>
                  <a:gd name="T103" fmla="*/ 2147483647 h 21"/>
                  <a:gd name="T104" fmla="*/ 2147483647 w 16"/>
                  <a:gd name="T105" fmla="*/ 2147483647 h 21"/>
                  <a:gd name="T106" fmla="*/ 2147483647 w 16"/>
                  <a:gd name="T107" fmla="*/ 2147483647 h 21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w 16"/>
                  <a:gd name="T163" fmla="*/ 0 h 21"/>
                  <a:gd name="T164" fmla="*/ 16 w 16"/>
                  <a:gd name="T165" fmla="*/ 21 h 21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T162" t="T163" r="T164" b="T165"/>
                <a:pathLst>
                  <a:path w="16" h="21">
                    <a:moveTo>
                      <a:pt x="12" y="13"/>
                    </a:moveTo>
                    <a:lnTo>
                      <a:pt x="14" y="12"/>
                    </a:lnTo>
                    <a:lnTo>
                      <a:pt x="14" y="14"/>
                    </a:lnTo>
                    <a:lnTo>
                      <a:pt x="15" y="14"/>
                    </a:lnTo>
                    <a:lnTo>
                      <a:pt x="16" y="15"/>
                    </a:lnTo>
                    <a:lnTo>
                      <a:pt x="15" y="16"/>
                    </a:lnTo>
                    <a:lnTo>
                      <a:pt x="14" y="16"/>
                    </a:lnTo>
                    <a:lnTo>
                      <a:pt x="13" y="15"/>
                    </a:lnTo>
                    <a:lnTo>
                      <a:pt x="11" y="15"/>
                    </a:lnTo>
                    <a:lnTo>
                      <a:pt x="10" y="17"/>
                    </a:lnTo>
                    <a:lnTo>
                      <a:pt x="10" y="18"/>
                    </a:lnTo>
                    <a:lnTo>
                      <a:pt x="11" y="19"/>
                    </a:lnTo>
                    <a:lnTo>
                      <a:pt x="11" y="21"/>
                    </a:lnTo>
                    <a:lnTo>
                      <a:pt x="10" y="21"/>
                    </a:lnTo>
                    <a:lnTo>
                      <a:pt x="9" y="20"/>
                    </a:lnTo>
                    <a:lnTo>
                      <a:pt x="8" y="19"/>
                    </a:lnTo>
                    <a:lnTo>
                      <a:pt x="7" y="19"/>
                    </a:lnTo>
                    <a:lnTo>
                      <a:pt x="7" y="18"/>
                    </a:lnTo>
                    <a:lnTo>
                      <a:pt x="7" y="17"/>
                    </a:lnTo>
                    <a:lnTo>
                      <a:pt x="6" y="17"/>
                    </a:lnTo>
                    <a:lnTo>
                      <a:pt x="7" y="16"/>
                    </a:lnTo>
                    <a:lnTo>
                      <a:pt x="6" y="15"/>
                    </a:lnTo>
                    <a:lnTo>
                      <a:pt x="7" y="15"/>
                    </a:lnTo>
                    <a:lnTo>
                      <a:pt x="5" y="14"/>
                    </a:lnTo>
                    <a:lnTo>
                      <a:pt x="5" y="12"/>
                    </a:lnTo>
                    <a:lnTo>
                      <a:pt x="2" y="5"/>
                    </a:lnTo>
                    <a:lnTo>
                      <a:pt x="2" y="4"/>
                    </a:lnTo>
                    <a:lnTo>
                      <a:pt x="1" y="5"/>
                    </a:lnTo>
                    <a:lnTo>
                      <a:pt x="1" y="4"/>
                    </a:lnTo>
                    <a:lnTo>
                      <a:pt x="0" y="4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1" y="2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3" y="3"/>
                    </a:lnTo>
                    <a:lnTo>
                      <a:pt x="3" y="4"/>
                    </a:lnTo>
                    <a:lnTo>
                      <a:pt x="4" y="4"/>
                    </a:lnTo>
                    <a:lnTo>
                      <a:pt x="3" y="4"/>
                    </a:lnTo>
                    <a:lnTo>
                      <a:pt x="4" y="5"/>
                    </a:lnTo>
                    <a:lnTo>
                      <a:pt x="3" y="5"/>
                    </a:lnTo>
                    <a:lnTo>
                      <a:pt x="6" y="12"/>
                    </a:lnTo>
                    <a:lnTo>
                      <a:pt x="7" y="13"/>
                    </a:lnTo>
                    <a:lnTo>
                      <a:pt x="8" y="14"/>
                    </a:lnTo>
                    <a:lnTo>
                      <a:pt x="10" y="15"/>
                    </a:lnTo>
                    <a:lnTo>
                      <a:pt x="13" y="14"/>
                    </a:lnTo>
                    <a:lnTo>
                      <a:pt x="13" y="13"/>
                    </a:lnTo>
                    <a:lnTo>
                      <a:pt x="12" y="13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6" name="Line 349"/>
              <p:cNvSpPr>
                <a:spLocks noChangeShapeType="1"/>
              </p:cNvSpPr>
              <p:nvPr/>
            </p:nvSpPr>
            <p:spPr bwMode="auto">
              <a:xfrm flipH="1">
                <a:off x="3477" y="1524"/>
                <a:ext cx="14" cy="11"/>
              </a:xfrm>
              <a:prstGeom prst="line">
                <a:avLst/>
              </a:pr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7" name="Freeform 350"/>
              <p:cNvSpPr>
                <a:spLocks/>
              </p:cNvSpPr>
              <p:nvPr/>
            </p:nvSpPr>
            <p:spPr bwMode="auto">
              <a:xfrm>
                <a:off x="3477" y="153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1"/>
                  <a:gd name="T14" fmla="*/ 3 w 3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1">
                    <a:moveTo>
                      <a:pt x="0" y="1"/>
                    </a:moveTo>
                    <a:lnTo>
                      <a:pt x="1" y="0"/>
                    </a:lnTo>
                    <a:lnTo>
                      <a:pt x="2" y="1"/>
                    </a:lnTo>
                    <a:lnTo>
                      <a:pt x="3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8" name="Freeform 351"/>
              <p:cNvSpPr>
                <a:spLocks/>
              </p:cNvSpPr>
              <p:nvPr/>
            </p:nvSpPr>
            <p:spPr bwMode="auto">
              <a:xfrm>
                <a:off x="3477" y="1536"/>
                <a:ext cx="24" cy="11"/>
              </a:xfrm>
              <a:custGeom>
                <a:avLst/>
                <a:gdLst>
                  <a:gd name="T0" fmla="*/ 0 w 2"/>
                  <a:gd name="T1" fmla="*/ 0 h 1"/>
                  <a:gd name="T2" fmla="*/ 2147483647 w 2"/>
                  <a:gd name="T3" fmla="*/ 2147483647 h 1"/>
                  <a:gd name="T4" fmla="*/ 2147483647 w 2"/>
                  <a:gd name="T5" fmla="*/ 2147483647 h 1"/>
                  <a:gd name="T6" fmla="*/ 0 w 2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"/>
                  <a:gd name="T13" fmla="*/ 0 h 1"/>
                  <a:gd name="T14" fmla="*/ 2 w 2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" h="1">
                    <a:moveTo>
                      <a:pt x="0" y="0"/>
                    </a:moveTo>
                    <a:lnTo>
                      <a:pt x="2" y="1"/>
                    </a:lnTo>
                    <a:lnTo>
                      <a:pt x="1" y="1"/>
                    </a:lnTo>
                    <a:lnTo>
                      <a:pt x="0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9" name="Freeform 352"/>
              <p:cNvSpPr>
                <a:spLocks/>
              </p:cNvSpPr>
              <p:nvPr/>
            </p:nvSpPr>
            <p:spPr bwMode="auto">
              <a:xfrm>
                <a:off x="3477" y="1547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2147483647 h 1"/>
                  <a:gd name="T6" fmla="*/ 2147483647 w 3"/>
                  <a:gd name="T7" fmla="*/ 0 h 1"/>
                  <a:gd name="T8" fmla="*/ 2147483647 w 3"/>
                  <a:gd name="T9" fmla="*/ 0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lnTo>
                      <a:pt x="1" y="1"/>
                    </a:lnTo>
                    <a:lnTo>
                      <a:pt x="3" y="1"/>
                    </a:lnTo>
                    <a:lnTo>
                      <a:pt x="3" y="0"/>
                    </a:lnTo>
                    <a:lnTo>
                      <a:pt x="1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0" name="Freeform 353"/>
              <p:cNvSpPr>
                <a:spLocks/>
              </p:cNvSpPr>
              <p:nvPr/>
            </p:nvSpPr>
            <p:spPr bwMode="auto">
              <a:xfrm>
                <a:off x="3477" y="1559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1"/>
                  <a:gd name="T11" fmla="*/ 3 w 3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1">
                    <a:moveTo>
                      <a:pt x="0" y="1"/>
                    </a:moveTo>
                    <a:lnTo>
                      <a:pt x="2" y="1"/>
                    </a:lnTo>
                    <a:lnTo>
                      <a:pt x="3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1" name="Freeform 354"/>
              <p:cNvSpPr>
                <a:spLocks/>
              </p:cNvSpPr>
              <p:nvPr/>
            </p:nvSpPr>
            <p:spPr bwMode="auto">
              <a:xfrm>
                <a:off x="3491" y="1570"/>
                <a:ext cx="19" cy="11"/>
              </a:xfrm>
              <a:custGeom>
                <a:avLst/>
                <a:gdLst>
                  <a:gd name="T0" fmla="*/ 0 w 2"/>
                  <a:gd name="T1" fmla="*/ 2147483647 h 1"/>
                  <a:gd name="T2" fmla="*/ 2147483647 w 2"/>
                  <a:gd name="T3" fmla="*/ 2147483647 h 1"/>
                  <a:gd name="T4" fmla="*/ 2147483647 w 2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2"/>
                  <a:gd name="T10" fmla="*/ 0 h 1"/>
                  <a:gd name="T11" fmla="*/ 2 w 2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" h="1">
                    <a:moveTo>
                      <a:pt x="0" y="1"/>
                    </a:moveTo>
                    <a:lnTo>
                      <a:pt x="1" y="1"/>
                    </a:lnTo>
                    <a:lnTo>
                      <a:pt x="2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2" name="Freeform 355"/>
              <p:cNvSpPr>
                <a:spLocks/>
              </p:cNvSpPr>
              <p:nvPr/>
            </p:nvSpPr>
            <p:spPr bwMode="auto">
              <a:xfrm>
                <a:off x="3858" y="1455"/>
                <a:ext cx="10" cy="23"/>
              </a:xfrm>
              <a:custGeom>
                <a:avLst/>
                <a:gdLst>
                  <a:gd name="T0" fmla="*/ 0 w 1"/>
                  <a:gd name="T1" fmla="*/ 2147483647 h 2"/>
                  <a:gd name="T2" fmla="*/ 0 w 1"/>
                  <a:gd name="T3" fmla="*/ 0 h 2"/>
                  <a:gd name="T4" fmla="*/ 2147483647 w 1"/>
                  <a:gd name="T5" fmla="*/ 2147483647 h 2"/>
                  <a:gd name="T6" fmla="*/ 2147483647 w 1"/>
                  <a:gd name="T7" fmla="*/ 2147483647 h 2"/>
                  <a:gd name="T8" fmla="*/ 0 w 1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"/>
                  <a:gd name="T16" fmla="*/ 0 h 2"/>
                  <a:gd name="T17" fmla="*/ 1 w 1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" h="2">
                    <a:moveTo>
                      <a:pt x="0" y="1"/>
                    </a:moveTo>
                    <a:lnTo>
                      <a:pt x="0" y="0"/>
                    </a:lnTo>
                    <a:lnTo>
                      <a:pt x="1" y="1"/>
                    </a:lnTo>
                    <a:lnTo>
                      <a:pt x="1" y="2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3" name="Oval 356"/>
              <p:cNvSpPr>
                <a:spLocks noChangeArrowheads="1"/>
              </p:cNvSpPr>
              <p:nvPr/>
            </p:nvSpPr>
            <p:spPr bwMode="auto">
              <a:xfrm>
                <a:off x="3809" y="1467"/>
                <a:ext cx="82" cy="80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4" name="Freeform 357"/>
              <p:cNvSpPr>
                <a:spLocks/>
              </p:cNvSpPr>
              <p:nvPr/>
            </p:nvSpPr>
            <p:spPr bwMode="auto">
              <a:xfrm>
                <a:off x="3809" y="1490"/>
                <a:ext cx="82" cy="34"/>
              </a:xfrm>
              <a:custGeom>
                <a:avLst/>
                <a:gdLst>
                  <a:gd name="T0" fmla="*/ 2147483647 w 7"/>
                  <a:gd name="T1" fmla="*/ 0 h 3"/>
                  <a:gd name="T2" fmla="*/ 2147483647 w 7"/>
                  <a:gd name="T3" fmla="*/ 2147483647 h 3"/>
                  <a:gd name="T4" fmla="*/ 2147483647 w 7"/>
                  <a:gd name="T5" fmla="*/ 2147483647 h 3"/>
                  <a:gd name="T6" fmla="*/ 0 w 7"/>
                  <a:gd name="T7" fmla="*/ 2147483647 h 3"/>
                  <a:gd name="T8" fmla="*/ 2147483647 w 7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3"/>
                  <a:gd name="T17" fmla="*/ 7 w 7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3">
                    <a:moveTo>
                      <a:pt x="1" y="0"/>
                    </a:moveTo>
                    <a:lnTo>
                      <a:pt x="7" y="2"/>
                    </a:lnTo>
                    <a:lnTo>
                      <a:pt x="7" y="3"/>
                    </a:ln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5" name="Freeform 358"/>
              <p:cNvSpPr>
                <a:spLocks/>
              </p:cNvSpPr>
              <p:nvPr/>
            </p:nvSpPr>
            <p:spPr bwMode="auto">
              <a:xfrm>
                <a:off x="3843" y="1432"/>
                <a:ext cx="34" cy="34"/>
              </a:xfrm>
              <a:custGeom>
                <a:avLst/>
                <a:gdLst>
                  <a:gd name="T0" fmla="*/ 2147483647 w 3"/>
                  <a:gd name="T1" fmla="*/ 2147483647 h 3"/>
                  <a:gd name="T2" fmla="*/ 2147483647 w 3"/>
                  <a:gd name="T3" fmla="*/ 2147483647 h 3"/>
                  <a:gd name="T4" fmla="*/ 0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2147483647 h 3"/>
                  <a:gd name="T10" fmla="*/ 2147483647 w 3"/>
                  <a:gd name="T11" fmla="*/ 0 h 3"/>
                  <a:gd name="T12" fmla="*/ 2147483647 w 3"/>
                  <a:gd name="T13" fmla="*/ 0 h 3"/>
                  <a:gd name="T14" fmla="*/ 2147483647 w 3"/>
                  <a:gd name="T15" fmla="*/ 2147483647 h 3"/>
                  <a:gd name="T16" fmla="*/ 2147483647 w 3"/>
                  <a:gd name="T17" fmla="*/ 2147483647 h 3"/>
                  <a:gd name="T18" fmla="*/ 2147483647 w 3"/>
                  <a:gd name="T19" fmla="*/ 2147483647 h 3"/>
                  <a:gd name="T20" fmla="*/ 2147483647 w 3"/>
                  <a:gd name="T21" fmla="*/ 2147483647 h 3"/>
                  <a:gd name="T22" fmla="*/ 2147483647 w 3"/>
                  <a:gd name="T23" fmla="*/ 2147483647 h 3"/>
                  <a:gd name="T24" fmla="*/ 2147483647 w 3"/>
                  <a:gd name="T25" fmla="*/ 2147483647 h 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3"/>
                  <a:gd name="T40" fmla="*/ 0 h 3"/>
                  <a:gd name="T41" fmla="*/ 3 w 3"/>
                  <a:gd name="T42" fmla="*/ 3 h 3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3" h="3">
                    <a:moveTo>
                      <a:pt x="1" y="2"/>
                    </a:moveTo>
                    <a:lnTo>
                      <a:pt x="1" y="2"/>
                    </a:lnTo>
                    <a:lnTo>
                      <a:pt x="0" y="2"/>
                    </a:lnTo>
                    <a:lnTo>
                      <a:pt x="0" y="1"/>
                    </a:lnTo>
                    <a:lnTo>
                      <a:pt x="1" y="1"/>
                    </a:lnTo>
                    <a:lnTo>
                      <a:pt x="1" y="0"/>
                    </a:lnTo>
                    <a:lnTo>
                      <a:pt x="2" y="0"/>
                    </a:lnTo>
                    <a:lnTo>
                      <a:pt x="2" y="1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2" y="2"/>
                    </a:lnTo>
                    <a:lnTo>
                      <a:pt x="2" y="3"/>
                    </a:ln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6" name="Freeform 359"/>
              <p:cNvSpPr>
                <a:spLocks/>
              </p:cNvSpPr>
              <p:nvPr/>
            </p:nvSpPr>
            <p:spPr bwMode="auto">
              <a:xfrm>
                <a:off x="3752" y="1501"/>
                <a:ext cx="140" cy="57"/>
              </a:xfrm>
              <a:custGeom>
                <a:avLst/>
                <a:gdLst>
                  <a:gd name="T0" fmla="*/ 2147483647 w 12"/>
                  <a:gd name="T1" fmla="*/ 0 h 5"/>
                  <a:gd name="T2" fmla="*/ 2147483647 w 12"/>
                  <a:gd name="T3" fmla="*/ 2147483647 h 5"/>
                  <a:gd name="T4" fmla="*/ 2147483647 w 12"/>
                  <a:gd name="T5" fmla="*/ 2147483647 h 5"/>
                  <a:gd name="T6" fmla="*/ 0 w 12"/>
                  <a:gd name="T7" fmla="*/ 2147483647 h 5"/>
                  <a:gd name="T8" fmla="*/ 2147483647 w 12"/>
                  <a:gd name="T9" fmla="*/ 2147483647 h 5"/>
                  <a:gd name="T10" fmla="*/ 2147483647 w 12"/>
                  <a:gd name="T11" fmla="*/ 2147483647 h 5"/>
                  <a:gd name="T12" fmla="*/ 2147483647 w 12"/>
                  <a:gd name="T13" fmla="*/ 2147483647 h 5"/>
                  <a:gd name="T14" fmla="*/ 2147483647 w 12"/>
                  <a:gd name="T15" fmla="*/ 2147483647 h 5"/>
                  <a:gd name="T16" fmla="*/ 2147483647 w 12"/>
                  <a:gd name="T17" fmla="*/ 2147483647 h 5"/>
                  <a:gd name="T18" fmla="*/ 2147483647 w 12"/>
                  <a:gd name="T19" fmla="*/ 2147483647 h 5"/>
                  <a:gd name="T20" fmla="*/ 2147483647 w 12"/>
                  <a:gd name="T21" fmla="*/ 2147483647 h 5"/>
                  <a:gd name="T22" fmla="*/ 2147483647 w 12"/>
                  <a:gd name="T23" fmla="*/ 2147483647 h 5"/>
                  <a:gd name="T24" fmla="*/ 2147483647 w 12"/>
                  <a:gd name="T25" fmla="*/ 2147483647 h 5"/>
                  <a:gd name="T26" fmla="*/ 2147483647 w 12"/>
                  <a:gd name="T27" fmla="*/ 2147483647 h 5"/>
                  <a:gd name="T28" fmla="*/ 2147483647 w 12"/>
                  <a:gd name="T29" fmla="*/ 2147483647 h 5"/>
                  <a:gd name="T30" fmla="*/ 2147483647 w 12"/>
                  <a:gd name="T31" fmla="*/ 2147483647 h 5"/>
                  <a:gd name="T32" fmla="*/ 2147483647 w 12"/>
                  <a:gd name="T33" fmla="*/ 2147483647 h 5"/>
                  <a:gd name="T34" fmla="*/ 2147483647 w 12"/>
                  <a:gd name="T35" fmla="*/ 2147483647 h 5"/>
                  <a:gd name="T36" fmla="*/ 2147483647 w 12"/>
                  <a:gd name="T37" fmla="*/ 2147483647 h 5"/>
                  <a:gd name="T38" fmla="*/ 2147483647 w 12"/>
                  <a:gd name="T39" fmla="*/ 2147483647 h 5"/>
                  <a:gd name="T40" fmla="*/ 2147483647 w 12"/>
                  <a:gd name="T41" fmla="*/ 2147483647 h 5"/>
                  <a:gd name="T42" fmla="*/ 2147483647 w 12"/>
                  <a:gd name="T43" fmla="*/ 2147483647 h 5"/>
                  <a:gd name="T44" fmla="*/ 2147483647 w 12"/>
                  <a:gd name="T45" fmla="*/ 2147483647 h 5"/>
                  <a:gd name="T46" fmla="*/ 2147483647 w 12"/>
                  <a:gd name="T47" fmla="*/ 2147483647 h 5"/>
                  <a:gd name="T48" fmla="*/ 2147483647 w 12"/>
                  <a:gd name="T49" fmla="*/ 2147483647 h 5"/>
                  <a:gd name="T50" fmla="*/ 2147483647 w 12"/>
                  <a:gd name="T51" fmla="*/ 2147483647 h 5"/>
                  <a:gd name="T52" fmla="*/ 2147483647 w 12"/>
                  <a:gd name="T53" fmla="*/ 2147483647 h 5"/>
                  <a:gd name="T54" fmla="*/ 2147483647 w 12"/>
                  <a:gd name="T55" fmla="*/ 0 h 5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w 12"/>
                  <a:gd name="T85" fmla="*/ 0 h 5"/>
                  <a:gd name="T86" fmla="*/ 12 w 12"/>
                  <a:gd name="T87" fmla="*/ 5 h 5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T84" t="T85" r="T86" b="T87"/>
                <a:pathLst>
                  <a:path w="12" h="5">
                    <a:moveTo>
                      <a:pt x="2" y="0"/>
                    </a:moveTo>
                    <a:lnTo>
                      <a:pt x="1" y="1"/>
                    </a:lnTo>
                    <a:lnTo>
                      <a:pt x="1" y="3"/>
                    </a:lnTo>
                    <a:lnTo>
                      <a:pt x="0" y="4"/>
                    </a:lnTo>
                    <a:lnTo>
                      <a:pt x="1" y="4"/>
                    </a:lnTo>
                    <a:lnTo>
                      <a:pt x="2" y="4"/>
                    </a:lnTo>
                    <a:lnTo>
                      <a:pt x="5" y="4"/>
                    </a:lnTo>
                    <a:lnTo>
                      <a:pt x="7" y="5"/>
                    </a:lnTo>
                    <a:lnTo>
                      <a:pt x="9" y="5"/>
                    </a:lnTo>
                    <a:lnTo>
                      <a:pt x="11" y="5"/>
                    </a:lnTo>
                    <a:lnTo>
                      <a:pt x="12" y="3"/>
                    </a:lnTo>
                    <a:lnTo>
                      <a:pt x="11" y="2"/>
                    </a:lnTo>
                    <a:lnTo>
                      <a:pt x="10" y="2"/>
                    </a:lnTo>
                    <a:lnTo>
                      <a:pt x="10" y="3"/>
                    </a:lnTo>
                    <a:lnTo>
                      <a:pt x="10" y="4"/>
                    </a:lnTo>
                    <a:lnTo>
                      <a:pt x="9" y="4"/>
                    </a:lnTo>
                    <a:lnTo>
                      <a:pt x="9" y="3"/>
                    </a:lnTo>
                    <a:lnTo>
                      <a:pt x="9" y="2"/>
                    </a:lnTo>
                    <a:lnTo>
                      <a:pt x="7" y="1"/>
                    </a:lnTo>
                    <a:lnTo>
                      <a:pt x="8" y="2"/>
                    </a:lnTo>
                    <a:lnTo>
                      <a:pt x="7" y="4"/>
                    </a:lnTo>
                    <a:lnTo>
                      <a:pt x="6" y="3"/>
                    </a:lnTo>
                    <a:lnTo>
                      <a:pt x="5" y="2"/>
                    </a:lnTo>
                    <a:lnTo>
                      <a:pt x="4" y="3"/>
                    </a:lnTo>
                    <a:lnTo>
                      <a:pt x="2" y="3"/>
                    </a:lnTo>
                    <a:lnTo>
                      <a:pt x="2" y="2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7" name="Oval 360"/>
              <p:cNvSpPr>
                <a:spLocks noChangeArrowheads="1"/>
              </p:cNvSpPr>
              <p:nvPr/>
            </p:nvSpPr>
            <p:spPr bwMode="auto">
              <a:xfrm>
                <a:off x="3612" y="1099"/>
                <a:ext cx="106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8" name="Freeform 361"/>
              <p:cNvSpPr>
                <a:spLocks/>
              </p:cNvSpPr>
              <p:nvPr/>
            </p:nvSpPr>
            <p:spPr bwMode="auto">
              <a:xfrm>
                <a:off x="3593" y="996"/>
                <a:ext cx="149" cy="115"/>
              </a:xfrm>
              <a:custGeom>
                <a:avLst/>
                <a:gdLst>
                  <a:gd name="T0" fmla="*/ 2147483647 w 13"/>
                  <a:gd name="T1" fmla="*/ 2147483647 h 10"/>
                  <a:gd name="T2" fmla="*/ 2147483647 w 13"/>
                  <a:gd name="T3" fmla="*/ 2147483647 h 10"/>
                  <a:gd name="T4" fmla="*/ 2147483647 w 13"/>
                  <a:gd name="T5" fmla="*/ 2147483647 h 10"/>
                  <a:gd name="T6" fmla="*/ 2147483647 w 13"/>
                  <a:gd name="T7" fmla="*/ 0 h 10"/>
                  <a:gd name="T8" fmla="*/ 2147483647 w 13"/>
                  <a:gd name="T9" fmla="*/ 2147483647 h 10"/>
                  <a:gd name="T10" fmla="*/ 2147483647 w 13"/>
                  <a:gd name="T11" fmla="*/ 0 h 10"/>
                  <a:gd name="T12" fmla="*/ 0 w 13"/>
                  <a:gd name="T13" fmla="*/ 2147483647 h 10"/>
                  <a:gd name="T14" fmla="*/ 2147483647 w 13"/>
                  <a:gd name="T15" fmla="*/ 2147483647 h 10"/>
                  <a:gd name="T16" fmla="*/ 2147483647 w 13"/>
                  <a:gd name="T17" fmla="*/ 2147483647 h 10"/>
                  <a:gd name="T18" fmla="*/ 2147483647 w 13"/>
                  <a:gd name="T19" fmla="*/ 2147483647 h 10"/>
                  <a:gd name="T20" fmla="*/ 2147483647 w 13"/>
                  <a:gd name="T21" fmla="*/ 2147483647 h 10"/>
                  <a:gd name="T22" fmla="*/ 2147483647 w 13"/>
                  <a:gd name="T23" fmla="*/ 2147483647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13"/>
                  <a:gd name="T37" fmla="*/ 0 h 10"/>
                  <a:gd name="T38" fmla="*/ 13 w 13"/>
                  <a:gd name="T39" fmla="*/ 10 h 10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13" h="10">
                    <a:moveTo>
                      <a:pt x="11" y="10"/>
                    </a:moveTo>
                    <a:lnTo>
                      <a:pt x="11" y="9"/>
                    </a:lnTo>
                    <a:cubicBezTo>
                      <a:pt x="13" y="6"/>
                      <a:pt x="13" y="4"/>
                      <a:pt x="13" y="2"/>
                    </a:cubicBezTo>
                    <a:cubicBezTo>
                      <a:pt x="12" y="0"/>
                      <a:pt x="10" y="0"/>
                      <a:pt x="9" y="0"/>
                    </a:cubicBezTo>
                    <a:lnTo>
                      <a:pt x="7" y="7"/>
                    </a:lnTo>
                    <a:lnTo>
                      <a:pt x="4" y="0"/>
                    </a:lnTo>
                    <a:cubicBezTo>
                      <a:pt x="3" y="0"/>
                      <a:pt x="1" y="0"/>
                      <a:pt x="0" y="2"/>
                    </a:cubicBezTo>
                    <a:cubicBezTo>
                      <a:pt x="0" y="4"/>
                      <a:pt x="0" y="6"/>
                      <a:pt x="2" y="9"/>
                    </a:cubicBezTo>
                    <a:lnTo>
                      <a:pt x="2" y="10"/>
                    </a:lnTo>
                    <a:cubicBezTo>
                      <a:pt x="2" y="9"/>
                      <a:pt x="4" y="9"/>
                      <a:pt x="7" y="9"/>
                    </a:cubicBezTo>
                    <a:cubicBezTo>
                      <a:pt x="9" y="9"/>
                      <a:pt x="11" y="9"/>
                      <a:pt x="11" y="1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9" name="Freeform 362"/>
              <p:cNvSpPr>
                <a:spLocks/>
              </p:cNvSpPr>
              <p:nvPr/>
            </p:nvSpPr>
            <p:spPr bwMode="auto">
              <a:xfrm>
                <a:off x="3646" y="927"/>
                <a:ext cx="39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0 w 3"/>
                  <a:gd name="T7" fmla="*/ 2147483647 h 4"/>
                  <a:gd name="T8" fmla="*/ 0 w 3"/>
                  <a:gd name="T9" fmla="*/ 2147483647 h 4"/>
                  <a:gd name="T10" fmla="*/ 0 w 3"/>
                  <a:gd name="T11" fmla="*/ 2147483647 h 4"/>
                  <a:gd name="T12" fmla="*/ 2147483647 w 3"/>
                  <a:gd name="T13" fmla="*/ 2147483647 h 4"/>
                  <a:gd name="T14" fmla="*/ 0 w 3"/>
                  <a:gd name="T15" fmla="*/ 0 h 4"/>
                  <a:gd name="T16" fmla="*/ 2147483647 w 3"/>
                  <a:gd name="T17" fmla="*/ 0 h 4"/>
                  <a:gd name="T18" fmla="*/ 2147483647 w 3"/>
                  <a:gd name="T19" fmla="*/ 2147483647 h 4"/>
                  <a:gd name="T20" fmla="*/ 2147483647 w 3"/>
                  <a:gd name="T21" fmla="*/ 2147483647 h 4"/>
                  <a:gd name="T22" fmla="*/ 2147483647 w 3"/>
                  <a:gd name="T23" fmla="*/ 2147483647 h 4"/>
                  <a:gd name="T24" fmla="*/ 2147483647 w 3"/>
                  <a:gd name="T25" fmla="*/ 2147483647 h 4"/>
                  <a:gd name="T26" fmla="*/ 2147483647 w 3"/>
                  <a:gd name="T27" fmla="*/ 2147483647 h 4"/>
                  <a:gd name="T28" fmla="*/ 2147483647 w 3"/>
                  <a:gd name="T29" fmla="*/ 2147483647 h 4"/>
                  <a:gd name="T30" fmla="*/ 2147483647 w 3"/>
                  <a:gd name="T31" fmla="*/ 2147483647 h 4"/>
                  <a:gd name="T32" fmla="*/ 0 w 3"/>
                  <a:gd name="T33" fmla="*/ 2147483647 h 4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"/>
                  <a:gd name="T52" fmla="*/ 0 h 4"/>
                  <a:gd name="T53" fmla="*/ 3 w 3"/>
                  <a:gd name="T54" fmla="*/ 4 h 4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" h="4">
                    <a:moveTo>
                      <a:pt x="0" y="4"/>
                    </a:moveTo>
                    <a:lnTo>
                      <a:pt x="1" y="2"/>
                    </a:lnTo>
                    <a:lnTo>
                      <a:pt x="0" y="3"/>
                    </a:lnTo>
                    <a:lnTo>
                      <a:pt x="0" y="2"/>
                    </a:lnTo>
                    <a:cubicBezTo>
                      <a:pt x="0" y="2"/>
                      <a:pt x="0" y="2"/>
                      <a:pt x="0" y="2"/>
                    </a:cubicBezTo>
                    <a:lnTo>
                      <a:pt x="0" y="1"/>
                    </a:lnTo>
                    <a:lnTo>
                      <a:pt x="1" y="2"/>
                    </a:lnTo>
                    <a:lnTo>
                      <a:pt x="0" y="0"/>
                    </a:lnTo>
                    <a:cubicBezTo>
                      <a:pt x="1" y="0"/>
                      <a:pt x="2" y="0"/>
                      <a:pt x="3" y="0"/>
                    </a:cubicBez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cubicBezTo>
                      <a:pt x="3" y="2"/>
                      <a:pt x="3" y="2"/>
                      <a:pt x="3" y="2"/>
                    </a:cubicBezTo>
                    <a:lnTo>
                      <a:pt x="3" y="3"/>
                    </a:lnTo>
                    <a:lnTo>
                      <a:pt x="2" y="2"/>
                    </a:lnTo>
                    <a:lnTo>
                      <a:pt x="3" y="4"/>
                    </a:lnTo>
                    <a:cubicBezTo>
                      <a:pt x="2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0" name="Freeform 363"/>
              <p:cNvSpPr>
                <a:spLocks/>
              </p:cNvSpPr>
              <p:nvPr/>
            </p:nvSpPr>
            <p:spPr bwMode="auto">
              <a:xfrm>
                <a:off x="3593" y="1030"/>
                <a:ext cx="149" cy="57"/>
              </a:xfrm>
              <a:custGeom>
                <a:avLst/>
                <a:gdLst>
                  <a:gd name="T0" fmla="*/ 2147483647 w 13"/>
                  <a:gd name="T1" fmla="*/ 2147483647 h 5"/>
                  <a:gd name="T2" fmla="*/ 0 w 13"/>
                  <a:gd name="T3" fmla="*/ 0 h 5"/>
                  <a:gd name="T4" fmla="*/ 2147483647 w 13"/>
                  <a:gd name="T5" fmla="*/ 2147483647 h 5"/>
                  <a:gd name="T6" fmla="*/ 2147483647 w 13"/>
                  <a:gd name="T7" fmla="*/ 2147483647 h 5"/>
                  <a:gd name="T8" fmla="*/ 2147483647 w 13"/>
                  <a:gd name="T9" fmla="*/ 2147483647 h 5"/>
                  <a:gd name="T10" fmla="*/ 2147483647 w 13"/>
                  <a:gd name="T11" fmla="*/ 2147483647 h 5"/>
                  <a:gd name="T12" fmla="*/ 2147483647 w 13"/>
                  <a:gd name="T13" fmla="*/ 2147483647 h 5"/>
                  <a:gd name="T14" fmla="*/ 2147483647 w 13"/>
                  <a:gd name="T15" fmla="*/ 2147483647 h 5"/>
                  <a:gd name="T16" fmla="*/ 2147483647 w 13"/>
                  <a:gd name="T17" fmla="*/ 2147483647 h 5"/>
                  <a:gd name="T18" fmla="*/ 2147483647 w 13"/>
                  <a:gd name="T19" fmla="*/ 2147483647 h 5"/>
                  <a:gd name="T20" fmla="*/ 2147483647 w 13"/>
                  <a:gd name="T21" fmla="*/ 2147483647 h 5"/>
                  <a:gd name="T22" fmla="*/ 2147483647 w 13"/>
                  <a:gd name="T23" fmla="*/ 2147483647 h 5"/>
                  <a:gd name="T24" fmla="*/ 2147483647 w 13"/>
                  <a:gd name="T25" fmla="*/ 2147483647 h 5"/>
                  <a:gd name="T26" fmla="*/ 2147483647 w 13"/>
                  <a:gd name="T27" fmla="*/ 2147483647 h 5"/>
                  <a:gd name="T28" fmla="*/ 2147483647 w 13"/>
                  <a:gd name="T29" fmla="*/ 2147483647 h 5"/>
                  <a:gd name="T30" fmla="*/ 2147483647 w 13"/>
                  <a:gd name="T31" fmla="*/ 0 h 5"/>
                  <a:gd name="T32" fmla="*/ 2147483647 w 13"/>
                  <a:gd name="T33" fmla="*/ 2147483647 h 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13"/>
                  <a:gd name="T52" fmla="*/ 0 h 5"/>
                  <a:gd name="T53" fmla="*/ 13 w 13"/>
                  <a:gd name="T54" fmla="*/ 5 h 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13" h="5">
                    <a:moveTo>
                      <a:pt x="7" y="4"/>
                    </a:moveTo>
                    <a:cubicBezTo>
                      <a:pt x="5" y="2"/>
                      <a:pt x="3" y="0"/>
                      <a:pt x="0" y="0"/>
                    </a:cubicBezTo>
                    <a:cubicBezTo>
                      <a:pt x="1" y="1"/>
                      <a:pt x="2" y="2"/>
                      <a:pt x="3" y="2"/>
                    </a:cubicBezTo>
                    <a:lnTo>
                      <a:pt x="1" y="2"/>
                    </a:lnTo>
                    <a:cubicBezTo>
                      <a:pt x="2" y="3"/>
                      <a:pt x="3" y="3"/>
                      <a:pt x="4" y="3"/>
                    </a:cubicBezTo>
                    <a:lnTo>
                      <a:pt x="2" y="4"/>
                    </a:lnTo>
                    <a:cubicBezTo>
                      <a:pt x="4" y="3"/>
                      <a:pt x="5" y="4"/>
                      <a:pt x="6" y="5"/>
                    </a:cubicBezTo>
                    <a:cubicBezTo>
                      <a:pt x="6" y="5"/>
                      <a:pt x="6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8" y="4"/>
                      <a:pt x="9" y="3"/>
                      <a:pt x="11" y="4"/>
                    </a:cubicBezTo>
                    <a:lnTo>
                      <a:pt x="9" y="3"/>
                    </a:lnTo>
                    <a:cubicBezTo>
                      <a:pt x="10" y="3"/>
                      <a:pt x="11" y="3"/>
                      <a:pt x="12" y="2"/>
                    </a:cubicBezTo>
                    <a:lnTo>
                      <a:pt x="11" y="2"/>
                    </a:lnTo>
                    <a:cubicBezTo>
                      <a:pt x="11" y="2"/>
                      <a:pt x="12" y="1"/>
                      <a:pt x="13" y="0"/>
                    </a:cubicBezTo>
                    <a:cubicBezTo>
                      <a:pt x="10" y="0"/>
                      <a:pt x="8" y="2"/>
                      <a:pt x="7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1" name="Freeform 364"/>
              <p:cNvSpPr>
                <a:spLocks noEditPoints="1"/>
              </p:cNvSpPr>
              <p:nvPr/>
            </p:nvSpPr>
            <p:spPr bwMode="auto">
              <a:xfrm>
                <a:off x="3670" y="996"/>
                <a:ext cx="63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0 w 5"/>
                  <a:gd name="T3" fmla="*/ 2147483647 h 5"/>
                  <a:gd name="T4" fmla="*/ 2147483647 w 5"/>
                  <a:gd name="T5" fmla="*/ 2147483647 h 5"/>
                  <a:gd name="T6" fmla="*/ 2147483647 w 5"/>
                  <a:gd name="T7" fmla="*/ 0 h 5"/>
                  <a:gd name="T8" fmla="*/ 2147483647 w 5"/>
                  <a:gd name="T9" fmla="*/ 2147483647 h 5"/>
                  <a:gd name="T10" fmla="*/ 2147483647 w 5"/>
                  <a:gd name="T11" fmla="*/ 0 h 5"/>
                  <a:gd name="T12" fmla="*/ 2147483647 w 5"/>
                  <a:gd name="T13" fmla="*/ 2147483647 h 5"/>
                  <a:gd name="T14" fmla="*/ 2147483647 w 5"/>
                  <a:gd name="T15" fmla="*/ 2147483647 h 5"/>
                  <a:gd name="T16" fmla="*/ 2147483647 w 5"/>
                  <a:gd name="T17" fmla="*/ 2147483647 h 5"/>
                  <a:gd name="T18" fmla="*/ 2147483647 w 5"/>
                  <a:gd name="T19" fmla="*/ 2147483647 h 5"/>
                  <a:gd name="T20" fmla="*/ 2147483647 w 5"/>
                  <a:gd name="T21" fmla="*/ 2147483647 h 5"/>
                  <a:gd name="T22" fmla="*/ 2147483647 w 5"/>
                  <a:gd name="T23" fmla="*/ 2147483647 h 5"/>
                  <a:gd name="T24" fmla="*/ 2147483647 w 5"/>
                  <a:gd name="T25" fmla="*/ 2147483647 h 5"/>
                  <a:gd name="T26" fmla="*/ 2147483647 w 5"/>
                  <a:gd name="T27" fmla="*/ 2147483647 h 5"/>
                  <a:gd name="T28" fmla="*/ 2147483647 w 5"/>
                  <a:gd name="T29" fmla="*/ 2147483647 h 5"/>
                  <a:gd name="T30" fmla="*/ 2147483647 w 5"/>
                  <a:gd name="T31" fmla="*/ 2147483647 h 5"/>
                  <a:gd name="T32" fmla="*/ 2147483647 w 5"/>
                  <a:gd name="T33" fmla="*/ 2147483647 h 5"/>
                  <a:gd name="T34" fmla="*/ 2147483647 w 5"/>
                  <a:gd name="T35" fmla="*/ 2147483647 h 5"/>
                  <a:gd name="T36" fmla="*/ 2147483647 w 5"/>
                  <a:gd name="T37" fmla="*/ 2147483647 h 5"/>
                  <a:gd name="T38" fmla="*/ 2147483647 w 5"/>
                  <a:gd name="T39" fmla="*/ 2147483647 h 5"/>
                  <a:gd name="T40" fmla="*/ 2147483647 w 5"/>
                  <a:gd name="T41" fmla="*/ 2147483647 h 5"/>
                  <a:gd name="T42" fmla="*/ 2147483647 w 5"/>
                  <a:gd name="T43" fmla="*/ 2147483647 h 5"/>
                  <a:gd name="T44" fmla="*/ 2147483647 w 5"/>
                  <a:gd name="T45" fmla="*/ 0 h 5"/>
                  <a:gd name="T46" fmla="*/ 2147483647 w 5"/>
                  <a:gd name="T47" fmla="*/ 2147483647 h 5"/>
                  <a:gd name="T48" fmla="*/ 2147483647 w 5"/>
                  <a:gd name="T49" fmla="*/ 2147483647 h 5"/>
                  <a:gd name="T50" fmla="*/ 2147483647 w 5"/>
                  <a:gd name="T51" fmla="*/ 0 h 5"/>
                  <a:gd name="T52" fmla="*/ 2147483647 w 5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"/>
                  <a:gd name="T82" fmla="*/ 0 h 5"/>
                  <a:gd name="T83" fmla="*/ 5 w 5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" h="5">
                    <a:moveTo>
                      <a:pt x="1" y="5"/>
                    </a:moveTo>
                    <a:lnTo>
                      <a:pt x="0" y="4"/>
                    </a:lnTo>
                    <a:lnTo>
                      <a:pt x="1" y="5"/>
                    </a:lnTo>
                    <a:close/>
                    <a:moveTo>
                      <a:pt x="2" y="0"/>
                    </a:moveTo>
                    <a:lnTo>
                      <a:pt x="5" y="3"/>
                    </a:lnTo>
                    <a:lnTo>
                      <a:pt x="2" y="0"/>
                    </a:lnTo>
                    <a:close/>
                    <a:moveTo>
                      <a:pt x="4" y="3"/>
                    </a:moveTo>
                    <a:lnTo>
                      <a:pt x="1" y="1"/>
                    </a:lnTo>
                    <a:lnTo>
                      <a:pt x="4" y="3"/>
                    </a:lnTo>
                    <a:close/>
                    <a:moveTo>
                      <a:pt x="3" y="4"/>
                    </a:moveTo>
                    <a:lnTo>
                      <a:pt x="1" y="2"/>
                    </a:lnTo>
                    <a:lnTo>
                      <a:pt x="3" y="4"/>
                    </a:lnTo>
                    <a:close/>
                    <a:moveTo>
                      <a:pt x="2" y="4"/>
                    </a:moveTo>
                    <a:lnTo>
                      <a:pt x="1" y="3"/>
                    </a:lnTo>
                    <a:lnTo>
                      <a:pt x="2" y="4"/>
                    </a:lnTo>
                    <a:close/>
                    <a:moveTo>
                      <a:pt x="5" y="3"/>
                    </a:moveTo>
                    <a:lnTo>
                      <a:pt x="5" y="1"/>
                    </a:lnTo>
                    <a:lnTo>
                      <a:pt x="5" y="3"/>
                    </a:lnTo>
                    <a:close/>
                    <a:moveTo>
                      <a:pt x="4" y="4"/>
                    </a:moveTo>
                    <a:lnTo>
                      <a:pt x="5" y="1"/>
                    </a:lnTo>
                    <a:lnTo>
                      <a:pt x="4" y="4"/>
                    </a:lnTo>
                    <a:close/>
                    <a:moveTo>
                      <a:pt x="1" y="5"/>
                    </a:moveTo>
                    <a:lnTo>
                      <a:pt x="3" y="0"/>
                    </a:lnTo>
                    <a:lnTo>
                      <a:pt x="1" y="5"/>
                    </a:lnTo>
                    <a:close/>
                    <a:moveTo>
                      <a:pt x="2" y="4"/>
                    </a:moveTo>
                    <a:lnTo>
                      <a:pt x="4" y="0"/>
                    </a:lnTo>
                    <a:lnTo>
                      <a:pt x="2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2" name="Freeform 365"/>
              <p:cNvSpPr>
                <a:spLocks noEditPoints="1"/>
              </p:cNvSpPr>
              <p:nvPr/>
            </p:nvSpPr>
            <p:spPr bwMode="auto">
              <a:xfrm>
                <a:off x="3593" y="996"/>
                <a:ext cx="72" cy="57"/>
              </a:xfrm>
              <a:custGeom>
                <a:avLst/>
                <a:gdLst>
                  <a:gd name="T0" fmla="*/ 2147483647 w 6"/>
                  <a:gd name="T1" fmla="*/ 2147483647 h 5"/>
                  <a:gd name="T2" fmla="*/ 2147483647 w 6"/>
                  <a:gd name="T3" fmla="*/ 2147483647 h 5"/>
                  <a:gd name="T4" fmla="*/ 2147483647 w 6"/>
                  <a:gd name="T5" fmla="*/ 2147483647 h 5"/>
                  <a:gd name="T6" fmla="*/ 2147483647 w 6"/>
                  <a:gd name="T7" fmla="*/ 0 h 5"/>
                  <a:gd name="T8" fmla="*/ 0 w 6"/>
                  <a:gd name="T9" fmla="*/ 2147483647 h 5"/>
                  <a:gd name="T10" fmla="*/ 2147483647 w 6"/>
                  <a:gd name="T11" fmla="*/ 0 h 5"/>
                  <a:gd name="T12" fmla="*/ 2147483647 w 6"/>
                  <a:gd name="T13" fmla="*/ 2147483647 h 5"/>
                  <a:gd name="T14" fmla="*/ 2147483647 w 6"/>
                  <a:gd name="T15" fmla="*/ 2147483647 h 5"/>
                  <a:gd name="T16" fmla="*/ 2147483647 w 6"/>
                  <a:gd name="T17" fmla="*/ 2147483647 h 5"/>
                  <a:gd name="T18" fmla="*/ 2147483647 w 6"/>
                  <a:gd name="T19" fmla="*/ 2147483647 h 5"/>
                  <a:gd name="T20" fmla="*/ 2147483647 w 6"/>
                  <a:gd name="T21" fmla="*/ 2147483647 h 5"/>
                  <a:gd name="T22" fmla="*/ 2147483647 w 6"/>
                  <a:gd name="T23" fmla="*/ 2147483647 h 5"/>
                  <a:gd name="T24" fmla="*/ 2147483647 w 6"/>
                  <a:gd name="T25" fmla="*/ 2147483647 h 5"/>
                  <a:gd name="T26" fmla="*/ 2147483647 w 6"/>
                  <a:gd name="T27" fmla="*/ 2147483647 h 5"/>
                  <a:gd name="T28" fmla="*/ 2147483647 w 6"/>
                  <a:gd name="T29" fmla="*/ 2147483647 h 5"/>
                  <a:gd name="T30" fmla="*/ 2147483647 w 6"/>
                  <a:gd name="T31" fmla="*/ 2147483647 h 5"/>
                  <a:gd name="T32" fmla="*/ 2147483647 w 6"/>
                  <a:gd name="T33" fmla="*/ 2147483647 h 5"/>
                  <a:gd name="T34" fmla="*/ 2147483647 w 6"/>
                  <a:gd name="T35" fmla="*/ 2147483647 h 5"/>
                  <a:gd name="T36" fmla="*/ 2147483647 w 6"/>
                  <a:gd name="T37" fmla="*/ 2147483647 h 5"/>
                  <a:gd name="T38" fmla="*/ 2147483647 w 6"/>
                  <a:gd name="T39" fmla="*/ 2147483647 h 5"/>
                  <a:gd name="T40" fmla="*/ 2147483647 w 6"/>
                  <a:gd name="T41" fmla="*/ 2147483647 h 5"/>
                  <a:gd name="T42" fmla="*/ 2147483647 w 6"/>
                  <a:gd name="T43" fmla="*/ 2147483647 h 5"/>
                  <a:gd name="T44" fmla="*/ 2147483647 w 6"/>
                  <a:gd name="T45" fmla="*/ 0 h 5"/>
                  <a:gd name="T46" fmla="*/ 2147483647 w 6"/>
                  <a:gd name="T47" fmla="*/ 2147483647 h 5"/>
                  <a:gd name="T48" fmla="*/ 2147483647 w 6"/>
                  <a:gd name="T49" fmla="*/ 2147483647 h 5"/>
                  <a:gd name="T50" fmla="*/ 2147483647 w 6"/>
                  <a:gd name="T51" fmla="*/ 0 h 5"/>
                  <a:gd name="T52" fmla="*/ 2147483647 w 6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6"/>
                  <a:gd name="T82" fmla="*/ 0 h 5"/>
                  <a:gd name="T83" fmla="*/ 6 w 6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6" h="5">
                    <a:moveTo>
                      <a:pt x="5" y="5"/>
                    </a:moveTo>
                    <a:lnTo>
                      <a:pt x="6" y="4"/>
                    </a:lnTo>
                    <a:lnTo>
                      <a:pt x="5" y="5"/>
                    </a:lnTo>
                    <a:close/>
                    <a:moveTo>
                      <a:pt x="4" y="0"/>
                    </a:moveTo>
                    <a:lnTo>
                      <a:pt x="0" y="3"/>
                    </a:lnTo>
                    <a:lnTo>
                      <a:pt x="4" y="0"/>
                    </a:lnTo>
                    <a:close/>
                    <a:moveTo>
                      <a:pt x="2" y="3"/>
                    </a:moveTo>
                    <a:lnTo>
                      <a:pt x="5" y="1"/>
                    </a:lnTo>
                    <a:lnTo>
                      <a:pt x="2" y="3"/>
                    </a:lnTo>
                    <a:close/>
                    <a:moveTo>
                      <a:pt x="3" y="4"/>
                    </a:moveTo>
                    <a:lnTo>
                      <a:pt x="5" y="2"/>
                    </a:lnTo>
                    <a:lnTo>
                      <a:pt x="3" y="4"/>
                    </a:lnTo>
                    <a:close/>
                    <a:moveTo>
                      <a:pt x="4" y="4"/>
                    </a:moveTo>
                    <a:lnTo>
                      <a:pt x="5" y="3"/>
                    </a:lnTo>
                    <a:lnTo>
                      <a:pt x="4" y="4"/>
                    </a:lnTo>
                    <a:close/>
                    <a:moveTo>
                      <a:pt x="1" y="3"/>
                    </a:moveTo>
                    <a:lnTo>
                      <a:pt x="1" y="1"/>
                    </a:lnTo>
                    <a:lnTo>
                      <a:pt x="1" y="3"/>
                    </a:lnTo>
                    <a:close/>
                    <a:moveTo>
                      <a:pt x="2" y="4"/>
                    </a:moveTo>
                    <a:lnTo>
                      <a:pt x="1" y="1"/>
                    </a:lnTo>
                    <a:lnTo>
                      <a:pt x="2" y="4"/>
                    </a:lnTo>
                    <a:close/>
                    <a:moveTo>
                      <a:pt x="5" y="5"/>
                    </a:moveTo>
                    <a:lnTo>
                      <a:pt x="3" y="0"/>
                    </a:lnTo>
                    <a:lnTo>
                      <a:pt x="5" y="5"/>
                    </a:lnTo>
                    <a:close/>
                    <a:moveTo>
                      <a:pt x="4" y="4"/>
                    </a:moveTo>
                    <a:lnTo>
                      <a:pt x="2" y="0"/>
                    </a:lnTo>
                    <a:lnTo>
                      <a:pt x="4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3" name="Freeform 366"/>
              <p:cNvSpPr>
                <a:spLocks/>
              </p:cNvSpPr>
              <p:nvPr/>
            </p:nvSpPr>
            <p:spPr bwMode="auto">
              <a:xfrm>
                <a:off x="3646" y="973"/>
                <a:ext cx="39" cy="103"/>
              </a:xfrm>
              <a:custGeom>
                <a:avLst/>
                <a:gdLst>
                  <a:gd name="T0" fmla="*/ 2147483647 w 3"/>
                  <a:gd name="T1" fmla="*/ 2147483647 h 9"/>
                  <a:gd name="T2" fmla="*/ 0 w 3"/>
                  <a:gd name="T3" fmla="*/ 0 h 9"/>
                  <a:gd name="T4" fmla="*/ 2147483647 w 3"/>
                  <a:gd name="T5" fmla="*/ 0 h 9"/>
                  <a:gd name="T6" fmla="*/ 2147483647 w 3"/>
                  <a:gd name="T7" fmla="*/ 2147483647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9"/>
                  <a:gd name="T14" fmla="*/ 3 w 3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9">
                    <a:moveTo>
                      <a:pt x="2" y="9"/>
                    </a:moveTo>
                    <a:lnTo>
                      <a:pt x="0" y="0"/>
                    </a:lnTo>
                    <a:lnTo>
                      <a:pt x="3" y="0"/>
                    </a:lnTo>
                    <a:lnTo>
                      <a:pt x="2" y="9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4" name="Oval 367"/>
              <p:cNvSpPr>
                <a:spLocks noChangeArrowheads="1"/>
              </p:cNvSpPr>
              <p:nvPr/>
            </p:nvSpPr>
            <p:spPr bwMode="auto">
              <a:xfrm>
                <a:off x="3626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5" name="Oval 368"/>
              <p:cNvSpPr>
                <a:spLocks noChangeArrowheads="1"/>
              </p:cNvSpPr>
              <p:nvPr/>
            </p:nvSpPr>
            <p:spPr bwMode="auto">
              <a:xfrm>
                <a:off x="3612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6" name="Oval 369"/>
              <p:cNvSpPr>
                <a:spLocks noChangeArrowheads="1"/>
              </p:cNvSpPr>
              <p:nvPr/>
            </p:nvSpPr>
            <p:spPr bwMode="auto">
              <a:xfrm>
                <a:off x="3684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7" name="Oval 370"/>
              <p:cNvSpPr>
                <a:spLocks noChangeArrowheads="1"/>
              </p:cNvSpPr>
              <p:nvPr/>
            </p:nvSpPr>
            <p:spPr bwMode="auto">
              <a:xfrm>
                <a:off x="3703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8" name="Oval 371"/>
              <p:cNvSpPr>
                <a:spLocks noChangeArrowheads="1"/>
              </p:cNvSpPr>
              <p:nvPr/>
            </p:nvSpPr>
            <p:spPr bwMode="auto">
              <a:xfrm>
                <a:off x="3665" y="1076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9" name="Oval 372"/>
              <p:cNvSpPr>
                <a:spLocks noChangeArrowheads="1"/>
              </p:cNvSpPr>
              <p:nvPr/>
            </p:nvSpPr>
            <p:spPr bwMode="auto">
              <a:xfrm>
                <a:off x="3602" y="1065"/>
                <a:ext cx="10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0" name="Oval 373"/>
              <p:cNvSpPr>
                <a:spLocks noChangeArrowheads="1"/>
              </p:cNvSpPr>
              <p:nvPr/>
            </p:nvSpPr>
            <p:spPr bwMode="auto">
              <a:xfrm>
                <a:off x="3612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1" name="Oval 374"/>
              <p:cNvSpPr>
                <a:spLocks noChangeArrowheads="1"/>
              </p:cNvSpPr>
              <p:nvPr/>
            </p:nvSpPr>
            <p:spPr bwMode="auto">
              <a:xfrm>
                <a:off x="3718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2" name="Oval 375"/>
              <p:cNvSpPr>
                <a:spLocks noChangeArrowheads="1"/>
              </p:cNvSpPr>
              <p:nvPr/>
            </p:nvSpPr>
            <p:spPr bwMode="auto">
              <a:xfrm>
                <a:off x="3703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3" name="Freeform 376"/>
              <p:cNvSpPr>
                <a:spLocks/>
              </p:cNvSpPr>
              <p:nvPr/>
            </p:nvSpPr>
            <p:spPr bwMode="auto">
              <a:xfrm>
                <a:off x="3593" y="1042"/>
                <a:ext cx="10" cy="23"/>
              </a:xfrm>
              <a:custGeom>
                <a:avLst/>
                <a:gdLst>
                  <a:gd name="T0" fmla="*/ 0 w 1"/>
                  <a:gd name="T1" fmla="*/ 0 h 2"/>
                  <a:gd name="T2" fmla="*/ 2147483647 w 1"/>
                  <a:gd name="T3" fmla="*/ 2147483647 h 2"/>
                  <a:gd name="T4" fmla="*/ 0 w 1"/>
                  <a:gd name="T5" fmla="*/ 2147483647 h 2"/>
                  <a:gd name="T6" fmla="*/ 2147483647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0" y="0"/>
                    </a:moveTo>
                    <a:lnTo>
                      <a:pt x="1" y="1"/>
                    </a:lnTo>
                    <a:lnTo>
                      <a:pt x="0" y="1"/>
                    </a:lnTo>
                    <a:lnTo>
                      <a:pt x="1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4" name="Freeform 377"/>
              <p:cNvSpPr>
                <a:spLocks/>
              </p:cNvSpPr>
              <p:nvPr/>
            </p:nvSpPr>
            <p:spPr bwMode="auto">
              <a:xfrm>
                <a:off x="3732" y="1042"/>
                <a:ext cx="10" cy="23"/>
              </a:xfrm>
              <a:custGeom>
                <a:avLst/>
                <a:gdLst>
                  <a:gd name="T0" fmla="*/ 2147483647 w 1"/>
                  <a:gd name="T1" fmla="*/ 0 h 2"/>
                  <a:gd name="T2" fmla="*/ 0 w 1"/>
                  <a:gd name="T3" fmla="*/ 2147483647 h 2"/>
                  <a:gd name="T4" fmla="*/ 2147483647 w 1"/>
                  <a:gd name="T5" fmla="*/ 2147483647 h 2"/>
                  <a:gd name="T6" fmla="*/ 0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1" y="0"/>
                    </a:moveTo>
                    <a:lnTo>
                      <a:pt x="0" y="1"/>
                    </a:lnTo>
                    <a:lnTo>
                      <a:pt x="1" y="1"/>
                    </a:lnTo>
                    <a:lnTo>
                      <a:pt x="0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5" name="Oval 378"/>
              <p:cNvSpPr>
                <a:spLocks noChangeArrowheads="1"/>
              </p:cNvSpPr>
              <p:nvPr/>
            </p:nvSpPr>
            <p:spPr bwMode="auto">
              <a:xfrm>
                <a:off x="3646" y="973"/>
                <a:ext cx="39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6" name="Oval 379"/>
              <p:cNvSpPr>
                <a:spLocks noChangeArrowheads="1"/>
              </p:cNvSpPr>
              <p:nvPr/>
            </p:nvSpPr>
            <p:spPr bwMode="auto">
              <a:xfrm>
                <a:off x="3665" y="996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7" name="Oval 380"/>
              <p:cNvSpPr>
                <a:spLocks noChangeArrowheads="1"/>
              </p:cNvSpPr>
              <p:nvPr/>
            </p:nvSpPr>
            <p:spPr bwMode="auto">
              <a:xfrm>
                <a:off x="3665" y="1007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8" name="Oval 381"/>
              <p:cNvSpPr>
                <a:spLocks noChangeArrowheads="1"/>
              </p:cNvSpPr>
              <p:nvPr/>
            </p:nvSpPr>
            <p:spPr bwMode="auto">
              <a:xfrm>
                <a:off x="3665" y="1019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9" name="Freeform 382"/>
              <p:cNvSpPr>
                <a:spLocks/>
              </p:cNvSpPr>
              <p:nvPr/>
            </p:nvSpPr>
            <p:spPr bwMode="auto">
              <a:xfrm>
                <a:off x="3458" y="1203"/>
                <a:ext cx="53" cy="23"/>
              </a:xfrm>
              <a:custGeom>
                <a:avLst/>
                <a:gdLst>
                  <a:gd name="T0" fmla="*/ 0 w 5"/>
                  <a:gd name="T1" fmla="*/ 2147483647 h 2"/>
                  <a:gd name="T2" fmla="*/ 2147483647 w 5"/>
                  <a:gd name="T3" fmla="*/ 0 h 2"/>
                  <a:gd name="T4" fmla="*/ 2147483647 w 5"/>
                  <a:gd name="T5" fmla="*/ 0 h 2"/>
                  <a:gd name="T6" fmla="*/ 2147483647 w 5"/>
                  <a:gd name="T7" fmla="*/ 2147483647 h 2"/>
                  <a:gd name="T8" fmla="*/ 0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0" y="2"/>
                    </a:moveTo>
                    <a:cubicBezTo>
                      <a:pt x="2" y="1"/>
                      <a:pt x="3" y="0"/>
                      <a:pt x="5" y="0"/>
                    </a:cubicBezTo>
                    <a:cubicBezTo>
                      <a:pt x="4" y="1"/>
                      <a:pt x="4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0" name="Freeform 383"/>
              <p:cNvSpPr>
                <a:spLocks/>
              </p:cNvSpPr>
              <p:nvPr/>
            </p:nvSpPr>
            <p:spPr bwMode="auto">
              <a:xfrm>
                <a:off x="3491" y="1134"/>
                <a:ext cx="101" cy="23"/>
              </a:xfrm>
              <a:custGeom>
                <a:avLst/>
                <a:gdLst>
                  <a:gd name="T0" fmla="*/ 0 w 9"/>
                  <a:gd name="T1" fmla="*/ 0 h 2"/>
                  <a:gd name="T2" fmla="*/ 2147483647 w 9"/>
                  <a:gd name="T3" fmla="*/ 0 h 2"/>
                  <a:gd name="T4" fmla="*/ 2147483647 w 9"/>
                  <a:gd name="T5" fmla="*/ 2147483647 h 2"/>
                  <a:gd name="T6" fmla="*/ 0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0" y="0"/>
                    </a:moveTo>
                    <a:cubicBezTo>
                      <a:pt x="3" y="1"/>
                      <a:pt x="5" y="1"/>
                      <a:pt x="8" y="0"/>
                    </a:cubicBezTo>
                    <a:lnTo>
                      <a:pt x="9" y="2"/>
                    </a:lnTo>
                    <a:cubicBezTo>
                      <a:pt x="5" y="2"/>
                      <a:pt x="1" y="2"/>
                      <a:pt x="0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1" name="Freeform 384"/>
              <p:cNvSpPr>
                <a:spLocks/>
              </p:cNvSpPr>
              <p:nvPr/>
            </p:nvSpPr>
            <p:spPr bwMode="auto">
              <a:xfrm>
                <a:off x="3544" y="1134"/>
                <a:ext cx="58" cy="46"/>
              </a:xfrm>
              <a:custGeom>
                <a:avLst/>
                <a:gdLst>
                  <a:gd name="T0" fmla="*/ 0 w 5"/>
                  <a:gd name="T1" fmla="*/ 2147483647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0" y="4"/>
                    </a:moveTo>
                    <a:cubicBezTo>
                      <a:pt x="1" y="2"/>
                      <a:pt x="2" y="2"/>
                      <a:pt x="5" y="4"/>
                    </a:cubicBezTo>
                    <a:lnTo>
                      <a:pt x="4" y="1"/>
                    </a:lnTo>
                    <a:cubicBezTo>
                      <a:pt x="1" y="0"/>
                      <a:pt x="0" y="1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2" name="Freeform 385"/>
              <p:cNvSpPr>
                <a:spLocks/>
              </p:cNvSpPr>
              <p:nvPr/>
            </p:nvSpPr>
            <p:spPr bwMode="auto">
              <a:xfrm>
                <a:off x="3559" y="1053"/>
                <a:ext cx="111" cy="80"/>
              </a:xfrm>
              <a:custGeom>
                <a:avLst/>
                <a:gdLst>
                  <a:gd name="T0" fmla="*/ 2147483647 w 10"/>
                  <a:gd name="T1" fmla="*/ 2147483647 h 7"/>
                  <a:gd name="T2" fmla="*/ 0 w 10"/>
                  <a:gd name="T3" fmla="*/ 2147483647 h 7"/>
                  <a:gd name="T4" fmla="*/ 2147483647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10" y="6"/>
                    </a:moveTo>
                    <a:cubicBezTo>
                      <a:pt x="6" y="6"/>
                      <a:pt x="0" y="6"/>
                      <a:pt x="0" y="4"/>
                    </a:cubicBezTo>
                    <a:cubicBezTo>
                      <a:pt x="0" y="0"/>
                      <a:pt x="5" y="7"/>
                      <a:pt x="1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3" name="Freeform 386"/>
              <p:cNvSpPr>
                <a:spLocks/>
              </p:cNvSpPr>
              <p:nvPr/>
            </p:nvSpPr>
            <p:spPr bwMode="auto">
              <a:xfrm>
                <a:off x="3544" y="1099"/>
                <a:ext cx="58" cy="80"/>
              </a:xfrm>
              <a:custGeom>
                <a:avLst/>
                <a:gdLst>
                  <a:gd name="T0" fmla="*/ 2147483647 w 5"/>
                  <a:gd name="T1" fmla="*/ 2147483647 h 7"/>
                  <a:gd name="T2" fmla="*/ 2147483647 w 5"/>
                  <a:gd name="T3" fmla="*/ 2147483647 h 7"/>
                  <a:gd name="T4" fmla="*/ 0 w 5"/>
                  <a:gd name="T5" fmla="*/ 0 h 7"/>
                  <a:gd name="T6" fmla="*/ 2147483647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5" y="7"/>
                    </a:moveTo>
                    <a:lnTo>
                      <a:pt x="3" y="2"/>
                    </a:ln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3" y="3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4" name="Freeform 387"/>
              <p:cNvSpPr>
                <a:spLocks/>
              </p:cNvSpPr>
              <p:nvPr/>
            </p:nvSpPr>
            <p:spPr bwMode="auto">
              <a:xfrm>
                <a:off x="3511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2147483647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1" y="4"/>
                    </a:moveTo>
                    <a:cubicBezTo>
                      <a:pt x="1" y="2"/>
                      <a:pt x="1" y="2"/>
                      <a:pt x="2" y="2"/>
                    </a:cubicBezTo>
                    <a:lnTo>
                      <a:pt x="7" y="4"/>
                    </a:lnTo>
                    <a:cubicBezTo>
                      <a:pt x="6" y="3"/>
                      <a:pt x="5" y="2"/>
                      <a:pt x="3" y="0"/>
                    </a:cubicBezTo>
                    <a:cubicBezTo>
                      <a:pt x="0" y="0"/>
                      <a:pt x="0" y="1"/>
                      <a:pt x="1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5" name="Freeform 388"/>
              <p:cNvSpPr>
                <a:spLocks/>
              </p:cNvSpPr>
              <p:nvPr/>
            </p:nvSpPr>
            <p:spPr bwMode="auto">
              <a:xfrm>
                <a:off x="3578" y="1122"/>
                <a:ext cx="87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0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2147483647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2" y="7"/>
                    </a:moveTo>
                    <a:lnTo>
                      <a:pt x="0" y="0"/>
                    </a:lnTo>
                    <a:cubicBezTo>
                      <a:pt x="1" y="0"/>
                      <a:pt x="2" y="0"/>
                      <a:pt x="3" y="1"/>
                    </a:cubicBezTo>
                    <a:lnTo>
                      <a:pt x="5" y="1"/>
                    </a:lnTo>
                    <a:lnTo>
                      <a:pt x="7" y="4"/>
                    </a:lnTo>
                    <a:lnTo>
                      <a:pt x="5" y="3"/>
                    </a:lnTo>
                    <a:cubicBezTo>
                      <a:pt x="5" y="4"/>
                      <a:pt x="5" y="5"/>
                      <a:pt x="5" y="6"/>
                    </a:cubicBezTo>
                    <a:cubicBezTo>
                      <a:pt x="5" y="5"/>
                      <a:pt x="4" y="4"/>
                      <a:pt x="3" y="3"/>
                    </a:cubicBezTo>
                    <a:cubicBezTo>
                      <a:pt x="3" y="5"/>
                      <a:pt x="3" y="6"/>
                      <a:pt x="2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6" name="Freeform 389"/>
              <p:cNvSpPr>
                <a:spLocks/>
              </p:cNvSpPr>
              <p:nvPr/>
            </p:nvSpPr>
            <p:spPr bwMode="auto">
              <a:xfrm>
                <a:off x="3593" y="1111"/>
                <a:ext cx="77" cy="34"/>
              </a:xfrm>
              <a:custGeom>
                <a:avLst/>
                <a:gdLst>
                  <a:gd name="T0" fmla="*/ 2147483647 w 7"/>
                  <a:gd name="T1" fmla="*/ 2147483647 h 3"/>
                  <a:gd name="T2" fmla="*/ 0 w 7"/>
                  <a:gd name="T3" fmla="*/ 2147483647 h 3"/>
                  <a:gd name="T4" fmla="*/ 2147483647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7" y="3"/>
                    </a:moveTo>
                    <a:cubicBezTo>
                      <a:pt x="4" y="1"/>
                      <a:pt x="0" y="0"/>
                      <a:pt x="0" y="1"/>
                    </a:cubicBezTo>
                    <a:cubicBezTo>
                      <a:pt x="0" y="2"/>
                      <a:pt x="5" y="3"/>
                      <a:pt x="7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7" name="Freeform 390"/>
              <p:cNvSpPr>
                <a:spLocks/>
              </p:cNvSpPr>
              <p:nvPr/>
            </p:nvSpPr>
            <p:spPr bwMode="auto">
              <a:xfrm>
                <a:off x="3569" y="1111"/>
                <a:ext cx="34" cy="23"/>
              </a:xfrm>
              <a:custGeom>
                <a:avLst/>
                <a:gdLst>
                  <a:gd name="T0" fmla="*/ 0 w 3"/>
                  <a:gd name="T1" fmla="*/ 0 h 2"/>
                  <a:gd name="T2" fmla="*/ 2147483647 w 3"/>
                  <a:gd name="T3" fmla="*/ 2147483647 h 2"/>
                  <a:gd name="T4" fmla="*/ 0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0" y="0"/>
                    </a:moveTo>
                    <a:cubicBezTo>
                      <a:pt x="0" y="1"/>
                      <a:pt x="2" y="2"/>
                      <a:pt x="3" y="1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8" name="Freeform 391"/>
              <p:cNvSpPr>
                <a:spLocks/>
              </p:cNvSpPr>
              <p:nvPr/>
            </p:nvSpPr>
            <p:spPr bwMode="auto">
              <a:xfrm>
                <a:off x="3824" y="1203"/>
                <a:ext cx="53" cy="23"/>
              </a:xfrm>
              <a:custGeom>
                <a:avLst/>
                <a:gdLst>
                  <a:gd name="T0" fmla="*/ 2147483647 w 5"/>
                  <a:gd name="T1" fmla="*/ 2147483647 h 2"/>
                  <a:gd name="T2" fmla="*/ 0 w 5"/>
                  <a:gd name="T3" fmla="*/ 0 h 2"/>
                  <a:gd name="T4" fmla="*/ 0 w 5"/>
                  <a:gd name="T5" fmla="*/ 0 h 2"/>
                  <a:gd name="T6" fmla="*/ 2147483647 w 5"/>
                  <a:gd name="T7" fmla="*/ 2147483647 h 2"/>
                  <a:gd name="T8" fmla="*/ 2147483647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5" y="2"/>
                    </a:moveTo>
                    <a:cubicBezTo>
                      <a:pt x="3" y="1"/>
                      <a:pt x="2" y="0"/>
                      <a:pt x="0" y="0"/>
                    </a:cubicBezTo>
                    <a:cubicBezTo>
                      <a:pt x="1" y="1"/>
                      <a:pt x="1" y="2"/>
                      <a:pt x="3" y="2"/>
                    </a:cubicBezTo>
                    <a:cubicBezTo>
                      <a:pt x="4" y="2"/>
                      <a:pt x="4" y="2"/>
                      <a:pt x="5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9" name="Freeform 392"/>
              <p:cNvSpPr>
                <a:spLocks/>
              </p:cNvSpPr>
              <p:nvPr/>
            </p:nvSpPr>
            <p:spPr bwMode="auto">
              <a:xfrm>
                <a:off x="3742" y="1134"/>
                <a:ext cx="101" cy="23"/>
              </a:xfrm>
              <a:custGeom>
                <a:avLst/>
                <a:gdLst>
                  <a:gd name="T0" fmla="*/ 2147483647 w 9"/>
                  <a:gd name="T1" fmla="*/ 0 h 2"/>
                  <a:gd name="T2" fmla="*/ 2147483647 w 9"/>
                  <a:gd name="T3" fmla="*/ 0 h 2"/>
                  <a:gd name="T4" fmla="*/ 0 w 9"/>
                  <a:gd name="T5" fmla="*/ 2147483647 h 2"/>
                  <a:gd name="T6" fmla="*/ 2147483647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9" y="0"/>
                    </a:moveTo>
                    <a:cubicBezTo>
                      <a:pt x="6" y="1"/>
                      <a:pt x="4" y="1"/>
                      <a:pt x="1" y="0"/>
                    </a:cubicBezTo>
                    <a:lnTo>
                      <a:pt x="0" y="2"/>
                    </a:lnTo>
                    <a:cubicBezTo>
                      <a:pt x="4" y="2"/>
                      <a:pt x="8" y="2"/>
                      <a:pt x="9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0" name="Freeform 393"/>
              <p:cNvSpPr>
                <a:spLocks/>
              </p:cNvSpPr>
              <p:nvPr/>
            </p:nvSpPr>
            <p:spPr bwMode="auto">
              <a:xfrm>
                <a:off x="3732" y="1134"/>
                <a:ext cx="58" cy="46"/>
              </a:xfrm>
              <a:custGeom>
                <a:avLst/>
                <a:gdLst>
                  <a:gd name="T0" fmla="*/ 2147483647 w 5"/>
                  <a:gd name="T1" fmla="*/ 2147483647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5" y="4"/>
                    </a:moveTo>
                    <a:cubicBezTo>
                      <a:pt x="4" y="2"/>
                      <a:pt x="3" y="2"/>
                      <a:pt x="0" y="4"/>
                    </a:cubicBezTo>
                    <a:lnTo>
                      <a:pt x="1" y="1"/>
                    </a:lnTo>
                    <a:cubicBezTo>
                      <a:pt x="4" y="0"/>
                      <a:pt x="5" y="1"/>
                      <a:pt x="5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1" name="Freeform 394"/>
              <p:cNvSpPr>
                <a:spLocks/>
              </p:cNvSpPr>
              <p:nvPr/>
            </p:nvSpPr>
            <p:spPr bwMode="auto">
              <a:xfrm>
                <a:off x="3665" y="1053"/>
                <a:ext cx="111" cy="80"/>
              </a:xfrm>
              <a:custGeom>
                <a:avLst/>
                <a:gdLst>
                  <a:gd name="T0" fmla="*/ 0 w 10"/>
                  <a:gd name="T1" fmla="*/ 2147483647 h 7"/>
                  <a:gd name="T2" fmla="*/ 2147483647 w 10"/>
                  <a:gd name="T3" fmla="*/ 2147483647 h 7"/>
                  <a:gd name="T4" fmla="*/ 0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0" y="6"/>
                    </a:moveTo>
                    <a:cubicBezTo>
                      <a:pt x="4" y="6"/>
                      <a:pt x="10" y="6"/>
                      <a:pt x="10" y="4"/>
                    </a:cubicBezTo>
                    <a:cubicBezTo>
                      <a:pt x="10" y="0"/>
                      <a:pt x="5" y="7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2" name="Freeform 395"/>
              <p:cNvSpPr>
                <a:spLocks/>
              </p:cNvSpPr>
              <p:nvPr/>
            </p:nvSpPr>
            <p:spPr bwMode="auto">
              <a:xfrm>
                <a:off x="3732" y="1099"/>
                <a:ext cx="58" cy="80"/>
              </a:xfrm>
              <a:custGeom>
                <a:avLst/>
                <a:gdLst>
                  <a:gd name="T0" fmla="*/ 0 w 5"/>
                  <a:gd name="T1" fmla="*/ 2147483647 h 7"/>
                  <a:gd name="T2" fmla="*/ 2147483647 w 5"/>
                  <a:gd name="T3" fmla="*/ 2147483647 h 7"/>
                  <a:gd name="T4" fmla="*/ 2147483647 w 5"/>
                  <a:gd name="T5" fmla="*/ 0 h 7"/>
                  <a:gd name="T6" fmla="*/ 0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0" y="7"/>
                    </a:moveTo>
                    <a:lnTo>
                      <a:pt x="2" y="2"/>
                    </a:lnTo>
                    <a:cubicBezTo>
                      <a:pt x="2" y="1"/>
                      <a:pt x="4" y="0"/>
                      <a:pt x="5" y="0"/>
                    </a:cubicBezTo>
                    <a:cubicBezTo>
                      <a:pt x="5" y="1"/>
                      <a:pt x="2" y="3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3" name="Freeform 396"/>
              <p:cNvSpPr>
                <a:spLocks/>
              </p:cNvSpPr>
              <p:nvPr/>
            </p:nvSpPr>
            <p:spPr bwMode="auto">
              <a:xfrm>
                <a:off x="3742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0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6" y="4"/>
                    </a:moveTo>
                    <a:cubicBezTo>
                      <a:pt x="6" y="2"/>
                      <a:pt x="6" y="2"/>
                      <a:pt x="5" y="2"/>
                    </a:cubicBezTo>
                    <a:lnTo>
                      <a:pt x="0" y="4"/>
                    </a:lnTo>
                    <a:cubicBezTo>
                      <a:pt x="1" y="3"/>
                      <a:pt x="2" y="2"/>
                      <a:pt x="4" y="0"/>
                    </a:cubicBezTo>
                    <a:cubicBezTo>
                      <a:pt x="7" y="0"/>
                      <a:pt x="7" y="1"/>
                      <a:pt x="6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4" name="Freeform 397"/>
              <p:cNvSpPr>
                <a:spLocks/>
              </p:cNvSpPr>
              <p:nvPr/>
            </p:nvSpPr>
            <p:spPr bwMode="auto">
              <a:xfrm>
                <a:off x="3670" y="1122"/>
                <a:ext cx="82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2147483647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0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5" y="7"/>
                    </a:moveTo>
                    <a:lnTo>
                      <a:pt x="7" y="0"/>
                    </a:lnTo>
                    <a:cubicBezTo>
                      <a:pt x="6" y="0"/>
                      <a:pt x="5" y="0"/>
                      <a:pt x="4" y="1"/>
                    </a:cubicBezTo>
                    <a:lnTo>
                      <a:pt x="2" y="1"/>
                    </a:lnTo>
                    <a:lnTo>
                      <a:pt x="0" y="4"/>
                    </a:lnTo>
                    <a:lnTo>
                      <a:pt x="2" y="3"/>
                    </a:lnTo>
                    <a:cubicBezTo>
                      <a:pt x="2" y="4"/>
                      <a:pt x="2" y="5"/>
                      <a:pt x="2" y="6"/>
                    </a:cubicBezTo>
                    <a:cubicBezTo>
                      <a:pt x="2" y="5"/>
                      <a:pt x="3" y="4"/>
                      <a:pt x="4" y="3"/>
                    </a:cubicBezTo>
                    <a:cubicBezTo>
                      <a:pt x="4" y="5"/>
                      <a:pt x="4" y="6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5" name="Freeform 398"/>
              <p:cNvSpPr>
                <a:spLocks/>
              </p:cNvSpPr>
              <p:nvPr/>
            </p:nvSpPr>
            <p:spPr bwMode="auto">
              <a:xfrm>
                <a:off x="3665" y="1111"/>
                <a:ext cx="77" cy="34"/>
              </a:xfrm>
              <a:custGeom>
                <a:avLst/>
                <a:gdLst>
                  <a:gd name="T0" fmla="*/ 0 w 7"/>
                  <a:gd name="T1" fmla="*/ 2147483647 h 3"/>
                  <a:gd name="T2" fmla="*/ 2147483647 w 7"/>
                  <a:gd name="T3" fmla="*/ 2147483647 h 3"/>
                  <a:gd name="T4" fmla="*/ 0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0" y="3"/>
                    </a:moveTo>
                    <a:cubicBezTo>
                      <a:pt x="3" y="1"/>
                      <a:pt x="7" y="0"/>
                      <a:pt x="7" y="1"/>
                    </a:cubicBezTo>
                    <a:cubicBezTo>
                      <a:pt x="7" y="2"/>
                      <a:pt x="2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6" name="Freeform 399"/>
              <p:cNvSpPr>
                <a:spLocks/>
              </p:cNvSpPr>
              <p:nvPr/>
            </p:nvSpPr>
            <p:spPr bwMode="auto">
              <a:xfrm>
                <a:off x="3732" y="1111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3" y="0"/>
                    </a:moveTo>
                    <a:cubicBezTo>
                      <a:pt x="3" y="1"/>
                      <a:pt x="1" y="2"/>
                      <a:pt x="0" y="1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7" name="Freeform 400"/>
              <p:cNvSpPr>
                <a:spLocks/>
              </p:cNvSpPr>
              <p:nvPr/>
            </p:nvSpPr>
            <p:spPr bwMode="auto">
              <a:xfrm>
                <a:off x="3458" y="1134"/>
                <a:ext cx="410" cy="517"/>
              </a:xfrm>
              <a:custGeom>
                <a:avLst/>
                <a:gdLst>
                  <a:gd name="T0" fmla="*/ 2147483647 w 36"/>
                  <a:gd name="T1" fmla="*/ 2147483647 h 45"/>
                  <a:gd name="T2" fmla="*/ 2147483647 w 36"/>
                  <a:gd name="T3" fmla="*/ 2147483647 h 45"/>
                  <a:gd name="T4" fmla="*/ 0 w 36"/>
                  <a:gd name="T5" fmla="*/ 2147483647 h 45"/>
                  <a:gd name="T6" fmla="*/ 2147483647 w 36"/>
                  <a:gd name="T7" fmla="*/ 2147483647 h 45"/>
                  <a:gd name="T8" fmla="*/ 2147483647 w 36"/>
                  <a:gd name="T9" fmla="*/ 2147483647 h 45"/>
                  <a:gd name="T10" fmla="*/ 2147483647 w 36"/>
                  <a:gd name="T11" fmla="*/ 2147483647 h 45"/>
                  <a:gd name="T12" fmla="*/ 2147483647 w 36"/>
                  <a:gd name="T13" fmla="*/ 2147483647 h 45"/>
                  <a:gd name="T14" fmla="*/ 2147483647 w 36"/>
                  <a:gd name="T15" fmla="*/ 2147483647 h 45"/>
                  <a:gd name="T16" fmla="*/ 2147483647 w 36"/>
                  <a:gd name="T17" fmla="*/ 2147483647 h 45"/>
                  <a:gd name="T18" fmla="*/ 2147483647 w 36"/>
                  <a:gd name="T19" fmla="*/ 2147483647 h 45"/>
                  <a:gd name="T20" fmla="*/ 2147483647 w 36"/>
                  <a:gd name="T21" fmla="*/ 2147483647 h 45"/>
                  <a:gd name="T22" fmla="*/ 2147483647 w 36"/>
                  <a:gd name="T23" fmla="*/ 2147483647 h 45"/>
                  <a:gd name="T24" fmla="*/ 2147483647 w 36"/>
                  <a:gd name="T25" fmla="*/ 2147483647 h 45"/>
                  <a:gd name="T26" fmla="*/ 2147483647 w 36"/>
                  <a:gd name="T27" fmla="*/ 2147483647 h 45"/>
                  <a:gd name="T28" fmla="*/ 2147483647 w 36"/>
                  <a:gd name="T29" fmla="*/ 0 h 45"/>
                  <a:gd name="T30" fmla="*/ 2147483647 w 36"/>
                  <a:gd name="T31" fmla="*/ 2147483647 h 45"/>
                  <a:gd name="T32" fmla="*/ 2147483647 w 36"/>
                  <a:gd name="T33" fmla="*/ 2147483647 h 4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6"/>
                  <a:gd name="T52" fmla="*/ 0 h 45"/>
                  <a:gd name="T53" fmla="*/ 36 w 36"/>
                  <a:gd name="T54" fmla="*/ 45 h 4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6" h="45">
                    <a:moveTo>
                      <a:pt x="10" y="14"/>
                    </a:moveTo>
                    <a:lnTo>
                      <a:pt x="13" y="20"/>
                    </a:lnTo>
                    <a:lnTo>
                      <a:pt x="0" y="23"/>
                    </a:lnTo>
                    <a:lnTo>
                      <a:pt x="13" y="25"/>
                    </a:lnTo>
                    <a:lnTo>
                      <a:pt x="10" y="32"/>
                    </a:lnTo>
                    <a:lnTo>
                      <a:pt x="16" y="28"/>
                    </a:lnTo>
                    <a:lnTo>
                      <a:pt x="18" y="45"/>
                    </a:lnTo>
                    <a:lnTo>
                      <a:pt x="21" y="28"/>
                    </a:lnTo>
                    <a:lnTo>
                      <a:pt x="27" y="32"/>
                    </a:lnTo>
                    <a:lnTo>
                      <a:pt x="24" y="25"/>
                    </a:lnTo>
                    <a:lnTo>
                      <a:pt x="36" y="23"/>
                    </a:lnTo>
                    <a:lnTo>
                      <a:pt x="24" y="20"/>
                    </a:lnTo>
                    <a:lnTo>
                      <a:pt x="27" y="14"/>
                    </a:lnTo>
                    <a:lnTo>
                      <a:pt x="21" y="17"/>
                    </a:lnTo>
                    <a:lnTo>
                      <a:pt x="18" y="0"/>
                    </a:lnTo>
                    <a:lnTo>
                      <a:pt x="16" y="17"/>
                    </a:lnTo>
                    <a:lnTo>
                      <a:pt x="10" y="14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8" name="Oval 401"/>
              <p:cNvSpPr>
                <a:spLocks noChangeArrowheads="1"/>
              </p:cNvSpPr>
              <p:nvPr/>
            </p:nvSpPr>
            <p:spPr bwMode="auto">
              <a:xfrm>
                <a:off x="3602" y="1329"/>
                <a:ext cx="130" cy="126"/>
              </a:xfrm>
              <a:prstGeom prst="ellipse">
                <a:avLst/>
              </a:prstGeom>
              <a:solidFill>
                <a:srgbClr val="F480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9" name="Freeform 402"/>
              <p:cNvSpPr>
                <a:spLocks/>
              </p:cNvSpPr>
              <p:nvPr/>
            </p:nvSpPr>
            <p:spPr bwMode="auto">
              <a:xfrm>
                <a:off x="3612" y="1340"/>
                <a:ext cx="92" cy="80"/>
              </a:xfrm>
              <a:custGeom>
                <a:avLst/>
                <a:gdLst>
                  <a:gd name="T0" fmla="*/ 2147483647 w 8"/>
                  <a:gd name="T1" fmla="*/ 0 h 7"/>
                  <a:gd name="T2" fmla="*/ 0 w 8"/>
                  <a:gd name="T3" fmla="*/ 2147483647 h 7"/>
                  <a:gd name="T4" fmla="*/ 2147483647 w 8"/>
                  <a:gd name="T5" fmla="*/ 2147483647 h 7"/>
                  <a:gd name="T6" fmla="*/ 2147483647 w 8"/>
                  <a:gd name="T7" fmla="*/ 2147483647 h 7"/>
                  <a:gd name="T8" fmla="*/ 2147483647 w 8"/>
                  <a:gd name="T9" fmla="*/ 0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"/>
                  <a:gd name="T16" fmla="*/ 0 h 7"/>
                  <a:gd name="T17" fmla="*/ 8 w 8"/>
                  <a:gd name="T18" fmla="*/ 7 h 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" h="7">
                    <a:moveTo>
                      <a:pt x="4" y="0"/>
                    </a:moveTo>
                    <a:lnTo>
                      <a:pt x="0" y="7"/>
                    </a:lnTo>
                    <a:lnTo>
                      <a:pt x="4" y="7"/>
                    </a:lnTo>
                    <a:lnTo>
                      <a:pt x="8" y="7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0074C5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62" name="Freeform 403"/>
            <p:cNvSpPr>
              <a:spLocks noEditPoints="1"/>
            </p:cNvSpPr>
            <p:nvPr/>
          </p:nvSpPr>
          <p:spPr bwMode="auto">
            <a:xfrm>
              <a:off x="9765151" y="411178"/>
              <a:ext cx="364753" cy="84931"/>
            </a:xfrm>
            <a:custGeom>
              <a:avLst/>
              <a:gdLst>
                <a:gd name="T0" fmla="*/ 2147483647 w 116"/>
                <a:gd name="T1" fmla="*/ 2147483647 h 32"/>
                <a:gd name="T2" fmla="*/ 2147483647 w 116"/>
                <a:gd name="T3" fmla="*/ 2147483647 h 32"/>
                <a:gd name="T4" fmla="*/ 2147483647 w 116"/>
                <a:gd name="T5" fmla="*/ 2147483647 h 32"/>
                <a:gd name="T6" fmla="*/ 2147483647 w 116"/>
                <a:gd name="T7" fmla="*/ 2147483647 h 32"/>
                <a:gd name="T8" fmla="*/ 2147483647 w 116"/>
                <a:gd name="T9" fmla="*/ 2147483647 h 32"/>
                <a:gd name="T10" fmla="*/ 2147483647 w 116"/>
                <a:gd name="T11" fmla="*/ 2147483647 h 32"/>
                <a:gd name="T12" fmla="*/ 2147483647 w 116"/>
                <a:gd name="T13" fmla="*/ 2147483647 h 32"/>
                <a:gd name="T14" fmla="*/ 2147483647 w 116"/>
                <a:gd name="T15" fmla="*/ 2147483647 h 32"/>
                <a:gd name="T16" fmla="*/ 2147483647 w 116"/>
                <a:gd name="T17" fmla="*/ 2147483647 h 32"/>
                <a:gd name="T18" fmla="*/ 2147483647 w 116"/>
                <a:gd name="T19" fmla="*/ 2147483647 h 32"/>
                <a:gd name="T20" fmla="*/ 2147483647 w 116"/>
                <a:gd name="T21" fmla="*/ 2147483647 h 32"/>
                <a:gd name="T22" fmla="*/ 2147483647 w 116"/>
                <a:gd name="T23" fmla="*/ 2147483647 h 32"/>
                <a:gd name="T24" fmla="*/ 2147483647 w 116"/>
                <a:gd name="T25" fmla="*/ 2147483647 h 32"/>
                <a:gd name="T26" fmla="*/ 2147483647 w 116"/>
                <a:gd name="T27" fmla="*/ 2147483647 h 32"/>
                <a:gd name="T28" fmla="*/ 2147483647 w 116"/>
                <a:gd name="T29" fmla="*/ 2147483647 h 32"/>
                <a:gd name="T30" fmla="*/ 2147483647 w 116"/>
                <a:gd name="T31" fmla="*/ 2147483647 h 32"/>
                <a:gd name="T32" fmla="*/ 2147483647 w 116"/>
                <a:gd name="T33" fmla="*/ 2147483647 h 32"/>
                <a:gd name="T34" fmla="*/ 2147483647 w 116"/>
                <a:gd name="T35" fmla="*/ 2147483647 h 32"/>
                <a:gd name="T36" fmla="*/ 2147483647 w 116"/>
                <a:gd name="T37" fmla="*/ 2147483647 h 32"/>
                <a:gd name="T38" fmla="*/ 2147483647 w 116"/>
                <a:gd name="T39" fmla="*/ 2147483647 h 32"/>
                <a:gd name="T40" fmla="*/ 2147483647 w 116"/>
                <a:gd name="T41" fmla="*/ 2147483647 h 32"/>
                <a:gd name="T42" fmla="*/ 2147483647 w 116"/>
                <a:gd name="T43" fmla="*/ 2147483647 h 32"/>
                <a:gd name="T44" fmla="*/ 2147483647 w 116"/>
                <a:gd name="T45" fmla="*/ 2147483647 h 32"/>
                <a:gd name="T46" fmla="*/ 2147483647 w 116"/>
                <a:gd name="T47" fmla="*/ 2147483647 h 32"/>
                <a:gd name="T48" fmla="*/ 2147483647 w 116"/>
                <a:gd name="T49" fmla="*/ 2147483647 h 32"/>
                <a:gd name="T50" fmla="*/ 2147483647 w 116"/>
                <a:gd name="T51" fmla="*/ 2147483647 h 32"/>
                <a:gd name="T52" fmla="*/ 2147483647 w 116"/>
                <a:gd name="T53" fmla="*/ 2147483647 h 32"/>
                <a:gd name="T54" fmla="*/ 2147483647 w 116"/>
                <a:gd name="T55" fmla="*/ 2147483647 h 32"/>
                <a:gd name="T56" fmla="*/ 2147483647 w 116"/>
                <a:gd name="T57" fmla="*/ 2147483647 h 32"/>
                <a:gd name="T58" fmla="*/ 2147483647 w 116"/>
                <a:gd name="T59" fmla="*/ 2147483647 h 32"/>
                <a:gd name="T60" fmla="*/ 2147483647 w 116"/>
                <a:gd name="T61" fmla="*/ 2147483647 h 32"/>
                <a:gd name="T62" fmla="*/ 2147483647 w 116"/>
                <a:gd name="T63" fmla="*/ 2147483647 h 32"/>
                <a:gd name="T64" fmla="*/ 2147483647 w 116"/>
                <a:gd name="T65" fmla="*/ 2147483647 h 32"/>
                <a:gd name="T66" fmla="*/ 2147483647 w 116"/>
                <a:gd name="T67" fmla="*/ 2147483647 h 32"/>
                <a:gd name="T68" fmla="*/ 2147483647 w 116"/>
                <a:gd name="T69" fmla="*/ 2147483647 h 32"/>
                <a:gd name="T70" fmla="*/ 2147483647 w 116"/>
                <a:gd name="T71" fmla="*/ 2147483647 h 32"/>
                <a:gd name="T72" fmla="*/ 2147483647 w 116"/>
                <a:gd name="T73" fmla="*/ 2147483647 h 32"/>
                <a:gd name="T74" fmla="*/ 2147483647 w 116"/>
                <a:gd name="T75" fmla="*/ 2147483647 h 32"/>
                <a:gd name="T76" fmla="*/ 2147483647 w 116"/>
                <a:gd name="T77" fmla="*/ 2147483647 h 32"/>
                <a:gd name="T78" fmla="*/ 2147483647 w 116"/>
                <a:gd name="T79" fmla="*/ 2147483647 h 32"/>
                <a:gd name="T80" fmla="*/ 2147483647 w 116"/>
                <a:gd name="T81" fmla="*/ 2147483647 h 32"/>
                <a:gd name="T82" fmla="*/ 2147483647 w 116"/>
                <a:gd name="T83" fmla="*/ 2147483647 h 32"/>
                <a:gd name="T84" fmla="*/ 2147483647 w 116"/>
                <a:gd name="T85" fmla="*/ 2147483647 h 32"/>
                <a:gd name="T86" fmla="*/ 2147483647 w 116"/>
                <a:gd name="T87" fmla="*/ 2147483647 h 32"/>
                <a:gd name="T88" fmla="*/ 2147483647 w 116"/>
                <a:gd name="T89" fmla="*/ 2147483647 h 32"/>
                <a:gd name="T90" fmla="*/ 2147483647 w 116"/>
                <a:gd name="T91" fmla="*/ 2147483647 h 32"/>
                <a:gd name="T92" fmla="*/ 2147483647 w 116"/>
                <a:gd name="T93" fmla="*/ 2147483647 h 32"/>
                <a:gd name="T94" fmla="*/ 2147483647 w 116"/>
                <a:gd name="T95" fmla="*/ 2147483647 h 32"/>
                <a:gd name="T96" fmla="*/ 2147483647 w 116"/>
                <a:gd name="T97" fmla="*/ 2147483647 h 32"/>
                <a:gd name="T98" fmla="*/ 2147483647 w 116"/>
                <a:gd name="T99" fmla="*/ 2147483647 h 32"/>
                <a:gd name="T100" fmla="*/ 2147483647 w 116"/>
                <a:gd name="T101" fmla="*/ 2147483647 h 32"/>
                <a:gd name="T102" fmla="*/ 2147483647 w 116"/>
                <a:gd name="T103" fmla="*/ 2147483647 h 32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16"/>
                <a:gd name="T157" fmla="*/ 0 h 32"/>
                <a:gd name="T158" fmla="*/ 116 w 116"/>
                <a:gd name="T159" fmla="*/ 32 h 32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16" h="32">
                  <a:moveTo>
                    <a:pt x="16" y="6"/>
                  </a:moveTo>
                  <a:cubicBezTo>
                    <a:pt x="18" y="7"/>
                    <a:pt x="20" y="8"/>
                    <a:pt x="20" y="9"/>
                  </a:cubicBezTo>
                  <a:cubicBezTo>
                    <a:pt x="21" y="10"/>
                    <a:pt x="21" y="11"/>
                    <a:pt x="21" y="12"/>
                  </a:cubicBezTo>
                  <a:cubicBezTo>
                    <a:pt x="21" y="12"/>
                    <a:pt x="21" y="12"/>
                    <a:pt x="20" y="12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0" y="14"/>
                    <a:pt x="19" y="14"/>
                    <a:pt x="18" y="14"/>
                  </a:cubicBezTo>
                  <a:cubicBezTo>
                    <a:pt x="18" y="14"/>
                    <a:pt x="17" y="14"/>
                    <a:pt x="16" y="14"/>
                  </a:cubicBezTo>
                  <a:lnTo>
                    <a:pt x="17" y="18"/>
                  </a:ln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lnTo>
                    <a:pt x="16" y="22"/>
                  </a:lnTo>
                  <a:lnTo>
                    <a:pt x="9" y="17"/>
                  </a:lnTo>
                  <a:lnTo>
                    <a:pt x="10" y="15"/>
                  </a:ln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4"/>
                    <a:pt x="11" y="14"/>
                  </a:cubicBezTo>
                  <a:lnTo>
                    <a:pt x="11" y="13"/>
                  </a:lnTo>
                  <a:lnTo>
                    <a:pt x="10" y="12"/>
                  </a:lnTo>
                  <a:lnTo>
                    <a:pt x="9" y="13"/>
                  </a:ln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lnTo>
                    <a:pt x="8" y="17"/>
                  </a:lnTo>
                  <a:lnTo>
                    <a:pt x="0" y="12"/>
                  </a:lnTo>
                  <a:lnTo>
                    <a:pt x="2" y="10"/>
                  </a:lnTo>
                  <a:lnTo>
                    <a:pt x="3" y="10"/>
                  </a:lnTo>
                  <a:cubicBezTo>
                    <a:pt x="3" y="10"/>
                    <a:pt x="3" y="10"/>
                    <a:pt x="3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lnTo>
                    <a:pt x="7" y="5"/>
                  </a:lnTo>
                  <a:cubicBezTo>
                    <a:pt x="7" y="5"/>
                    <a:pt x="7" y="4"/>
                    <a:pt x="7" y="4"/>
                  </a:cubicBezTo>
                  <a:cubicBezTo>
                    <a:pt x="7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3"/>
                    <a:pt x="7" y="3"/>
                  </a:cubicBezTo>
                  <a:lnTo>
                    <a:pt x="8" y="0"/>
                  </a:lnTo>
                  <a:lnTo>
                    <a:pt x="16" y="6"/>
                  </a:lnTo>
                  <a:close/>
                  <a:moveTo>
                    <a:pt x="11" y="9"/>
                  </a:moveTo>
                  <a:lnTo>
                    <a:pt x="12" y="9"/>
                  </a:lnTo>
                  <a:cubicBezTo>
                    <a:pt x="12" y="10"/>
                    <a:pt x="13" y="10"/>
                    <a:pt x="13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lnTo>
                    <a:pt x="11" y="9"/>
                  </a:lnTo>
                  <a:close/>
                  <a:moveTo>
                    <a:pt x="40" y="26"/>
                  </a:moveTo>
                  <a:cubicBezTo>
                    <a:pt x="40" y="26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lnTo>
                    <a:pt x="42" y="28"/>
                  </a:lnTo>
                  <a:lnTo>
                    <a:pt x="41" y="31"/>
                  </a:lnTo>
                  <a:lnTo>
                    <a:pt x="33" y="28"/>
                  </a:lnTo>
                  <a:lnTo>
                    <a:pt x="33" y="26"/>
                  </a:lnTo>
                  <a:lnTo>
                    <a:pt x="34" y="26"/>
                  </a:lnTo>
                  <a:cubicBezTo>
                    <a:pt x="34" y="26"/>
                    <a:pt x="34" y="26"/>
                    <a:pt x="34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lnTo>
                    <a:pt x="35" y="25"/>
                  </a:lnTo>
                  <a:lnTo>
                    <a:pt x="29" y="24"/>
                  </a:ln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5"/>
                    <a:pt x="29" y="25"/>
                    <a:pt x="30" y="25"/>
                  </a:cubicBezTo>
                  <a:lnTo>
                    <a:pt x="29" y="27"/>
                  </a:lnTo>
                  <a:lnTo>
                    <a:pt x="22" y="26"/>
                  </a:lnTo>
                  <a:lnTo>
                    <a:pt x="23" y="23"/>
                  </a:lnTo>
                  <a:lnTo>
                    <a:pt x="24" y="23"/>
                  </a:lnTo>
                  <a:cubicBezTo>
                    <a:pt x="24" y="23"/>
                    <a:pt x="24" y="23"/>
                    <a:pt x="25" y="23"/>
                  </a:cubicBezTo>
                  <a:cubicBezTo>
                    <a:pt x="25" y="23"/>
                    <a:pt x="25" y="23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lnTo>
                    <a:pt x="30" y="17"/>
                  </a:ln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lnTo>
                    <a:pt x="29" y="16"/>
                  </a:lnTo>
                  <a:lnTo>
                    <a:pt x="30" y="13"/>
                  </a:lnTo>
                  <a:lnTo>
                    <a:pt x="39" y="16"/>
                  </a:lnTo>
                  <a:lnTo>
                    <a:pt x="40" y="26"/>
                  </a:lnTo>
                  <a:close/>
                  <a:moveTo>
                    <a:pt x="34" y="18"/>
                  </a:moveTo>
                  <a:lnTo>
                    <a:pt x="34" y="18"/>
                  </a:lnTo>
                  <a:lnTo>
                    <a:pt x="31" y="21"/>
                  </a:lnTo>
                  <a:lnTo>
                    <a:pt x="34" y="22"/>
                  </a:lnTo>
                  <a:lnTo>
                    <a:pt x="34" y="18"/>
                  </a:lnTo>
                  <a:close/>
                  <a:moveTo>
                    <a:pt x="58" y="18"/>
                  </a:moveTo>
                  <a:cubicBezTo>
                    <a:pt x="61" y="18"/>
                    <a:pt x="63" y="19"/>
                    <a:pt x="65" y="20"/>
                  </a:cubicBezTo>
                  <a:cubicBezTo>
                    <a:pt x="67" y="21"/>
                    <a:pt x="67" y="23"/>
                    <a:pt x="67" y="26"/>
                  </a:cubicBezTo>
                  <a:cubicBezTo>
                    <a:pt x="67" y="27"/>
                    <a:pt x="67" y="28"/>
                    <a:pt x="66" y="29"/>
                  </a:cubicBezTo>
                  <a:cubicBezTo>
                    <a:pt x="66" y="30"/>
                    <a:pt x="65" y="30"/>
                    <a:pt x="65" y="31"/>
                  </a:cubicBezTo>
                  <a:cubicBezTo>
                    <a:pt x="64" y="32"/>
                    <a:pt x="62" y="32"/>
                    <a:pt x="61" y="32"/>
                  </a:cubicBezTo>
                  <a:cubicBezTo>
                    <a:pt x="60" y="32"/>
                    <a:pt x="58" y="32"/>
                    <a:pt x="56" y="32"/>
                  </a:cubicBezTo>
                  <a:lnTo>
                    <a:pt x="49" y="32"/>
                  </a:lnTo>
                  <a:lnTo>
                    <a:pt x="49" y="29"/>
                  </a:lnTo>
                  <a:lnTo>
                    <a:pt x="50" y="29"/>
                  </a:lnTo>
                  <a:cubicBezTo>
                    <a:pt x="50" y="29"/>
                    <a:pt x="50" y="29"/>
                    <a:pt x="50" y="29"/>
                  </a:cubicBezTo>
                  <a:cubicBezTo>
                    <a:pt x="50" y="29"/>
                    <a:pt x="51" y="29"/>
                    <a:pt x="51" y="29"/>
                  </a:cubicBezTo>
                  <a:cubicBezTo>
                    <a:pt x="51" y="29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lnTo>
                    <a:pt x="51" y="22"/>
                  </a:ln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1"/>
                  </a:cubicBezTo>
                  <a:cubicBezTo>
                    <a:pt x="51" y="21"/>
                    <a:pt x="51" y="21"/>
                    <a:pt x="51" y="21"/>
                  </a:cubicBezTo>
                  <a:cubicBezTo>
                    <a:pt x="51" y="21"/>
                    <a:pt x="50" y="21"/>
                    <a:pt x="50" y="21"/>
                  </a:cubicBezTo>
                  <a:lnTo>
                    <a:pt x="49" y="21"/>
                  </a:lnTo>
                  <a:lnTo>
                    <a:pt x="49" y="18"/>
                  </a:lnTo>
                  <a:lnTo>
                    <a:pt x="58" y="18"/>
                  </a:lnTo>
                  <a:close/>
                  <a:moveTo>
                    <a:pt x="56" y="28"/>
                  </a:move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9"/>
                    <a:pt x="56" y="29"/>
                    <a:pt x="57" y="29"/>
                  </a:cubicBezTo>
                  <a:cubicBezTo>
                    <a:pt x="57" y="29"/>
                    <a:pt x="57" y="29"/>
                    <a:pt x="57" y="29"/>
                  </a:cubicBezTo>
                  <a:lnTo>
                    <a:pt x="58" y="29"/>
                  </a:lnTo>
                  <a:cubicBezTo>
                    <a:pt x="59" y="29"/>
                    <a:pt x="60" y="29"/>
                    <a:pt x="60" y="28"/>
                  </a:cubicBezTo>
                  <a:cubicBezTo>
                    <a:pt x="60" y="28"/>
                    <a:pt x="60" y="27"/>
                    <a:pt x="60" y="26"/>
                  </a:cubicBezTo>
                  <a:lnTo>
                    <a:pt x="60" y="25"/>
                  </a:lnTo>
                  <a:cubicBezTo>
                    <a:pt x="60" y="24"/>
                    <a:pt x="60" y="23"/>
                    <a:pt x="60" y="23"/>
                  </a:cubicBezTo>
                  <a:cubicBezTo>
                    <a:pt x="60" y="22"/>
                    <a:pt x="59" y="22"/>
                    <a:pt x="58" y="22"/>
                  </a:cubicBezTo>
                  <a:cubicBezTo>
                    <a:pt x="57" y="21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lnTo>
                    <a:pt x="56" y="28"/>
                  </a:lnTo>
                  <a:close/>
                  <a:moveTo>
                    <a:pt x="74" y="28"/>
                  </a:moveTo>
                  <a:lnTo>
                    <a:pt x="75" y="28"/>
                  </a:ln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6" y="28"/>
                    <a:pt x="76" y="28"/>
                  </a:cubicBezTo>
                  <a:cubicBezTo>
                    <a:pt x="76" y="28"/>
                    <a:pt x="76" y="28"/>
                    <a:pt x="76" y="27"/>
                  </a:cubicBezTo>
                  <a:lnTo>
                    <a:pt x="74" y="21"/>
                  </a:lnTo>
                  <a:cubicBezTo>
                    <a:pt x="74" y="20"/>
                    <a:pt x="74" y="20"/>
                    <a:pt x="74" y="20"/>
                  </a:cubicBezTo>
                  <a:cubicBezTo>
                    <a:pt x="73" y="20"/>
                    <a:pt x="73" y="20"/>
                    <a:pt x="73" y="20"/>
                  </a:cubicBezTo>
                  <a:lnTo>
                    <a:pt x="72" y="20"/>
                  </a:lnTo>
                  <a:lnTo>
                    <a:pt x="71" y="18"/>
                  </a:lnTo>
                  <a:lnTo>
                    <a:pt x="85" y="14"/>
                  </a:lnTo>
                  <a:lnTo>
                    <a:pt x="87" y="18"/>
                  </a:lnTo>
                  <a:lnTo>
                    <a:pt x="84" y="19"/>
                  </a:lnTo>
                  <a:lnTo>
                    <a:pt x="84" y="18"/>
                  </a:lnTo>
                  <a:cubicBezTo>
                    <a:pt x="83" y="18"/>
                    <a:pt x="83" y="18"/>
                    <a:pt x="83" y="18"/>
                  </a:cubicBezTo>
                  <a:cubicBezTo>
                    <a:pt x="83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lnTo>
                    <a:pt x="79" y="19"/>
                  </a:lnTo>
                  <a:lnTo>
                    <a:pt x="80" y="21"/>
                  </a:lnTo>
                  <a:lnTo>
                    <a:pt x="84" y="20"/>
                  </a:lnTo>
                  <a:lnTo>
                    <a:pt x="85" y="23"/>
                  </a:lnTo>
                  <a:lnTo>
                    <a:pt x="81" y="24"/>
                  </a:lnTo>
                  <a:lnTo>
                    <a:pt x="82" y="26"/>
                  </a:lnTo>
                  <a:lnTo>
                    <a:pt x="84" y="25"/>
                  </a:lnTo>
                  <a:cubicBezTo>
                    <a:pt x="84" y="25"/>
                    <a:pt x="84" y="25"/>
                    <a:pt x="84" y="25"/>
                  </a:cubicBezTo>
                  <a:cubicBezTo>
                    <a:pt x="84" y="25"/>
                    <a:pt x="84" y="25"/>
                    <a:pt x="85" y="25"/>
                  </a:cubicBezTo>
                  <a:cubicBezTo>
                    <a:pt x="85" y="25"/>
                    <a:pt x="85" y="25"/>
                    <a:pt x="85" y="25"/>
                  </a:cubicBezTo>
                  <a:cubicBezTo>
                    <a:pt x="85" y="24"/>
                    <a:pt x="85" y="24"/>
                    <a:pt x="85" y="24"/>
                  </a:cubicBezTo>
                  <a:lnTo>
                    <a:pt x="86" y="23"/>
                  </a:lnTo>
                  <a:lnTo>
                    <a:pt x="88" y="22"/>
                  </a:lnTo>
                  <a:lnTo>
                    <a:pt x="89" y="27"/>
                  </a:lnTo>
                  <a:lnTo>
                    <a:pt x="75" y="31"/>
                  </a:lnTo>
                  <a:lnTo>
                    <a:pt x="74" y="28"/>
                  </a:lnTo>
                  <a:close/>
                  <a:moveTo>
                    <a:pt x="96" y="8"/>
                  </a:moveTo>
                  <a:lnTo>
                    <a:pt x="102" y="11"/>
                  </a:lnTo>
                  <a:lnTo>
                    <a:pt x="102" y="5"/>
                  </a:lnTo>
                  <a:lnTo>
                    <a:pt x="109" y="0"/>
                  </a:lnTo>
                  <a:lnTo>
                    <a:pt x="110" y="2"/>
                  </a:lnTo>
                  <a:lnTo>
                    <a:pt x="109" y="3"/>
                  </a:lnTo>
                  <a:cubicBezTo>
                    <a:pt x="109" y="3"/>
                    <a:pt x="109" y="3"/>
                    <a:pt x="109" y="4"/>
                  </a:cubicBezTo>
                  <a:cubicBezTo>
                    <a:pt x="109" y="4"/>
                    <a:pt x="109" y="4"/>
                    <a:pt x="109" y="4"/>
                  </a:cubicBezTo>
                  <a:lnTo>
                    <a:pt x="113" y="10"/>
                  </a:lnTo>
                  <a:cubicBezTo>
                    <a:pt x="113" y="10"/>
                    <a:pt x="113" y="10"/>
                    <a:pt x="113" y="10"/>
                  </a:cubicBezTo>
                  <a:cubicBezTo>
                    <a:pt x="114" y="10"/>
                    <a:pt x="114" y="10"/>
                    <a:pt x="114" y="10"/>
                  </a:cubicBezTo>
                  <a:lnTo>
                    <a:pt x="115" y="9"/>
                  </a:lnTo>
                  <a:lnTo>
                    <a:pt x="116" y="12"/>
                  </a:lnTo>
                  <a:lnTo>
                    <a:pt x="109" y="17"/>
                  </a:lnTo>
                  <a:lnTo>
                    <a:pt x="107" y="15"/>
                  </a:lnTo>
                  <a:lnTo>
                    <a:pt x="108" y="14"/>
                  </a:lnTo>
                  <a:cubicBezTo>
                    <a:pt x="108" y="14"/>
                    <a:pt x="108" y="14"/>
                    <a:pt x="108" y="14"/>
                  </a:cubicBezTo>
                  <a:cubicBezTo>
                    <a:pt x="108" y="14"/>
                    <a:pt x="108" y="13"/>
                    <a:pt x="108" y="13"/>
                  </a:cubicBezTo>
                  <a:lnTo>
                    <a:pt x="106" y="9"/>
                  </a:lnTo>
                  <a:lnTo>
                    <a:pt x="106" y="16"/>
                  </a:lnTo>
                  <a:lnTo>
                    <a:pt x="104" y="18"/>
                  </a:lnTo>
                  <a:lnTo>
                    <a:pt x="98" y="15"/>
                  </a:lnTo>
                  <a:lnTo>
                    <a:pt x="97" y="15"/>
                  </a:lnTo>
                  <a:lnTo>
                    <a:pt x="100" y="19"/>
                  </a:lnTo>
                  <a:cubicBezTo>
                    <a:pt x="100" y="19"/>
                    <a:pt x="100" y="19"/>
                    <a:pt x="101" y="19"/>
                  </a:cubicBezTo>
                  <a:cubicBezTo>
                    <a:pt x="101" y="19"/>
                    <a:pt x="101" y="19"/>
                    <a:pt x="101" y="19"/>
                  </a:cubicBezTo>
                  <a:lnTo>
                    <a:pt x="102" y="18"/>
                  </a:lnTo>
                  <a:lnTo>
                    <a:pt x="103" y="21"/>
                  </a:lnTo>
                  <a:lnTo>
                    <a:pt x="98" y="24"/>
                  </a:lnTo>
                  <a:lnTo>
                    <a:pt x="96" y="22"/>
                  </a:lnTo>
                  <a:lnTo>
                    <a:pt x="97" y="22"/>
                  </a:lnTo>
                  <a:cubicBezTo>
                    <a:pt x="97" y="21"/>
                    <a:pt x="97" y="21"/>
                    <a:pt x="98" y="21"/>
                  </a:cubicBezTo>
                  <a:cubicBezTo>
                    <a:pt x="98" y="21"/>
                    <a:pt x="97" y="21"/>
                    <a:pt x="97" y="20"/>
                  </a:cubicBezTo>
                  <a:lnTo>
                    <a:pt x="93" y="15"/>
                  </a:lnTo>
                  <a:cubicBezTo>
                    <a:pt x="93" y="14"/>
                    <a:pt x="93" y="14"/>
                    <a:pt x="93" y="14"/>
                  </a:cubicBezTo>
                  <a:cubicBezTo>
                    <a:pt x="93" y="14"/>
                    <a:pt x="93" y="14"/>
                    <a:pt x="92" y="15"/>
                  </a:cubicBezTo>
                  <a:lnTo>
                    <a:pt x="90" y="13"/>
                  </a:lnTo>
                  <a:lnTo>
                    <a:pt x="96" y="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63" name="Group 404"/>
            <p:cNvGrpSpPr>
              <a:grpSpLocks/>
            </p:cNvGrpSpPr>
            <p:nvPr/>
          </p:nvGrpSpPr>
          <p:grpSpPr bwMode="auto">
            <a:xfrm>
              <a:off x="9740375" y="139769"/>
              <a:ext cx="399990" cy="272794"/>
              <a:chOff x="4423" y="1252"/>
              <a:chExt cx="1453" cy="1182"/>
            </a:xfrm>
          </p:grpSpPr>
          <p:sp>
            <p:nvSpPr>
              <p:cNvPr id="66" name="Freeform 405"/>
              <p:cNvSpPr>
                <a:spLocks noEditPoints="1"/>
              </p:cNvSpPr>
              <p:nvPr/>
            </p:nvSpPr>
            <p:spPr bwMode="auto">
              <a:xfrm>
                <a:off x="4421" y="1250"/>
                <a:ext cx="1455" cy="1126"/>
              </a:xfrm>
              <a:custGeom>
                <a:avLst/>
                <a:gdLst>
                  <a:gd name="T0" fmla="*/ 2147483647 w 127"/>
                  <a:gd name="T1" fmla="*/ 2147483647 h 98"/>
                  <a:gd name="T2" fmla="*/ 2147483647 w 127"/>
                  <a:gd name="T3" fmla="*/ 2147483647 h 98"/>
                  <a:gd name="T4" fmla="*/ 2147483647 w 127"/>
                  <a:gd name="T5" fmla="*/ 2147483647 h 98"/>
                  <a:gd name="T6" fmla="*/ 2147483647 w 127"/>
                  <a:gd name="T7" fmla="*/ 2147483647 h 98"/>
                  <a:gd name="T8" fmla="*/ 2147483647 w 127"/>
                  <a:gd name="T9" fmla="*/ 0 h 98"/>
                  <a:gd name="T10" fmla="*/ 2147483647 w 127"/>
                  <a:gd name="T11" fmla="*/ 2147483647 h 98"/>
                  <a:gd name="T12" fmla="*/ 2147483647 w 127"/>
                  <a:gd name="T13" fmla="*/ 2147483647 h 98"/>
                  <a:gd name="T14" fmla="*/ 2147483647 w 127"/>
                  <a:gd name="T15" fmla="*/ 2147483647 h 98"/>
                  <a:gd name="T16" fmla="*/ 2147483647 w 127"/>
                  <a:gd name="T17" fmla="*/ 2147483647 h 98"/>
                  <a:gd name="T18" fmla="*/ 2147483647 w 127"/>
                  <a:gd name="T19" fmla="*/ 2147483647 h 98"/>
                  <a:gd name="T20" fmla="*/ 2147483647 w 127"/>
                  <a:gd name="T21" fmla="*/ 2147483647 h 98"/>
                  <a:gd name="T22" fmla="*/ 0 w 127"/>
                  <a:gd name="T23" fmla="*/ 2147483647 h 98"/>
                  <a:gd name="T24" fmla="*/ 2147483647 w 127"/>
                  <a:gd name="T25" fmla="*/ 0 h 98"/>
                  <a:gd name="T26" fmla="*/ 2147483647 w 127"/>
                  <a:gd name="T27" fmla="*/ 2147483647 h 98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27"/>
                  <a:gd name="T43" fmla="*/ 0 h 98"/>
                  <a:gd name="T44" fmla="*/ 127 w 127"/>
                  <a:gd name="T45" fmla="*/ 98 h 98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27" h="98">
                    <a:moveTo>
                      <a:pt x="111" y="89"/>
                    </a:moveTo>
                    <a:cubicBezTo>
                      <a:pt x="108" y="93"/>
                      <a:pt x="104" y="96"/>
                      <a:pt x="100" y="98"/>
                    </a:cubicBezTo>
                    <a:cubicBezTo>
                      <a:pt x="113" y="88"/>
                      <a:pt x="122" y="71"/>
                      <a:pt x="122" y="53"/>
                    </a:cubicBezTo>
                    <a:cubicBezTo>
                      <a:pt x="122" y="35"/>
                      <a:pt x="113" y="19"/>
                      <a:pt x="100" y="8"/>
                    </a:cubicBezTo>
                    <a:lnTo>
                      <a:pt x="104" y="0"/>
                    </a:lnTo>
                    <a:cubicBezTo>
                      <a:pt x="118" y="11"/>
                      <a:pt x="127" y="29"/>
                      <a:pt x="127" y="48"/>
                    </a:cubicBezTo>
                    <a:cubicBezTo>
                      <a:pt x="127" y="64"/>
                      <a:pt x="121" y="78"/>
                      <a:pt x="111" y="89"/>
                    </a:cubicBezTo>
                    <a:close/>
                    <a:moveTo>
                      <a:pt x="27" y="8"/>
                    </a:moveTo>
                    <a:cubicBezTo>
                      <a:pt x="14" y="19"/>
                      <a:pt x="5" y="35"/>
                      <a:pt x="5" y="53"/>
                    </a:cubicBezTo>
                    <a:cubicBezTo>
                      <a:pt x="5" y="71"/>
                      <a:pt x="14" y="88"/>
                      <a:pt x="27" y="98"/>
                    </a:cubicBezTo>
                    <a:cubicBezTo>
                      <a:pt x="23" y="96"/>
                      <a:pt x="19" y="93"/>
                      <a:pt x="16" y="89"/>
                    </a:cubicBezTo>
                    <a:cubicBezTo>
                      <a:pt x="6" y="78"/>
                      <a:pt x="0" y="64"/>
                      <a:pt x="0" y="48"/>
                    </a:cubicBezTo>
                    <a:cubicBezTo>
                      <a:pt x="0" y="29"/>
                      <a:pt x="9" y="11"/>
                      <a:pt x="23" y="0"/>
                    </a:cubicBezTo>
                    <a:lnTo>
                      <a:pt x="27" y="8"/>
                    </a:lnTo>
                    <a:close/>
                  </a:path>
                </a:pathLst>
              </a:custGeom>
              <a:solidFill>
                <a:srgbClr val="FFFFFF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7" name="Freeform 406"/>
              <p:cNvSpPr>
                <a:spLocks noEditPoints="1"/>
              </p:cNvSpPr>
              <p:nvPr/>
            </p:nvSpPr>
            <p:spPr bwMode="auto">
              <a:xfrm>
                <a:off x="4474" y="1330"/>
                <a:ext cx="1339" cy="1086"/>
              </a:xfrm>
              <a:custGeom>
                <a:avLst/>
                <a:gdLst>
                  <a:gd name="T0" fmla="*/ 2147483647 w 117"/>
                  <a:gd name="T1" fmla="*/ 2147483647 h 94"/>
                  <a:gd name="T2" fmla="*/ 2147483647 w 117"/>
                  <a:gd name="T3" fmla="*/ 2147483647 h 94"/>
                  <a:gd name="T4" fmla="*/ 2147483647 w 117"/>
                  <a:gd name="T5" fmla="*/ 2147483647 h 94"/>
                  <a:gd name="T6" fmla="*/ 2147483647 w 117"/>
                  <a:gd name="T7" fmla="*/ 2147483647 h 94"/>
                  <a:gd name="T8" fmla="*/ 2147483647 w 117"/>
                  <a:gd name="T9" fmla="*/ 0 h 94"/>
                  <a:gd name="T10" fmla="*/ 2147483647 w 117"/>
                  <a:gd name="T11" fmla="*/ 2147483647 h 94"/>
                  <a:gd name="T12" fmla="*/ 2147483647 w 117"/>
                  <a:gd name="T13" fmla="*/ 2147483647 h 94"/>
                  <a:gd name="T14" fmla="*/ 2147483647 w 117"/>
                  <a:gd name="T15" fmla="*/ 2147483647 h 94"/>
                  <a:gd name="T16" fmla="*/ 2147483647 w 117"/>
                  <a:gd name="T17" fmla="*/ 2147483647 h 94"/>
                  <a:gd name="T18" fmla="*/ 2147483647 w 117"/>
                  <a:gd name="T19" fmla="*/ 2147483647 h 94"/>
                  <a:gd name="T20" fmla="*/ 2147483647 w 117"/>
                  <a:gd name="T21" fmla="*/ 2147483647 h 94"/>
                  <a:gd name="T22" fmla="*/ 0 w 117"/>
                  <a:gd name="T23" fmla="*/ 2147483647 h 94"/>
                  <a:gd name="T24" fmla="*/ 2147483647 w 117"/>
                  <a:gd name="T25" fmla="*/ 0 h 94"/>
                  <a:gd name="T26" fmla="*/ 2147483647 w 117"/>
                  <a:gd name="T27" fmla="*/ 2147483647 h 94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17"/>
                  <a:gd name="T43" fmla="*/ 0 h 94"/>
                  <a:gd name="T44" fmla="*/ 117 w 117"/>
                  <a:gd name="T45" fmla="*/ 94 h 94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17" h="94">
                    <a:moveTo>
                      <a:pt x="95" y="90"/>
                    </a:moveTo>
                    <a:cubicBezTo>
                      <a:pt x="93" y="92"/>
                      <a:pt x="91" y="93"/>
                      <a:pt x="88" y="94"/>
                    </a:cubicBezTo>
                    <a:cubicBezTo>
                      <a:pt x="102" y="84"/>
                      <a:pt x="111" y="68"/>
                      <a:pt x="111" y="50"/>
                    </a:cubicBezTo>
                    <a:cubicBezTo>
                      <a:pt x="111" y="34"/>
                      <a:pt x="103" y="18"/>
                      <a:pt x="91" y="9"/>
                    </a:cubicBezTo>
                    <a:lnTo>
                      <a:pt x="95" y="0"/>
                    </a:lnTo>
                    <a:cubicBezTo>
                      <a:pt x="108" y="11"/>
                      <a:pt x="117" y="27"/>
                      <a:pt x="117" y="45"/>
                    </a:cubicBezTo>
                    <a:cubicBezTo>
                      <a:pt x="117" y="63"/>
                      <a:pt x="108" y="80"/>
                      <a:pt x="95" y="90"/>
                    </a:cubicBezTo>
                    <a:close/>
                    <a:moveTo>
                      <a:pt x="26" y="9"/>
                    </a:moveTo>
                    <a:cubicBezTo>
                      <a:pt x="14" y="19"/>
                      <a:pt x="6" y="34"/>
                      <a:pt x="6" y="50"/>
                    </a:cubicBezTo>
                    <a:cubicBezTo>
                      <a:pt x="6" y="68"/>
                      <a:pt x="15" y="84"/>
                      <a:pt x="29" y="94"/>
                    </a:cubicBezTo>
                    <a:cubicBezTo>
                      <a:pt x="26" y="93"/>
                      <a:pt x="24" y="92"/>
                      <a:pt x="22" y="90"/>
                    </a:cubicBezTo>
                    <a:cubicBezTo>
                      <a:pt x="9" y="80"/>
                      <a:pt x="0" y="63"/>
                      <a:pt x="0" y="45"/>
                    </a:cubicBezTo>
                    <a:cubicBezTo>
                      <a:pt x="0" y="27"/>
                      <a:pt x="9" y="11"/>
                      <a:pt x="22" y="0"/>
                    </a:cubicBezTo>
                    <a:lnTo>
                      <a:pt x="26" y="9"/>
                    </a:lnTo>
                    <a:close/>
                  </a:path>
                </a:pathLst>
              </a:custGeom>
              <a:solidFill>
                <a:srgbClr val="0074C5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8" name="Freeform 407"/>
              <p:cNvSpPr>
                <a:spLocks noEditPoints="1"/>
              </p:cNvSpPr>
              <p:nvPr/>
            </p:nvSpPr>
            <p:spPr bwMode="auto">
              <a:xfrm>
                <a:off x="4537" y="1434"/>
                <a:ext cx="1204" cy="1000"/>
              </a:xfrm>
              <a:custGeom>
                <a:avLst/>
                <a:gdLst>
                  <a:gd name="T0" fmla="*/ 2147483647 w 105"/>
                  <a:gd name="T1" fmla="*/ 2147483647 h 87"/>
                  <a:gd name="T2" fmla="*/ 2147483647 w 105"/>
                  <a:gd name="T3" fmla="*/ 2147483647 h 87"/>
                  <a:gd name="T4" fmla="*/ 2147483647 w 105"/>
                  <a:gd name="T5" fmla="*/ 2147483647 h 87"/>
                  <a:gd name="T6" fmla="*/ 2147483647 w 105"/>
                  <a:gd name="T7" fmla="*/ 2147483647 h 87"/>
                  <a:gd name="T8" fmla="*/ 2147483647 w 105"/>
                  <a:gd name="T9" fmla="*/ 0 h 87"/>
                  <a:gd name="T10" fmla="*/ 2147483647 w 105"/>
                  <a:gd name="T11" fmla="*/ 2147483647 h 87"/>
                  <a:gd name="T12" fmla="*/ 2147483647 w 105"/>
                  <a:gd name="T13" fmla="*/ 2147483647 h 87"/>
                  <a:gd name="T14" fmla="*/ 2147483647 w 105"/>
                  <a:gd name="T15" fmla="*/ 2147483647 h 87"/>
                  <a:gd name="T16" fmla="*/ 2147483647 w 105"/>
                  <a:gd name="T17" fmla="*/ 2147483647 h 87"/>
                  <a:gd name="T18" fmla="*/ 2147483647 w 105"/>
                  <a:gd name="T19" fmla="*/ 2147483647 h 87"/>
                  <a:gd name="T20" fmla="*/ 2147483647 w 105"/>
                  <a:gd name="T21" fmla="*/ 2147483647 h 87"/>
                  <a:gd name="T22" fmla="*/ 0 w 105"/>
                  <a:gd name="T23" fmla="*/ 2147483647 h 87"/>
                  <a:gd name="T24" fmla="*/ 2147483647 w 105"/>
                  <a:gd name="T25" fmla="*/ 0 h 87"/>
                  <a:gd name="T26" fmla="*/ 2147483647 w 105"/>
                  <a:gd name="T27" fmla="*/ 2147483647 h 87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05"/>
                  <a:gd name="T43" fmla="*/ 0 h 87"/>
                  <a:gd name="T44" fmla="*/ 105 w 105"/>
                  <a:gd name="T45" fmla="*/ 87 h 87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05" h="87">
                    <a:moveTo>
                      <a:pt x="82" y="85"/>
                    </a:moveTo>
                    <a:cubicBezTo>
                      <a:pt x="81" y="86"/>
                      <a:pt x="79" y="86"/>
                      <a:pt x="78" y="87"/>
                    </a:cubicBezTo>
                    <a:cubicBezTo>
                      <a:pt x="91" y="79"/>
                      <a:pt x="100" y="64"/>
                      <a:pt x="100" y="47"/>
                    </a:cubicBezTo>
                    <a:cubicBezTo>
                      <a:pt x="100" y="31"/>
                      <a:pt x="93" y="17"/>
                      <a:pt x="81" y="8"/>
                    </a:cubicBezTo>
                    <a:lnTo>
                      <a:pt x="85" y="0"/>
                    </a:lnTo>
                    <a:cubicBezTo>
                      <a:pt x="97" y="9"/>
                      <a:pt x="105" y="25"/>
                      <a:pt x="105" y="41"/>
                    </a:cubicBezTo>
                    <a:cubicBezTo>
                      <a:pt x="105" y="59"/>
                      <a:pt x="96" y="75"/>
                      <a:pt x="82" y="85"/>
                    </a:cubicBezTo>
                    <a:close/>
                    <a:moveTo>
                      <a:pt x="24" y="8"/>
                    </a:moveTo>
                    <a:cubicBezTo>
                      <a:pt x="12" y="17"/>
                      <a:pt x="5" y="31"/>
                      <a:pt x="5" y="47"/>
                    </a:cubicBezTo>
                    <a:cubicBezTo>
                      <a:pt x="5" y="64"/>
                      <a:pt x="14" y="79"/>
                      <a:pt x="27" y="87"/>
                    </a:cubicBezTo>
                    <a:cubicBezTo>
                      <a:pt x="26" y="86"/>
                      <a:pt x="24" y="86"/>
                      <a:pt x="23" y="85"/>
                    </a:cubicBezTo>
                    <a:cubicBezTo>
                      <a:pt x="9" y="75"/>
                      <a:pt x="0" y="59"/>
                      <a:pt x="0" y="41"/>
                    </a:cubicBezTo>
                    <a:cubicBezTo>
                      <a:pt x="0" y="25"/>
                      <a:pt x="8" y="10"/>
                      <a:pt x="20" y="0"/>
                    </a:cubicBezTo>
                    <a:lnTo>
                      <a:pt x="24" y="8"/>
                    </a:lnTo>
                    <a:close/>
                  </a:path>
                </a:pathLst>
              </a:custGeom>
              <a:solidFill>
                <a:srgbClr val="EB3D00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64" name="Oval 408"/>
            <p:cNvSpPr>
              <a:spLocks noChangeArrowheads="1"/>
            </p:cNvSpPr>
            <p:nvPr/>
          </p:nvSpPr>
          <p:spPr bwMode="auto">
            <a:xfrm>
              <a:off x="10180281" y="267857"/>
              <a:ext cx="34411" cy="29080"/>
            </a:xfrm>
            <a:prstGeom prst="ellipse">
              <a:avLst/>
            </a:prstGeom>
            <a:solidFill>
              <a:srgbClr val="FDFA0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5" name="Oval 409"/>
            <p:cNvSpPr>
              <a:spLocks noChangeArrowheads="1"/>
            </p:cNvSpPr>
            <p:nvPr/>
          </p:nvSpPr>
          <p:spPr bwMode="auto">
            <a:xfrm>
              <a:off x="9653660" y="265319"/>
              <a:ext cx="33034" cy="29080"/>
            </a:xfrm>
            <a:prstGeom prst="ellipse">
              <a:avLst/>
            </a:prstGeom>
            <a:solidFill>
              <a:srgbClr val="EFEC5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9" name="Text Box 2"/>
          <p:cNvSpPr txBox="1">
            <a:spLocks noChangeArrowheads="1"/>
          </p:cNvSpPr>
          <p:nvPr/>
        </p:nvSpPr>
        <p:spPr bwMode="auto">
          <a:xfrm>
            <a:off x="-7937" y="-117"/>
            <a:ext cx="12199937" cy="723106"/>
          </a:xfrm>
          <a:prstGeom prst="rect">
            <a:avLst/>
          </a:prstGeom>
          <a:solidFill>
            <a:srgbClr val="204D8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855" tIns="38928" rIns="77855" bIns="38928" anchor="ctr"/>
          <a:lstStyle>
            <a:defPPr>
              <a:defRPr lang="ru-RU"/>
            </a:defPPr>
            <a:lvl1pPr algn="ctr" defTabSz="778206" fontAlgn="base">
              <a:spcBef>
                <a:spcPct val="0"/>
              </a:spcBef>
              <a:spcAft>
                <a:spcPct val="0"/>
              </a:spcAft>
              <a:defRPr sz="1400" ker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89626" defTabSz="779252" fontAlgn="base">
              <a:spcBef>
                <a:spcPct val="0"/>
              </a:spcBef>
              <a:spcAft>
                <a:spcPct val="0"/>
              </a:spcAft>
              <a:defRPr sz="1500"/>
            </a:lvl2pPr>
            <a:lvl3pPr marL="779252" defTabSz="779252" fontAlgn="base">
              <a:spcBef>
                <a:spcPct val="0"/>
              </a:spcBef>
              <a:spcAft>
                <a:spcPct val="0"/>
              </a:spcAft>
              <a:defRPr sz="1500"/>
            </a:lvl3pPr>
            <a:lvl4pPr marL="1168878" defTabSz="779252" fontAlgn="base">
              <a:spcBef>
                <a:spcPct val="0"/>
              </a:spcBef>
              <a:spcAft>
                <a:spcPct val="0"/>
              </a:spcAft>
              <a:defRPr sz="1500"/>
            </a:lvl4pPr>
            <a:lvl5pPr marL="1558503" defTabSz="779252" fontAlgn="base">
              <a:spcBef>
                <a:spcPct val="0"/>
              </a:spcBef>
              <a:spcAft>
                <a:spcPct val="0"/>
              </a:spcAft>
              <a:defRPr sz="1500"/>
            </a:lvl5pPr>
            <a:lvl6pPr marL="1948129" defTabSz="779252">
              <a:defRPr sz="1500"/>
            </a:lvl6pPr>
            <a:lvl7pPr marL="2337755" defTabSz="779252">
              <a:defRPr sz="1500"/>
            </a:lvl7pPr>
            <a:lvl8pPr marL="2727381" defTabSz="779252">
              <a:defRPr sz="1500"/>
            </a:lvl8pPr>
            <a:lvl9pPr marL="3117007" defTabSz="779252">
              <a:defRPr sz="1500"/>
            </a:lvl9pPr>
          </a:lstStyle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ИНФОРМАЦИОННЫЕ МАТЕРИАЛЫ ПО 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ОСАДКАМ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ТЕРРИТОРИИ 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РЕСПУБЛИКИ МОРДОВИЯ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(РИСК НАРУШЕНИЯ ЭЛЕКТРОСНАБЖЕНИЯ </a:t>
            </a:r>
            <a:r>
              <a:rPr lang="ru-RU" alt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12.12.2023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422" name="Группа 421"/>
          <p:cNvGrpSpPr/>
          <p:nvPr/>
        </p:nvGrpSpPr>
        <p:grpSpPr>
          <a:xfrm>
            <a:off x="9599939" y="2295969"/>
            <a:ext cx="2974026" cy="3743622"/>
            <a:chOff x="7765301" y="4457439"/>
            <a:chExt cx="2974026" cy="3743622"/>
          </a:xfrm>
        </p:grpSpPr>
        <p:grpSp>
          <p:nvGrpSpPr>
            <p:cNvPr id="424" name="Группа 423"/>
            <p:cNvGrpSpPr/>
            <p:nvPr/>
          </p:nvGrpSpPr>
          <p:grpSpPr>
            <a:xfrm>
              <a:off x="7765301" y="4457439"/>
              <a:ext cx="2974026" cy="3743622"/>
              <a:chOff x="6897578" y="4082211"/>
              <a:chExt cx="2644738" cy="2764039"/>
            </a:xfrm>
          </p:grpSpPr>
          <p:sp>
            <p:nvSpPr>
              <p:cNvPr id="450" name="Text Box 97"/>
              <p:cNvSpPr txBox="1">
                <a:spLocks noChangeArrowheads="1"/>
              </p:cNvSpPr>
              <p:nvPr/>
            </p:nvSpPr>
            <p:spPr bwMode="auto">
              <a:xfrm>
                <a:off x="7066917" y="6209278"/>
                <a:ext cx="1460939" cy="15222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27982" tIns="63992" rIns="127982" bIns="63992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ru-RU" altLang="ru-RU" sz="500" b="0" dirty="0">
                  <a:solidFill>
                    <a:srgbClr val="000000"/>
                  </a:solidFill>
                  <a:cs typeface="Arial" panose="020B0604020202020204" pitchFamily="34" charset="0"/>
                </a:endParaRPr>
              </a:p>
            </p:txBody>
          </p:sp>
          <p:grpSp>
            <p:nvGrpSpPr>
              <p:cNvPr id="451" name="Группа 450"/>
              <p:cNvGrpSpPr/>
              <p:nvPr/>
            </p:nvGrpSpPr>
            <p:grpSpPr>
              <a:xfrm>
                <a:off x="6897578" y="4082211"/>
                <a:ext cx="2644738" cy="2764039"/>
                <a:chOff x="9401428" y="1559479"/>
                <a:chExt cx="3026400" cy="5253681"/>
              </a:xfrm>
            </p:grpSpPr>
            <p:grpSp>
              <p:nvGrpSpPr>
                <p:cNvPr id="456" name="Группа 455"/>
                <p:cNvGrpSpPr/>
                <p:nvPr/>
              </p:nvGrpSpPr>
              <p:grpSpPr>
                <a:xfrm>
                  <a:off x="9401428" y="1559479"/>
                  <a:ext cx="3026400" cy="5253681"/>
                  <a:chOff x="6759623" y="3727167"/>
                  <a:chExt cx="2464767" cy="3113013"/>
                </a:xfrm>
              </p:grpSpPr>
              <p:sp>
                <p:nvSpPr>
                  <p:cNvPr id="461" name="Rectangle 93"/>
                  <p:cNvSpPr>
                    <a:spLocks noChangeArrowheads="1"/>
                  </p:cNvSpPr>
                  <p:nvPr/>
                </p:nvSpPr>
                <p:spPr bwMode="auto">
                  <a:xfrm>
                    <a:off x="6759623" y="3767481"/>
                    <a:ext cx="2134158" cy="3072699"/>
                  </a:xfrm>
                  <a:prstGeom prst="rect">
                    <a:avLst/>
                  </a:prstGeom>
                  <a:solidFill>
                    <a:schemeClr val="bg1"/>
                  </a:solidFill>
                  <a:ln w="19050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defTabSz="912321">
                      <a:defRPr/>
                    </a:pPr>
                    <a:endParaRPr lang="ru-RU" altLang="ru-RU" sz="800" dirty="0">
                      <a:solidFill>
                        <a:srgbClr val="000000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62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06136" y="5669858"/>
                    <a:ext cx="1833906" cy="363400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- прогноз нарушения 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ЛЭП </a:t>
                    </a:r>
                    <a:r>
                      <a:rPr lang="ru-RU" altLang="ru-RU" sz="1000" b="0" kern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(УГМС)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</a:t>
                    </a:r>
                    <a:endPara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63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74325" y="3727167"/>
                    <a:ext cx="1606383" cy="241833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Условные обозначения</a:t>
                    </a:r>
                  </a:p>
                </p:txBody>
              </p:sp>
              <p:sp>
                <p:nvSpPr>
                  <p:cNvPr id="464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187581" y="6232909"/>
                    <a:ext cx="1609849" cy="209841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endParaRPr lang="ru-RU" altLang="ru-RU" sz="800" b="0" dirty="0">
                      <a:solidFill>
                        <a:srgbClr val="000000"/>
                      </a:solidFill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65" name="TextBox 10"/>
                  <p:cNvSpPr txBox="1"/>
                  <p:nvPr/>
                </p:nvSpPr>
                <p:spPr>
                  <a:xfrm>
                    <a:off x="6844151" y="6597757"/>
                    <a:ext cx="591514" cy="204745"/>
                  </a:xfrm>
                  <a:prstGeom prst="rect">
                    <a:avLst/>
                  </a:prstGeom>
                  <a:solidFill>
                    <a:schemeClr val="bg1"/>
                  </a:solidFill>
                  <a:effectLst>
                    <a:softEdge rad="63500"/>
                  </a:effectLst>
                </p:spPr>
                <p:txBody>
                  <a:bodyPr wrap="square" rtlCol="0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l" defTabSz="912321">
                      <a:defRPr/>
                    </a:pPr>
                    <a:r>
                      <a:rPr lang="ru-RU" sz="1000" dirty="0" smtClean="0">
                        <a:solidFill>
                          <a:prstClr val="black"/>
                        </a:solidFill>
                        <a:latin typeface="Arial" pitchFamily="34" charset="0"/>
                        <a:cs typeface="Arial" pitchFamily="34" charset="0"/>
                      </a:rPr>
                      <a:t>Город</a:t>
                    </a:r>
                    <a:endParaRPr lang="ru-RU" sz="1000" dirty="0">
                      <a:solidFill>
                        <a:prstClr val="black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67" name="Прямоугольник 466"/>
                  <p:cNvSpPr/>
                  <p:nvPr/>
                </p:nvSpPr>
                <p:spPr>
                  <a:xfrm>
                    <a:off x="6789967" y="6011515"/>
                    <a:ext cx="527227" cy="138165"/>
                  </a:xfrm>
                  <a:prstGeom prst="rect">
                    <a:avLst/>
                  </a:prstGeom>
                  <a:solidFill>
                    <a:srgbClr val="FFFF00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 defTabSz="912321">
                      <a:defRPr/>
                    </a:pPr>
                    <a:r>
                      <a:rPr lang="ru-RU" sz="800" dirty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321/20</a:t>
                    </a:r>
                  </a:p>
                </p:txBody>
              </p:sp>
              <p:sp>
                <p:nvSpPr>
                  <p:cNvPr id="468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49111" y="6567185"/>
                    <a:ext cx="1831079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- муниципальное образование</a:t>
                    </a:r>
                  </a:p>
                </p:txBody>
              </p:sp>
              <p:sp>
                <p:nvSpPr>
                  <p:cNvPr id="469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327897" y="4656852"/>
                    <a:ext cx="1896493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- линии 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электропередач</a:t>
                    </a:r>
                    <a:endPara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70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66267" y="5973077"/>
                    <a:ext cx="1898652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kern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- </a:t>
                    </a:r>
                    <a:r>
                      <a:rPr lang="ru-RU" altLang="ru-RU" sz="1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протяженность ЛЭП/ТП (шт.)</a:t>
                    </a:r>
                  </a:p>
                </p:txBody>
              </p:sp>
              <p:sp>
                <p:nvSpPr>
                  <p:cNvPr id="471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429220" y="4063712"/>
                    <a:ext cx="873125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осадки, мм</a:t>
                    </a:r>
                    <a:endPara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</p:grpSp>
            <p:sp>
              <p:nvSpPr>
                <p:cNvPr id="457" name="Скругленный прямоугольник 456"/>
                <p:cNvSpPr/>
                <p:nvPr/>
              </p:nvSpPr>
              <p:spPr>
                <a:xfrm>
                  <a:off x="9637258" y="6127238"/>
                  <a:ext cx="282820" cy="225201"/>
                </a:xfrm>
                <a:prstGeom prst="roundRect">
                  <a:avLst/>
                </a:prstGeom>
                <a:solidFill>
                  <a:schemeClr val="accent6">
                    <a:lumMod val="20000"/>
                    <a:lumOff val="80000"/>
                  </a:schemeClr>
                </a:solidFill>
                <a:ln>
                  <a:solidFill>
                    <a:schemeClr val="tx1"/>
                  </a:solidFill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defTabSz="912321"/>
                  <a:r>
                    <a:rPr lang="ru-RU" sz="800" b="1" dirty="0">
                      <a:solidFill>
                        <a:prstClr val="black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60%</a:t>
                  </a:r>
                </a:p>
              </p:txBody>
            </p:sp>
            <p:sp>
              <p:nvSpPr>
                <p:cNvPr id="458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10008980" y="5925488"/>
                  <a:ext cx="2202328" cy="545576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 lIns="80200" tIns="40101" rIns="80200" bIns="40101">
                  <a:spAutoFit/>
                </a:bodyPr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955471">
                    <a:defRPr/>
                  </a:pPr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 - </a:t>
                  </a:r>
                  <a:r>
                    <a:rPr lang="ru-RU" altLang="ru-RU" sz="1000" b="0" dirty="0" smtClean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износ электроэнергетических </a:t>
                  </a:r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систем </a:t>
                  </a:r>
                </a:p>
              </p:txBody>
            </p:sp>
            <p:sp>
              <p:nvSpPr>
                <p:cNvPr id="459" name="Прямоугольник 458"/>
                <p:cNvSpPr/>
                <p:nvPr/>
              </p:nvSpPr>
              <p:spPr>
                <a:xfrm>
                  <a:off x="9438681" y="5747122"/>
                  <a:ext cx="658385" cy="230603"/>
                </a:xfrm>
                <a:prstGeom prst="rect">
                  <a:avLst/>
                </a:prstGeom>
                <a:solidFill>
                  <a:srgbClr val="92D050"/>
                </a:solidFill>
                <a:ln w="12700" cap="flat" cmpd="sng" algn="ctr">
                  <a:solidFill>
                    <a:sysClr val="windowText" lastClr="000000"/>
                  </a:solidFill>
                  <a:prstDash val="solid"/>
                  <a:miter lim="800000"/>
                </a:ln>
                <a:effectLst/>
              </p:spPr>
              <p:txBody>
                <a:bodyPr lIns="68571" tIns="34286" rIns="68571" bIns="34286" anchor="ctr"/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defTabSz="912321"/>
                  <a:r>
                    <a:rPr lang="ru-RU" sz="800" kern="0" dirty="0">
                      <a:solidFill>
                        <a:prstClr val="black"/>
                      </a:solidFill>
                      <a:cs typeface="Times New Roman" panose="02020603050405020304" pitchFamily="18" charset="0"/>
                    </a:rPr>
                    <a:t>19/330</a:t>
                  </a:r>
                </a:p>
              </p:txBody>
            </p:sp>
            <p:sp>
              <p:nvSpPr>
                <p:cNvPr id="460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10025082" y="5647837"/>
                  <a:ext cx="1868848" cy="39731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 lIns="127973" tIns="63988" rIns="127973" bIns="63988">
                  <a:spAutoFit/>
                </a:bodyPr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- кол-во домов /населения</a:t>
                  </a:r>
                </a:p>
              </p:txBody>
            </p:sp>
          </p:grpSp>
          <p:sp>
            <p:nvSpPr>
              <p:cNvPr id="452" name="Text Box 97"/>
              <p:cNvSpPr txBox="1">
                <a:spLocks noChangeArrowheads="1"/>
              </p:cNvSpPr>
              <p:nvPr/>
            </p:nvSpPr>
            <p:spPr bwMode="auto">
              <a:xfrm>
                <a:off x="7335606" y="5464351"/>
                <a:ext cx="1948620" cy="1851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- количество </a:t>
                </a:r>
                <a:r>
                  <a:rPr lang="ru-RU" altLang="ru-RU" sz="1000" b="0" kern="0" dirty="0" smtClean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осадков (УГМС), </a:t>
                </a: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мм</a:t>
                </a:r>
              </a:p>
            </p:txBody>
          </p:sp>
          <p:sp>
            <p:nvSpPr>
              <p:cNvPr id="453" name="TextBox 23"/>
              <p:cNvSpPr txBox="1"/>
              <p:nvPr/>
            </p:nvSpPr>
            <p:spPr>
              <a:xfrm>
                <a:off x="7029503" y="5479167"/>
                <a:ext cx="383894" cy="181793"/>
              </a:xfrm>
              <a:prstGeom prst="rect">
                <a:avLst/>
              </a:prstGeom>
              <a:solidFill>
                <a:srgbClr val="4F81BD">
                  <a:lumMod val="75000"/>
                </a:srgbClr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2321">
                  <a:defRPr/>
                </a:pPr>
                <a:r>
                  <a:rPr lang="ru-RU" sz="1000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2</a:t>
                </a:r>
                <a:r>
                  <a:rPr lang="ru-RU" sz="1000" kern="0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0</a:t>
                </a:r>
              </a:p>
            </p:txBody>
          </p:sp>
          <p:sp>
            <p:nvSpPr>
              <p:cNvPr id="454" name="TextBox 23"/>
              <p:cNvSpPr txBox="1"/>
              <p:nvPr/>
            </p:nvSpPr>
            <p:spPr>
              <a:xfrm>
                <a:off x="7041092" y="5647261"/>
                <a:ext cx="372305" cy="181793"/>
              </a:xfrm>
              <a:prstGeom prst="rect">
                <a:avLst/>
              </a:prstGeom>
              <a:solidFill>
                <a:srgbClr val="FF9900"/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2321">
                  <a:defRPr/>
                </a:pPr>
                <a:r>
                  <a:rPr lang="ru-RU" sz="1000" kern="0" dirty="0" smtClean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15</a:t>
                </a:r>
                <a:endParaRPr lang="ru-RU" sz="1000" kern="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455" name="Text Box 97"/>
              <p:cNvSpPr txBox="1">
                <a:spLocks noChangeArrowheads="1"/>
              </p:cNvSpPr>
              <p:nvPr/>
            </p:nvSpPr>
            <p:spPr bwMode="auto">
              <a:xfrm>
                <a:off x="7449857" y="5637358"/>
                <a:ext cx="1659776" cy="1851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- порывы ветра (УГМС), м/с</a:t>
                </a:r>
              </a:p>
            </p:txBody>
          </p:sp>
        </p:grpSp>
        <p:pic>
          <p:nvPicPr>
            <p:cNvPr id="447" name="Рисунок 446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7899635" y="5141222"/>
              <a:ext cx="649048" cy="1206564"/>
            </a:xfrm>
            <a:prstGeom prst="rect">
              <a:avLst/>
            </a:prstGeom>
          </p:spPr>
        </p:pic>
        <p:pic>
          <p:nvPicPr>
            <p:cNvPr id="449" name="Рисунок 448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7897604" y="4711550"/>
              <a:ext cx="2310493" cy="215263"/>
            </a:xfrm>
            <a:prstGeom prst="rect">
              <a:avLst/>
            </a:prstGeom>
          </p:spPr>
        </p:pic>
      </p:grpSp>
      <p:sp>
        <p:nvSpPr>
          <p:cNvPr id="423" name="Прямоугольник 422"/>
          <p:cNvSpPr/>
          <p:nvPr/>
        </p:nvSpPr>
        <p:spPr>
          <a:xfrm>
            <a:off x="4818914" y="5548234"/>
            <a:ext cx="820112" cy="20505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6382" tIns="33191" rIns="66382" bIns="33191" anchor="ctr"/>
          <a:lstStyle/>
          <a:p>
            <a:pPr algn="ctr"/>
            <a:r>
              <a:rPr lang="ru-RU" sz="7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64888/44291</a:t>
            </a:r>
          </a:p>
        </p:txBody>
      </p:sp>
      <p:sp>
        <p:nvSpPr>
          <p:cNvPr id="425" name="Скругленный прямоугольник 424"/>
          <p:cNvSpPr/>
          <p:nvPr/>
        </p:nvSpPr>
        <p:spPr>
          <a:xfrm>
            <a:off x="4818915" y="5334849"/>
            <a:ext cx="246509" cy="21565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7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426" name="Прямоугольник 425"/>
          <p:cNvSpPr/>
          <p:nvPr/>
        </p:nvSpPr>
        <p:spPr bwMode="auto">
          <a:xfrm>
            <a:off x="5074181" y="5343477"/>
            <a:ext cx="564845" cy="206623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9789" tIns="24894" rIns="49789" bIns="24894" anchor="ctr"/>
          <a:lstStyle/>
          <a:p>
            <a:pPr algn="ctr">
              <a:defRPr/>
            </a:pPr>
            <a:r>
              <a:rPr lang="ru-RU" sz="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768/102</a:t>
            </a:r>
            <a:endParaRPr lang="ru-RU" sz="7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7" name="TextBox 23"/>
          <p:cNvSpPr txBox="1"/>
          <p:nvPr/>
        </p:nvSpPr>
        <p:spPr>
          <a:xfrm>
            <a:off x="4799823" y="5102030"/>
            <a:ext cx="503121" cy="265756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</p:txBody>
      </p:sp>
      <p:sp>
        <p:nvSpPr>
          <p:cNvPr id="428" name="TextBox 23"/>
          <p:cNvSpPr txBox="1"/>
          <p:nvPr/>
        </p:nvSpPr>
        <p:spPr>
          <a:xfrm>
            <a:off x="5217323" y="5105607"/>
            <a:ext cx="434470" cy="265756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17</a:t>
            </a:r>
            <a:endParaRPr lang="ru-RU" sz="8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9" name="TextBox 10"/>
          <p:cNvSpPr txBox="1"/>
          <p:nvPr/>
        </p:nvSpPr>
        <p:spPr>
          <a:xfrm>
            <a:off x="4665873" y="4961789"/>
            <a:ext cx="1097435" cy="215444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>
              <a:defRPr/>
            </a:pPr>
            <a:r>
              <a:rPr lang="ru-RU" sz="800" dirty="0" smtClean="0">
                <a:solidFill>
                  <a:prstClr val="black"/>
                </a:solidFill>
              </a:rPr>
              <a:t>Рузаевский МР   </a:t>
            </a:r>
            <a:endParaRPr lang="ru-RU" sz="800" dirty="0">
              <a:solidFill>
                <a:prstClr val="black"/>
              </a:solidFill>
            </a:endParaRPr>
          </a:p>
        </p:txBody>
      </p:sp>
      <p:sp>
        <p:nvSpPr>
          <p:cNvPr id="430" name="TextBox 10"/>
          <p:cNvSpPr txBox="1"/>
          <p:nvPr/>
        </p:nvSpPr>
        <p:spPr>
          <a:xfrm>
            <a:off x="5717707" y="4729840"/>
            <a:ext cx="774819" cy="215444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l">
              <a:defRPr/>
            </a:pPr>
            <a:r>
              <a:rPr lang="ru-RU" sz="800" dirty="0" err="1" smtClean="0">
                <a:solidFill>
                  <a:prstClr val="black"/>
                </a:solidFill>
              </a:rPr>
              <a:t>г.о</a:t>
            </a:r>
            <a:r>
              <a:rPr lang="ru-RU" sz="800" dirty="0" smtClean="0">
                <a:solidFill>
                  <a:prstClr val="black"/>
                </a:solidFill>
              </a:rPr>
              <a:t>. Саранск   </a:t>
            </a:r>
            <a:endParaRPr lang="ru-RU" sz="800" dirty="0">
              <a:solidFill>
                <a:prstClr val="black"/>
              </a:solidFill>
            </a:endParaRPr>
          </a:p>
        </p:txBody>
      </p:sp>
      <p:sp>
        <p:nvSpPr>
          <p:cNvPr id="431" name="TextBox 23"/>
          <p:cNvSpPr txBox="1"/>
          <p:nvPr/>
        </p:nvSpPr>
        <p:spPr>
          <a:xfrm>
            <a:off x="5638727" y="4864068"/>
            <a:ext cx="503121" cy="265756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</p:txBody>
      </p:sp>
      <p:sp>
        <p:nvSpPr>
          <p:cNvPr id="432" name="TextBox 23"/>
          <p:cNvSpPr txBox="1"/>
          <p:nvPr/>
        </p:nvSpPr>
        <p:spPr>
          <a:xfrm>
            <a:off x="6022396" y="4853556"/>
            <a:ext cx="506012" cy="265756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17</a:t>
            </a:r>
            <a:endParaRPr lang="ru-RU" sz="8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3" name="Скругленный прямоугольник 432"/>
          <p:cNvSpPr/>
          <p:nvPr/>
        </p:nvSpPr>
        <p:spPr>
          <a:xfrm>
            <a:off x="5700148" y="5096203"/>
            <a:ext cx="246509" cy="21565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7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434" name="Прямоугольник 433"/>
          <p:cNvSpPr/>
          <p:nvPr/>
        </p:nvSpPr>
        <p:spPr bwMode="auto">
          <a:xfrm>
            <a:off x="5927681" y="5102010"/>
            <a:ext cx="564845" cy="206623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9789" tIns="24894" rIns="49789" bIns="24894" anchor="ctr"/>
          <a:lstStyle/>
          <a:p>
            <a:pPr algn="ctr">
              <a:defRPr/>
            </a:pPr>
            <a:r>
              <a:rPr lang="ru-RU" sz="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336,14/40</a:t>
            </a:r>
            <a:endParaRPr lang="ru-RU" sz="7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5" name="Прямоугольник 434"/>
          <p:cNvSpPr/>
          <p:nvPr/>
        </p:nvSpPr>
        <p:spPr>
          <a:xfrm>
            <a:off x="5720444" y="5315255"/>
            <a:ext cx="751112" cy="247830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6382" tIns="33191" rIns="66382" bIns="33191" anchor="ctr"/>
          <a:lstStyle/>
          <a:p>
            <a:pPr algn="ctr"/>
            <a:r>
              <a:rPr lang="ru-RU" sz="7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21862/349751</a:t>
            </a:r>
            <a:endParaRPr lang="ru-RU" sz="7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6" name="Полилиния 435"/>
          <p:cNvSpPr/>
          <p:nvPr/>
        </p:nvSpPr>
        <p:spPr>
          <a:xfrm>
            <a:off x="9746676" y="4717022"/>
            <a:ext cx="392035" cy="246272"/>
          </a:xfrm>
          <a:custGeom>
            <a:avLst/>
            <a:gdLst>
              <a:gd name="connsiteX0" fmla="*/ 42863 w 324905"/>
              <a:gd name="connsiteY0" fmla="*/ 28575 h 204788"/>
              <a:gd name="connsiteX1" fmla="*/ 47625 w 324905"/>
              <a:gd name="connsiteY1" fmla="*/ 4763 h 204788"/>
              <a:gd name="connsiteX2" fmla="*/ 61913 w 324905"/>
              <a:gd name="connsiteY2" fmla="*/ 0 h 204788"/>
              <a:gd name="connsiteX3" fmla="*/ 95250 w 324905"/>
              <a:gd name="connsiteY3" fmla="*/ 4763 h 204788"/>
              <a:gd name="connsiteX4" fmla="*/ 200025 w 324905"/>
              <a:gd name="connsiteY4" fmla="*/ 9525 h 204788"/>
              <a:gd name="connsiteX5" fmla="*/ 252413 w 324905"/>
              <a:gd name="connsiteY5" fmla="*/ 14288 h 204788"/>
              <a:gd name="connsiteX6" fmla="*/ 280988 w 324905"/>
              <a:gd name="connsiteY6" fmla="*/ 23813 h 204788"/>
              <a:gd name="connsiteX7" fmla="*/ 285750 w 324905"/>
              <a:gd name="connsiteY7" fmla="*/ 52388 h 204788"/>
              <a:gd name="connsiteX8" fmla="*/ 300038 w 324905"/>
              <a:gd name="connsiteY8" fmla="*/ 57150 h 204788"/>
              <a:gd name="connsiteX9" fmla="*/ 314325 w 324905"/>
              <a:gd name="connsiteY9" fmla="*/ 66675 h 204788"/>
              <a:gd name="connsiteX10" fmla="*/ 323850 w 324905"/>
              <a:gd name="connsiteY10" fmla="*/ 80963 h 204788"/>
              <a:gd name="connsiteX11" fmla="*/ 319088 w 324905"/>
              <a:gd name="connsiteY11" fmla="*/ 180975 h 204788"/>
              <a:gd name="connsiteX12" fmla="*/ 300038 w 324905"/>
              <a:gd name="connsiteY12" fmla="*/ 185738 h 204788"/>
              <a:gd name="connsiteX13" fmla="*/ 228600 w 324905"/>
              <a:gd name="connsiteY13" fmla="*/ 190500 h 204788"/>
              <a:gd name="connsiteX14" fmla="*/ 209550 w 324905"/>
              <a:gd name="connsiteY14" fmla="*/ 195263 h 204788"/>
              <a:gd name="connsiteX15" fmla="*/ 185738 w 324905"/>
              <a:gd name="connsiteY15" fmla="*/ 200025 h 204788"/>
              <a:gd name="connsiteX16" fmla="*/ 171450 w 324905"/>
              <a:gd name="connsiteY16" fmla="*/ 204788 h 204788"/>
              <a:gd name="connsiteX17" fmla="*/ 152400 w 324905"/>
              <a:gd name="connsiteY17" fmla="*/ 190500 h 204788"/>
              <a:gd name="connsiteX18" fmla="*/ 138113 w 324905"/>
              <a:gd name="connsiteY18" fmla="*/ 180975 h 204788"/>
              <a:gd name="connsiteX19" fmla="*/ 123825 w 324905"/>
              <a:gd name="connsiteY19" fmla="*/ 166688 h 204788"/>
              <a:gd name="connsiteX20" fmla="*/ 95250 w 324905"/>
              <a:gd name="connsiteY20" fmla="*/ 152400 h 204788"/>
              <a:gd name="connsiteX21" fmla="*/ 42863 w 324905"/>
              <a:gd name="connsiteY21" fmla="*/ 147638 h 204788"/>
              <a:gd name="connsiteX22" fmla="*/ 14288 w 324905"/>
              <a:gd name="connsiteY22" fmla="*/ 133350 h 204788"/>
              <a:gd name="connsiteX23" fmla="*/ 4763 w 324905"/>
              <a:gd name="connsiteY23" fmla="*/ 119063 h 204788"/>
              <a:gd name="connsiteX24" fmla="*/ 0 w 324905"/>
              <a:gd name="connsiteY24" fmla="*/ 104775 h 204788"/>
              <a:gd name="connsiteX25" fmla="*/ 19050 w 324905"/>
              <a:gd name="connsiteY25" fmla="*/ 42863 h 204788"/>
              <a:gd name="connsiteX26" fmla="*/ 42863 w 324905"/>
              <a:gd name="connsiteY26" fmla="*/ 28575 h 2047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324905" h="204788">
                <a:moveTo>
                  <a:pt x="42863" y="28575"/>
                </a:moveTo>
                <a:cubicBezTo>
                  <a:pt x="44450" y="20638"/>
                  <a:pt x="43135" y="11498"/>
                  <a:pt x="47625" y="4763"/>
                </a:cubicBezTo>
                <a:cubicBezTo>
                  <a:pt x="50410" y="586"/>
                  <a:pt x="56893" y="0"/>
                  <a:pt x="61913" y="0"/>
                </a:cubicBezTo>
                <a:cubicBezTo>
                  <a:pt x="73138" y="0"/>
                  <a:pt x="84138" y="3175"/>
                  <a:pt x="95250" y="4763"/>
                </a:cubicBezTo>
                <a:cubicBezTo>
                  <a:pt x="147969" y="22336"/>
                  <a:pt x="113804" y="14914"/>
                  <a:pt x="200025" y="9525"/>
                </a:cubicBezTo>
                <a:cubicBezTo>
                  <a:pt x="217488" y="11113"/>
                  <a:pt x="235145" y="11241"/>
                  <a:pt x="252413" y="14288"/>
                </a:cubicBezTo>
                <a:cubicBezTo>
                  <a:pt x="262300" y="16033"/>
                  <a:pt x="280988" y="23813"/>
                  <a:pt x="280988" y="23813"/>
                </a:cubicBezTo>
                <a:cubicBezTo>
                  <a:pt x="282575" y="33338"/>
                  <a:pt x="280959" y="44004"/>
                  <a:pt x="285750" y="52388"/>
                </a:cubicBezTo>
                <a:cubicBezTo>
                  <a:pt x="288241" y="56747"/>
                  <a:pt x="295548" y="54905"/>
                  <a:pt x="300038" y="57150"/>
                </a:cubicBezTo>
                <a:cubicBezTo>
                  <a:pt x="305157" y="59710"/>
                  <a:pt x="309563" y="63500"/>
                  <a:pt x="314325" y="66675"/>
                </a:cubicBezTo>
                <a:cubicBezTo>
                  <a:pt x="317500" y="71438"/>
                  <a:pt x="323612" y="75244"/>
                  <a:pt x="323850" y="80963"/>
                </a:cubicBezTo>
                <a:cubicBezTo>
                  <a:pt x="325240" y="114309"/>
                  <a:pt x="326484" y="148430"/>
                  <a:pt x="319088" y="180975"/>
                </a:cubicBezTo>
                <a:cubicBezTo>
                  <a:pt x="317637" y="187358"/>
                  <a:pt x="306548" y="185053"/>
                  <a:pt x="300038" y="185738"/>
                </a:cubicBezTo>
                <a:cubicBezTo>
                  <a:pt x="276304" y="188236"/>
                  <a:pt x="252413" y="188913"/>
                  <a:pt x="228600" y="190500"/>
                </a:cubicBezTo>
                <a:cubicBezTo>
                  <a:pt x="222250" y="192088"/>
                  <a:pt x="215940" y="193843"/>
                  <a:pt x="209550" y="195263"/>
                </a:cubicBezTo>
                <a:cubicBezTo>
                  <a:pt x="201648" y="197019"/>
                  <a:pt x="193591" y="198062"/>
                  <a:pt x="185738" y="200025"/>
                </a:cubicBezTo>
                <a:cubicBezTo>
                  <a:pt x="180868" y="201243"/>
                  <a:pt x="176213" y="203200"/>
                  <a:pt x="171450" y="204788"/>
                </a:cubicBezTo>
                <a:cubicBezTo>
                  <a:pt x="165100" y="200025"/>
                  <a:pt x="158859" y="195114"/>
                  <a:pt x="152400" y="190500"/>
                </a:cubicBezTo>
                <a:cubicBezTo>
                  <a:pt x="147743" y="187173"/>
                  <a:pt x="142510" y="184639"/>
                  <a:pt x="138113" y="180975"/>
                </a:cubicBezTo>
                <a:cubicBezTo>
                  <a:pt x="132939" y="176663"/>
                  <a:pt x="128999" y="171000"/>
                  <a:pt x="123825" y="166688"/>
                </a:cubicBezTo>
                <a:cubicBezTo>
                  <a:pt x="116019" y="160183"/>
                  <a:pt x="105619" y="153881"/>
                  <a:pt x="95250" y="152400"/>
                </a:cubicBezTo>
                <a:cubicBezTo>
                  <a:pt x="77892" y="149920"/>
                  <a:pt x="60325" y="149225"/>
                  <a:pt x="42863" y="147638"/>
                </a:cubicBezTo>
                <a:cubicBezTo>
                  <a:pt x="31242" y="143764"/>
                  <a:pt x="23520" y="142582"/>
                  <a:pt x="14288" y="133350"/>
                </a:cubicBezTo>
                <a:cubicBezTo>
                  <a:pt x="10241" y="129303"/>
                  <a:pt x="7323" y="124182"/>
                  <a:pt x="4763" y="119063"/>
                </a:cubicBezTo>
                <a:cubicBezTo>
                  <a:pt x="2518" y="114573"/>
                  <a:pt x="1588" y="109538"/>
                  <a:pt x="0" y="104775"/>
                </a:cubicBezTo>
                <a:cubicBezTo>
                  <a:pt x="5433" y="50448"/>
                  <a:pt x="-6518" y="68431"/>
                  <a:pt x="19050" y="42863"/>
                </a:cubicBezTo>
                <a:lnTo>
                  <a:pt x="42863" y="28575"/>
                </a:lnTo>
                <a:close/>
              </a:path>
            </a:pathLst>
          </a:custGeom>
          <a:solidFill>
            <a:srgbClr val="FFC000">
              <a:alpha val="40000"/>
            </a:srgb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2321">
              <a:defRPr/>
            </a:pPr>
            <a:endParaRPr lang="ru-RU" sz="800" dirty="0">
              <a:solidFill>
                <a:prstClr val="white"/>
              </a:solidFill>
            </a:endParaRPr>
          </a:p>
        </p:txBody>
      </p:sp>
      <p:sp>
        <p:nvSpPr>
          <p:cNvPr id="420" name="Rectangle 152"/>
          <p:cNvSpPr>
            <a:spLocks noChangeArrowheads="1"/>
          </p:cNvSpPr>
          <p:nvPr/>
        </p:nvSpPr>
        <p:spPr bwMode="auto">
          <a:xfrm>
            <a:off x="10454066" y="6303032"/>
            <a:ext cx="1728000" cy="538609"/>
          </a:xfrm>
          <a:prstGeom prst="rect">
            <a:avLst/>
          </a:prstGeom>
          <a:solidFill>
            <a:schemeClr val="bg1">
              <a:alpha val="96861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 lIns="22554" tIns="0" rIns="22554" bIns="0" anchor="ctr">
            <a:spAutoFit/>
          </a:bodyPr>
          <a:lstStyle/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ГУ МЧС России по 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Республике Мордовия</a:t>
            </a:r>
            <a:endParaRPr lang="ru-RU" altLang="ru-RU" sz="700" i="1" u="sn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АРМ №</a:t>
            </a: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alt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12:00 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11.12.2023 </a:t>
            </a:r>
          </a:p>
          <a:p>
            <a:pPr defTabSz="1727942">
              <a:spcBef>
                <a:spcPct val="0"/>
              </a:spcBef>
            </a:pP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Исп</a:t>
            </a: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Дегтярев Е.С.</a:t>
            </a:r>
            <a:endParaRPr lang="ru-RU" alt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Тел. </a:t>
            </a:r>
            <a:r>
              <a:rPr 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36-160-105</a:t>
            </a:r>
            <a:endParaRPr 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142608"/>
      </p:ext>
    </p:extLst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ырезка экрана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937" y="563364"/>
            <a:ext cx="12192000" cy="6294636"/>
          </a:xfrm>
          <a:prstGeom prst="rect">
            <a:avLst/>
          </a:prstGeom>
        </p:spPr>
      </p:pic>
      <p:grpSp>
        <p:nvGrpSpPr>
          <p:cNvPr id="4" name="Группа 3"/>
          <p:cNvGrpSpPr/>
          <p:nvPr/>
        </p:nvGrpSpPr>
        <p:grpSpPr>
          <a:xfrm>
            <a:off x="11461411" y="76626"/>
            <a:ext cx="625999" cy="526433"/>
            <a:chOff x="9625856" y="4064"/>
            <a:chExt cx="625999" cy="526433"/>
          </a:xfrm>
        </p:grpSpPr>
        <p:sp>
          <p:nvSpPr>
            <p:cNvPr id="5" name="Oval 44"/>
            <p:cNvSpPr>
              <a:spLocks noChangeArrowheads="1"/>
            </p:cNvSpPr>
            <p:nvPr/>
          </p:nvSpPr>
          <p:spPr bwMode="auto">
            <a:xfrm>
              <a:off x="9625856" y="4064"/>
              <a:ext cx="625999" cy="52643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" name="Oval 45"/>
            <p:cNvSpPr>
              <a:spLocks noChangeArrowheads="1"/>
            </p:cNvSpPr>
            <p:nvPr/>
          </p:nvSpPr>
          <p:spPr bwMode="auto">
            <a:xfrm>
              <a:off x="9640446" y="10526"/>
              <a:ext cx="600673" cy="505200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Oval 46"/>
            <p:cNvSpPr>
              <a:spLocks noChangeArrowheads="1"/>
            </p:cNvSpPr>
            <p:nvPr/>
          </p:nvSpPr>
          <p:spPr bwMode="auto">
            <a:xfrm>
              <a:off x="9715875" y="76994"/>
              <a:ext cx="454772" cy="38334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" name="Oval 47"/>
            <p:cNvSpPr>
              <a:spLocks noChangeArrowheads="1"/>
            </p:cNvSpPr>
            <p:nvPr/>
          </p:nvSpPr>
          <p:spPr bwMode="auto">
            <a:xfrm>
              <a:off x="9727987" y="87610"/>
              <a:ext cx="437704" cy="368803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" name="Freeform 48"/>
            <p:cNvSpPr>
              <a:spLocks noEditPoints="1"/>
            </p:cNvSpPr>
            <p:nvPr/>
          </p:nvSpPr>
          <p:spPr bwMode="auto">
            <a:xfrm>
              <a:off x="9765151" y="25297"/>
              <a:ext cx="362001" cy="84931"/>
            </a:xfrm>
            <a:custGeom>
              <a:avLst/>
              <a:gdLst>
                <a:gd name="T0" fmla="*/ 2147483647 w 115"/>
                <a:gd name="T1" fmla="*/ 2147483647 h 32"/>
                <a:gd name="T2" fmla="*/ 2147483647 w 115"/>
                <a:gd name="T3" fmla="*/ 2147483647 h 32"/>
                <a:gd name="T4" fmla="*/ 2147483647 w 115"/>
                <a:gd name="T5" fmla="*/ 2147483647 h 32"/>
                <a:gd name="T6" fmla="*/ 2147483647 w 115"/>
                <a:gd name="T7" fmla="*/ 2147483647 h 32"/>
                <a:gd name="T8" fmla="*/ 2147483647 w 115"/>
                <a:gd name="T9" fmla="*/ 2147483647 h 32"/>
                <a:gd name="T10" fmla="*/ 2147483647 w 115"/>
                <a:gd name="T11" fmla="*/ 2147483647 h 32"/>
                <a:gd name="T12" fmla="*/ 2147483647 w 115"/>
                <a:gd name="T13" fmla="*/ 2147483647 h 32"/>
                <a:gd name="T14" fmla="*/ 2147483647 w 115"/>
                <a:gd name="T15" fmla="*/ 2147483647 h 32"/>
                <a:gd name="T16" fmla="*/ 2147483647 w 115"/>
                <a:gd name="T17" fmla="*/ 2147483647 h 32"/>
                <a:gd name="T18" fmla="*/ 2147483647 w 115"/>
                <a:gd name="T19" fmla="*/ 2147483647 h 32"/>
                <a:gd name="T20" fmla="*/ 2147483647 w 115"/>
                <a:gd name="T21" fmla="*/ 2147483647 h 32"/>
                <a:gd name="T22" fmla="*/ 2147483647 w 115"/>
                <a:gd name="T23" fmla="*/ 2147483647 h 32"/>
                <a:gd name="T24" fmla="*/ 2147483647 w 115"/>
                <a:gd name="T25" fmla="*/ 2147483647 h 32"/>
                <a:gd name="T26" fmla="*/ 2147483647 w 115"/>
                <a:gd name="T27" fmla="*/ 2147483647 h 32"/>
                <a:gd name="T28" fmla="*/ 2147483647 w 115"/>
                <a:gd name="T29" fmla="*/ 2147483647 h 32"/>
                <a:gd name="T30" fmla="*/ 2147483647 w 115"/>
                <a:gd name="T31" fmla="*/ 2147483647 h 32"/>
                <a:gd name="T32" fmla="*/ 2147483647 w 115"/>
                <a:gd name="T33" fmla="*/ 2147483647 h 32"/>
                <a:gd name="T34" fmla="*/ 2147483647 w 115"/>
                <a:gd name="T35" fmla="*/ 2147483647 h 32"/>
                <a:gd name="T36" fmla="*/ 2147483647 w 115"/>
                <a:gd name="T37" fmla="*/ 2147483647 h 32"/>
                <a:gd name="T38" fmla="*/ 2147483647 w 115"/>
                <a:gd name="T39" fmla="*/ 2147483647 h 32"/>
                <a:gd name="T40" fmla="*/ 2147483647 w 115"/>
                <a:gd name="T41" fmla="*/ 2147483647 h 32"/>
                <a:gd name="T42" fmla="*/ 2147483647 w 115"/>
                <a:gd name="T43" fmla="*/ 0 h 32"/>
                <a:gd name="T44" fmla="*/ 2147483647 w 115"/>
                <a:gd name="T45" fmla="*/ 2147483647 h 32"/>
                <a:gd name="T46" fmla="*/ 2147483647 w 115"/>
                <a:gd name="T47" fmla="*/ 2147483647 h 32"/>
                <a:gd name="T48" fmla="*/ 2147483647 w 115"/>
                <a:gd name="T49" fmla="*/ 2147483647 h 32"/>
                <a:gd name="T50" fmla="*/ 2147483647 w 115"/>
                <a:gd name="T51" fmla="*/ 0 h 32"/>
                <a:gd name="T52" fmla="*/ 2147483647 w 115"/>
                <a:gd name="T53" fmla="*/ 2147483647 h 32"/>
                <a:gd name="T54" fmla="*/ 2147483647 w 115"/>
                <a:gd name="T55" fmla="*/ 2147483647 h 32"/>
                <a:gd name="T56" fmla="*/ 2147483647 w 115"/>
                <a:gd name="T57" fmla="*/ 2147483647 h 32"/>
                <a:gd name="T58" fmla="*/ 2147483647 w 115"/>
                <a:gd name="T59" fmla="*/ 2147483647 h 32"/>
                <a:gd name="T60" fmla="*/ 2147483647 w 115"/>
                <a:gd name="T61" fmla="*/ 2147483647 h 32"/>
                <a:gd name="T62" fmla="*/ 2147483647 w 115"/>
                <a:gd name="T63" fmla="*/ 2147483647 h 32"/>
                <a:gd name="T64" fmla="*/ 2147483647 w 115"/>
                <a:gd name="T65" fmla="*/ 2147483647 h 32"/>
                <a:gd name="T66" fmla="*/ 2147483647 w 115"/>
                <a:gd name="T67" fmla="*/ 2147483647 h 32"/>
                <a:gd name="T68" fmla="*/ 2147483647 w 115"/>
                <a:gd name="T69" fmla="*/ 2147483647 h 32"/>
                <a:gd name="T70" fmla="*/ 2147483647 w 115"/>
                <a:gd name="T71" fmla="*/ 2147483647 h 32"/>
                <a:gd name="T72" fmla="*/ 2147483647 w 115"/>
                <a:gd name="T73" fmla="*/ 2147483647 h 32"/>
                <a:gd name="T74" fmla="*/ 2147483647 w 115"/>
                <a:gd name="T75" fmla="*/ 2147483647 h 32"/>
                <a:gd name="T76" fmla="*/ 2147483647 w 115"/>
                <a:gd name="T77" fmla="*/ 2147483647 h 32"/>
                <a:gd name="T78" fmla="*/ 2147483647 w 115"/>
                <a:gd name="T79" fmla="*/ 2147483647 h 32"/>
                <a:gd name="T80" fmla="*/ 2147483647 w 115"/>
                <a:gd name="T81" fmla="*/ 2147483647 h 32"/>
                <a:gd name="T82" fmla="*/ 2147483647 w 115"/>
                <a:gd name="T83" fmla="*/ 2147483647 h 32"/>
                <a:gd name="T84" fmla="*/ 2147483647 w 115"/>
                <a:gd name="T85" fmla="*/ 2147483647 h 32"/>
                <a:gd name="T86" fmla="*/ 2147483647 w 115"/>
                <a:gd name="T87" fmla="*/ 2147483647 h 32"/>
                <a:gd name="T88" fmla="*/ 2147483647 w 115"/>
                <a:gd name="T89" fmla="*/ 2147483647 h 32"/>
                <a:gd name="T90" fmla="*/ 2147483647 w 115"/>
                <a:gd name="T91" fmla="*/ 2147483647 h 32"/>
                <a:gd name="T92" fmla="*/ 2147483647 w 115"/>
                <a:gd name="T93" fmla="*/ 2147483647 h 32"/>
                <a:gd name="T94" fmla="*/ 2147483647 w 115"/>
                <a:gd name="T95" fmla="*/ 2147483647 h 32"/>
                <a:gd name="T96" fmla="*/ 2147483647 w 115"/>
                <a:gd name="T97" fmla="*/ 2147483647 h 32"/>
                <a:gd name="T98" fmla="*/ 2147483647 w 115"/>
                <a:gd name="T99" fmla="*/ 2147483647 h 32"/>
                <a:gd name="T100" fmla="*/ 2147483647 w 115"/>
                <a:gd name="T101" fmla="*/ 2147483647 h 32"/>
                <a:gd name="T102" fmla="*/ 2147483647 w 115"/>
                <a:gd name="T103" fmla="*/ 2147483647 h 32"/>
                <a:gd name="T104" fmla="*/ 2147483647 w 115"/>
                <a:gd name="T105" fmla="*/ 2147483647 h 3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15"/>
                <a:gd name="T160" fmla="*/ 0 h 32"/>
                <a:gd name="T161" fmla="*/ 115 w 115"/>
                <a:gd name="T162" fmla="*/ 32 h 3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15" h="32">
                  <a:moveTo>
                    <a:pt x="6" y="29"/>
                  </a:moveTo>
                  <a:lnTo>
                    <a:pt x="7" y="29"/>
                  </a:lnTo>
                  <a:cubicBezTo>
                    <a:pt x="7" y="29"/>
                    <a:pt x="7" y="29"/>
                    <a:pt x="8" y="28"/>
                  </a:cubicBezTo>
                  <a:cubicBezTo>
                    <a:pt x="8" y="28"/>
                    <a:pt x="8" y="28"/>
                    <a:pt x="7" y="28"/>
                  </a:cubicBezTo>
                  <a:lnTo>
                    <a:pt x="4" y="22"/>
                  </a:lnTo>
                  <a:cubicBezTo>
                    <a:pt x="4" y="22"/>
                    <a:pt x="3" y="22"/>
                    <a:pt x="3" y="22"/>
                  </a:cubicBezTo>
                  <a:cubicBezTo>
                    <a:pt x="3" y="22"/>
                    <a:pt x="3" y="22"/>
                    <a:pt x="2" y="22"/>
                  </a:cubicBezTo>
                  <a:lnTo>
                    <a:pt x="0" y="20"/>
                  </a:lnTo>
                  <a:lnTo>
                    <a:pt x="8" y="15"/>
                  </a:lnTo>
                  <a:lnTo>
                    <a:pt x="9" y="18"/>
                  </a:lnTo>
                  <a:cubicBezTo>
                    <a:pt x="9" y="18"/>
                    <a:pt x="8" y="18"/>
                    <a:pt x="8" y="18"/>
                  </a:cubicBezTo>
                  <a:cubicBezTo>
                    <a:pt x="8" y="18"/>
                    <a:pt x="8" y="19"/>
                    <a:pt x="8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8" y="19"/>
                    <a:pt x="8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lnTo>
                    <a:pt x="9" y="20"/>
                  </a:lnTo>
                  <a:lnTo>
                    <a:pt x="13" y="18"/>
                  </a:lnTo>
                  <a:lnTo>
                    <a:pt x="12" y="17"/>
                  </a:lnTo>
                  <a:cubicBezTo>
                    <a:pt x="12" y="17"/>
                    <a:pt x="12" y="16"/>
                    <a:pt x="12" y="16"/>
                  </a:cubicBezTo>
                  <a:cubicBezTo>
                    <a:pt x="11" y="16"/>
                    <a:pt x="11" y="16"/>
                    <a:pt x="11" y="17"/>
                  </a:cubicBezTo>
                  <a:lnTo>
                    <a:pt x="9" y="14"/>
                  </a:lnTo>
                  <a:lnTo>
                    <a:pt x="16" y="10"/>
                  </a:lnTo>
                  <a:lnTo>
                    <a:pt x="18" y="12"/>
                  </a:lnTo>
                  <a:lnTo>
                    <a:pt x="17" y="13"/>
                  </a:lnTo>
                  <a:cubicBezTo>
                    <a:pt x="17" y="13"/>
                    <a:pt x="17" y="13"/>
                    <a:pt x="17" y="13"/>
                  </a:cubicBezTo>
                  <a:cubicBezTo>
                    <a:pt x="17" y="13"/>
                    <a:pt x="17" y="14"/>
                    <a:pt x="17" y="14"/>
                  </a:cubicBezTo>
                  <a:lnTo>
                    <a:pt x="20" y="20"/>
                  </a:lnTo>
                  <a:lnTo>
                    <a:pt x="21" y="20"/>
                  </a:lnTo>
                  <a:cubicBezTo>
                    <a:pt x="21" y="20"/>
                    <a:pt x="21" y="20"/>
                    <a:pt x="21" y="20"/>
                  </a:cubicBezTo>
                  <a:cubicBezTo>
                    <a:pt x="21" y="20"/>
                    <a:pt x="21" y="20"/>
                    <a:pt x="22" y="20"/>
                  </a:cubicBezTo>
                  <a:lnTo>
                    <a:pt x="22" y="19"/>
                  </a:lnTo>
                  <a:lnTo>
                    <a:pt x="24" y="22"/>
                  </a:lnTo>
                  <a:lnTo>
                    <a:pt x="17" y="26"/>
                  </a:lnTo>
                  <a:lnTo>
                    <a:pt x="15" y="24"/>
                  </a:lnTo>
                  <a:cubicBezTo>
                    <a:pt x="16" y="24"/>
                    <a:pt x="16" y="23"/>
                    <a:pt x="16" y="23"/>
                  </a:cubicBezTo>
                  <a:cubicBezTo>
                    <a:pt x="16" y="23"/>
                    <a:pt x="16" y="23"/>
                    <a:pt x="16" y="23"/>
                  </a:cubicBezTo>
                  <a:lnTo>
                    <a:pt x="14" y="21"/>
                  </a:lnTo>
                  <a:lnTo>
                    <a:pt x="11" y="23"/>
                  </a:lnTo>
                  <a:lnTo>
                    <a:pt x="12" y="25"/>
                  </a:lnTo>
                  <a:cubicBezTo>
                    <a:pt x="12" y="25"/>
                    <a:pt x="12" y="25"/>
                    <a:pt x="13" y="25"/>
                  </a:cubicBezTo>
                  <a:cubicBezTo>
                    <a:pt x="13" y="25"/>
                    <a:pt x="13" y="25"/>
                    <a:pt x="13" y="25"/>
                  </a:cubicBezTo>
                  <a:lnTo>
                    <a:pt x="14" y="25"/>
                  </a:lnTo>
                  <a:lnTo>
                    <a:pt x="15" y="27"/>
                  </a:lnTo>
                  <a:lnTo>
                    <a:pt x="8" y="32"/>
                  </a:lnTo>
                  <a:lnTo>
                    <a:pt x="6" y="29"/>
                  </a:lnTo>
                  <a:close/>
                  <a:moveTo>
                    <a:pt x="33" y="3"/>
                  </a:moveTo>
                  <a:lnTo>
                    <a:pt x="34" y="6"/>
                  </a:lnTo>
                  <a:lnTo>
                    <a:pt x="33" y="6"/>
                  </a:lnTo>
                  <a:cubicBezTo>
                    <a:pt x="33" y="6"/>
                    <a:pt x="33" y="6"/>
                    <a:pt x="33" y="6"/>
                  </a:cubicBezTo>
                  <a:cubicBezTo>
                    <a:pt x="33" y="7"/>
                    <a:pt x="33" y="7"/>
                    <a:pt x="33" y="7"/>
                  </a:cubicBezTo>
                  <a:lnTo>
                    <a:pt x="35" y="14"/>
                  </a:lnTo>
                  <a:lnTo>
                    <a:pt x="38" y="13"/>
                  </a:lnTo>
                  <a:lnTo>
                    <a:pt x="37" y="6"/>
                  </a:lnTo>
                  <a:cubicBezTo>
                    <a:pt x="37" y="6"/>
                    <a:pt x="36" y="6"/>
                    <a:pt x="36" y="6"/>
                  </a:cubicBezTo>
                  <a:cubicBezTo>
                    <a:pt x="36" y="5"/>
                    <a:pt x="36" y="5"/>
                    <a:pt x="36" y="6"/>
                  </a:cubicBezTo>
                  <a:lnTo>
                    <a:pt x="35" y="6"/>
                  </a:lnTo>
                  <a:lnTo>
                    <a:pt x="35" y="3"/>
                  </a:lnTo>
                  <a:lnTo>
                    <a:pt x="43" y="1"/>
                  </a:lnTo>
                  <a:lnTo>
                    <a:pt x="44" y="3"/>
                  </a:lnTo>
                  <a:lnTo>
                    <a:pt x="43" y="4"/>
                  </a:lnTo>
                  <a:cubicBezTo>
                    <a:pt x="42" y="4"/>
                    <a:pt x="42" y="4"/>
                    <a:pt x="42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lnTo>
                    <a:pt x="44" y="10"/>
                  </a:ln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5" y="11"/>
                  </a:cubicBezTo>
                  <a:lnTo>
                    <a:pt x="46" y="11"/>
                  </a:lnTo>
                  <a:lnTo>
                    <a:pt x="48" y="17"/>
                  </a:lnTo>
                  <a:lnTo>
                    <a:pt x="45" y="18"/>
                  </a:lnTo>
                  <a:lnTo>
                    <a:pt x="44" y="17"/>
                  </a:ln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5"/>
                    <a:pt x="44" y="15"/>
                  </a:cubicBezTo>
                  <a:cubicBezTo>
                    <a:pt x="43" y="15"/>
                    <a:pt x="43" y="15"/>
                    <a:pt x="42" y="15"/>
                  </a:cubicBezTo>
                  <a:lnTo>
                    <a:pt x="28" y="19"/>
                  </a:lnTo>
                  <a:lnTo>
                    <a:pt x="27" y="16"/>
                  </a:lnTo>
                  <a:lnTo>
                    <a:pt x="28" y="16"/>
                  </a:lnTo>
                  <a:cubicBezTo>
                    <a:pt x="29" y="16"/>
                    <a:pt x="29" y="16"/>
                    <a:pt x="29" y="16"/>
                  </a:cubicBezTo>
                  <a:cubicBezTo>
                    <a:pt x="29" y="16"/>
                    <a:pt x="29" y="16"/>
                    <a:pt x="29" y="15"/>
                  </a:cubicBezTo>
                  <a:lnTo>
                    <a:pt x="27" y="9"/>
                  </a:lnTo>
                  <a:cubicBezTo>
                    <a:pt x="27" y="8"/>
                    <a:pt x="27" y="8"/>
                    <a:pt x="27" y="8"/>
                  </a:cubicBezTo>
                  <a:cubicBezTo>
                    <a:pt x="27" y="8"/>
                    <a:pt x="26" y="8"/>
                    <a:pt x="26" y="8"/>
                  </a:cubicBezTo>
                  <a:lnTo>
                    <a:pt x="25" y="8"/>
                  </a:lnTo>
                  <a:lnTo>
                    <a:pt x="25" y="6"/>
                  </a:lnTo>
                  <a:lnTo>
                    <a:pt x="33" y="3"/>
                  </a:lnTo>
                  <a:close/>
                  <a:moveTo>
                    <a:pt x="61" y="0"/>
                  </a:moveTo>
                  <a:lnTo>
                    <a:pt x="61" y="3"/>
                  </a:lnTo>
                  <a:cubicBezTo>
                    <a:pt x="61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4"/>
                  </a:cubicBezTo>
                  <a:lnTo>
                    <a:pt x="62" y="6"/>
                  </a:lnTo>
                  <a:lnTo>
                    <a:pt x="63" y="4"/>
                  </a:ln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3" y="3"/>
                  </a:cubicBezTo>
                  <a:cubicBezTo>
                    <a:pt x="63" y="3"/>
                    <a:pt x="63" y="3"/>
                    <a:pt x="63" y="3"/>
                  </a:cubicBezTo>
                  <a:lnTo>
                    <a:pt x="63" y="0"/>
                  </a:lnTo>
                  <a:lnTo>
                    <a:pt x="70" y="0"/>
                  </a:lnTo>
                  <a:lnTo>
                    <a:pt x="70" y="3"/>
                  </a:lnTo>
                  <a:lnTo>
                    <a:pt x="69" y="3"/>
                  </a:lnTo>
                  <a:cubicBezTo>
                    <a:pt x="69" y="3"/>
                    <a:pt x="68" y="3"/>
                    <a:pt x="68" y="3"/>
                  </a:cubicBezTo>
                  <a:cubicBezTo>
                    <a:pt x="68" y="3"/>
                    <a:pt x="68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lnTo>
                    <a:pt x="65" y="8"/>
                  </a:lnTo>
                  <a:cubicBezTo>
                    <a:pt x="65" y="9"/>
                    <a:pt x="64" y="11"/>
                    <a:pt x="64" y="11"/>
                  </a:cubicBezTo>
                  <a:cubicBezTo>
                    <a:pt x="63" y="12"/>
                    <a:pt x="62" y="13"/>
                    <a:pt x="62" y="13"/>
                  </a:cubicBezTo>
                  <a:cubicBezTo>
                    <a:pt x="61" y="14"/>
                    <a:pt x="61" y="14"/>
                    <a:pt x="60" y="14"/>
                  </a:cubicBezTo>
                  <a:cubicBezTo>
                    <a:pt x="59" y="14"/>
                    <a:pt x="58" y="14"/>
                    <a:pt x="58" y="14"/>
                  </a:cubicBezTo>
                  <a:cubicBezTo>
                    <a:pt x="57" y="14"/>
                    <a:pt x="57" y="14"/>
                    <a:pt x="56" y="14"/>
                  </a:cubicBezTo>
                  <a:cubicBezTo>
                    <a:pt x="56" y="14"/>
                    <a:pt x="55" y="14"/>
                    <a:pt x="54" y="14"/>
                  </a:cubicBezTo>
                  <a:lnTo>
                    <a:pt x="54" y="10"/>
                  </a:lnTo>
                  <a:cubicBezTo>
                    <a:pt x="55" y="10"/>
                    <a:pt x="55" y="10"/>
                    <a:pt x="56" y="10"/>
                  </a:cubicBezTo>
                  <a:cubicBezTo>
                    <a:pt x="56" y="10"/>
                    <a:pt x="57" y="10"/>
                    <a:pt x="57" y="10"/>
                  </a:cubicBezTo>
                  <a:cubicBezTo>
                    <a:pt x="57" y="10"/>
                    <a:pt x="57" y="10"/>
                    <a:pt x="58" y="10"/>
                  </a:cubicBezTo>
                  <a:cubicBezTo>
                    <a:pt x="58" y="10"/>
                    <a:pt x="58" y="10"/>
                    <a:pt x="58" y="10"/>
                  </a:cubicBezTo>
                  <a:lnTo>
                    <a:pt x="54" y="4"/>
                  </a:lnTo>
                  <a:cubicBezTo>
                    <a:pt x="54" y="4"/>
                    <a:pt x="54" y="3"/>
                    <a:pt x="54" y="3"/>
                  </a:cubicBezTo>
                  <a:cubicBezTo>
                    <a:pt x="53" y="3"/>
                    <a:pt x="53" y="3"/>
                    <a:pt x="53" y="3"/>
                  </a:cubicBezTo>
                  <a:cubicBezTo>
                    <a:pt x="53" y="3"/>
                    <a:pt x="53" y="3"/>
                    <a:pt x="53" y="2"/>
                  </a:cubicBezTo>
                  <a:cubicBezTo>
                    <a:pt x="52" y="2"/>
                    <a:pt x="52" y="2"/>
                    <a:pt x="52" y="2"/>
                  </a:cubicBezTo>
                  <a:lnTo>
                    <a:pt x="51" y="2"/>
                  </a:lnTo>
                  <a:lnTo>
                    <a:pt x="52" y="0"/>
                  </a:lnTo>
                  <a:lnTo>
                    <a:pt x="61" y="0"/>
                  </a:lnTo>
                  <a:close/>
                  <a:moveTo>
                    <a:pt x="86" y="7"/>
                  </a:moveTo>
                  <a:lnTo>
                    <a:pt x="85" y="7"/>
                  </a:lnTo>
                  <a:cubicBezTo>
                    <a:pt x="85" y="7"/>
                    <a:pt x="85" y="7"/>
                    <a:pt x="84" y="7"/>
                  </a:cubicBezTo>
                  <a:cubicBezTo>
                    <a:pt x="84" y="7"/>
                    <a:pt x="84" y="7"/>
                    <a:pt x="84" y="7"/>
                  </a:cubicBezTo>
                  <a:lnTo>
                    <a:pt x="84" y="9"/>
                  </a:ln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5" y="9"/>
                    <a:pt x="85" y="9"/>
                  </a:cubicBezTo>
                  <a:cubicBezTo>
                    <a:pt x="85" y="9"/>
                    <a:pt x="85" y="9"/>
                    <a:pt x="85" y="8"/>
                  </a:cubicBezTo>
                  <a:cubicBezTo>
                    <a:pt x="86" y="8"/>
                    <a:pt x="86" y="8"/>
                    <a:pt x="86" y="8"/>
                  </a:cubicBezTo>
                  <a:cubicBezTo>
                    <a:pt x="86" y="8"/>
                    <a:pt x="86" y="8"/>
                    <a:pt x="86" y="7"/>
                  </a:cubicBezTo>
                  <a:cubicBezTo>
                    <a:pt x="87" y="7"/>
                    <a:pt x="87" y="7"/>
                    <a:pt x="87" y="7"/>
                  </a:cubicBezTo>
                  <a:cubicBezTo>
                    <a:pt x="87" y="7"/>
                    <a:pt x="87" y="7"/>
                    <a:pt x="87" y="6"/>
                  </a:cubicBezTo>
                  <a:cubicBezTo>
                    <a:pt x="88" y="6"/>
                    <a:pt x="88" y="6"/>
                    <a:pt x="89" y="5"/>
                  </a:cubicBezTo>
                  <a:cubicBezTo>
                    <a:pt x="90" y="5"/>
                    <a:pt x="91" y="5"/>
                    <a:pt x="92" y="6"/>
                  </a:cubicBezTo>
                  <a:cubicBezTo>
                    <a:pt x="92" y="6"/>
                    <a:pt x="92" y="6"/>
                    <a:pt x="93" y="6"/>
                  </a:cubicBezTo>
                  <a:cubicBezTo>
                    <a:pt x="93" y="6"/>
                    <a:pt x="93" y="6"/>
                    <a:pt x="93" y="6"/>
                  </a:cubicBezTo>
                  <a:cubicBezTo>
                    <a:pt x="94" y="6"/>
                    <a:pt x="94" y="6"/>
                    <a:pt x="94" y="6"/>
                  </a:cubicBezTo>
                  <a:cubicBezTo>
                    <a:pt x="94" y="6"/>
                    <a:pt x="94" y="7"/>
                    <a:pt x="94" y="7"/>
                  </a:cubicBezTo>
                  <a:lnTo>
                    <a:pt x="93" y="10"/>
                  </a:ln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2" y="10"/>
                    <a:pt x="92" y="10"/>
                  </a:cubicBezTo>
                  <a:cubicBezTo>
                    <a:pt x="92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1"/>
                  </a:cubicBezTo>
                  <a:cubicBezTo>
                    <a:pt x="90" y="11"/>
                    <a:pt x="90" y="11"/>
                    <a:pt x="89" y="11"/>
                  </a:cubicBezTo>
                  <a:cubicBezTo>
                    <a:pt x="89" y="11"/>
                    <a:pt x="88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8" y="12"/>
                    <a:pt x="89" y="12"/>
                    <a:pt x="89" y="13"/>
                  </a:cubicBezTo>
                  <a:cubicBezTo>
                    <a:pt x="90" y="13"/>
                    <a:pt x="90" y="14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6"/>
                  </a:cubicBezTo>
                  <a:cubicBezTo>
                    <a:pt x="90" y="16"/>
                    <a:pt x="90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2" y="16"/>
                  </a:cubicBezTo>
                  <a:lnTo>
                    <a:pt x="90" y="20"/>
                  </a:lnTo>
                  <a:cubicBezTo>
                    <a:pt x="90" y="20"/>
                    <a:pt x="90" y="20"/>
                    <a:pt x="90" y="20"/>
                  </a:cubicBezTo>
                  <a:cubicBezTo>
                    <a:pt x="89" y="20"/>
                    <a:pt x="89" y="20"/>
                    <a:pt x="89" y="20"/>
                  </a:cubicBezTo>
                  <a:cubicBezTo>
                    <a:pt x="89" y="20"/>
                    <a:pt x="89" y="20"/>
                    <a:pt x="88" y="20"/>
                  </a:cubicBezTo>
                  <a:cubicBezTo>
                    <a:pt x="88" y="20"/>
                    <a:pt x="88" y="20"/>
                    <a:pt x="88" y="20"/>
                  </a:cubicBezTo>
                  <a:cubicBezTo>
                    <a:pt x="87" y="19"/>
                    <a:pt x="86" y="19"/>
                    <a:pt x="85" y="18"/>
                  </a:cubicBezTo>
                  <a:cubicBezTo>
                    <a:pt x="85" y="18"/>
                    <a:pt x="84" y="17"/>
                    <a:pt x="84" y="15"/>
                  </a:cubicBezTo>
                  <a:cubicBezTo>
                    <a:pt x="84" y="15"/>
                    <a:pt x="84" y="15"/>
                    <a:pt x="84" y="15"/>
                  </a:cubicBezTo>
                  <a:cubicBezTo>
                    <a:pt x="84" y="14"/>
                    <a:pt x="84" y="14"/>
                    <a:pt x="84" y="14"/>
                  </a:cubicBezTo>
                  <a:cubicBezTo>
                    <a:pt x="84" y="14"/>
                    <a:pt x="84" y="14"/>
                    <a:pt x="84" y="13"/>
                  </a:cubicBezTo>
                  <a:cubicBezTo>
                    <a:pt x="84" y="13"/>
                    <a:pt x="84" y="13"/>
                    <a:pt x="84" y="13"/>
                  </a:cubicBezTo>
                  <a:cubicBezTo>
                    <a:pt x="84" y="13"/>
                    <a:pt x="84" y="12"/>
                    <a:pt x="84" y="12"/>
                  </a:cubicBezTo>
                  <a:cubicBezTo>
                    <a:pt x="83" y="12"/>
                    <a:pt x="83" y="12"/>
                    <a:pt x="83" y="12"/>
                  </a:cubicBezTo>
                  <a:lnTo>
                    <a:pt x="82" y="14"/>
                  </a:lnTo>
                  <a:cubicBezTo>
                    <a:pt x="82" y="14"/>
                    <a:pt x="82" y="14"/>
                    <a:pt x="82" y="14"/>
                  </a:cubicBezTo>
                  <a:cubicBezTo>
                    <a:pt x="82" y="14"/>
                    <a:pt x="82" y="15"/>
                    <a:pt x="83" y="15"/>
                  </a:cubicBezTo>
                  <a:lnTo>
                    <a:pt x="82" y="18"/>
                  </a:lnTo>
                  <a:lnTo>
                    <a:pt x="74" y="15"/>
                  </a:lnTo>
                  <a:lnTo>
                    <a:pt x="75" y="12"/>
                  </a:lnTo>
                  <a:cubicBezTo>
                    <a:pt x="76" y="12"/>
                    <a:pt x="76" y="12"/>
                    <a:pt x="76" y="12"/>
                  </a:cubicBezTo>
                  <a:cubicBezTo>
                    <a:pt x="76" y="12"/>
                    <a:pt x="76" y="12"/>
                    <a:pt x="77" y="12"/>
                  </a:cubicBezTo>
                  <a:lnTo>
                    <a:pt x="79" y="5"/>
                  </a:ln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8" y="4"/>
                    <a:pt x="78" y="4"/>
                  </a:cubicBezTo>
                  <a:lnTo>
                    <a:pt x="77" y="4"/>
                  </a:lnTo>
                  <a:lnTo>
                    <a:pt x="78" y="1"/>
                  </a:lnTo>
                  <a:lnTo>
                    <a:pt x="87" y="4"/>
                  </a:lnTo>
                  <a:lnTo>
                    <a:pt x="86" y="7"/>
                  </a:lnTo>
                  <a:close/>
                  <a:moveTo>
                    <a:pt x="112" y="28"/>
                  </a:moveTo>
                  <a:cubicBezTo>
                    <a:pt x="111" y="29"/>
                    <a:pt x="110" y="30"/>
                    <a:pt x="108" y="30"/>
                  </a:cubicBezTo>
                  <a:cubicBezTo>
                    <a:pt x="106" y="30"/>
                    <a:pt x="104" y="29"/>
                    <a:pt x="102" y="28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0" y="27"/>
                    <a:pt x="100" y="26"/>
                    <a:pt x="100" y="26"/>
                  </a:cubicBezTo>
                  <a:cubicBezTo>
                    <a:pt x="99" y="25"/>
                    <a:pt x="99" y="25"/>
                    <a:pt x="98" y="24"/>
                  </a:cubicBezTo>
                  <a:cubicBezTo>
                    <a:pt x="98" y="23"/>
                    <a:pt x="97" y="22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0"/>
                    <a:pt x="97" y="20"/>
                    <a:pt x="97" y="19"/>
                  </a:cubicBezTo>
                  <a:cubicBezTo>
                    <a:pt x="98" y="18"/>
                    <a:pt x="98" y="17"/>
                    <a:pt x="99" y="16"/>
                  </a:cubicBezTo>
                  <a:cubicBezTo>
                    <a:pt x="99" y="16"/>
                    <a:pt x="99" y="15"/>
                    <a:pt x="100" y="15"/>
                  </a:cubicBezTo>
                  <a:cubicBezTo>
                    <a:pt x="101" y="14"/>
                    <a:pt x="101" y="14"/>
                    <a:pt x="101" y="14"/>
                  </a:cubicBezTo>
                  <a:cubicBezTo>
                    <a:pt x="102" y="14"/>
                    <a:pt x="102" y="14"/>
                    <a:pt x="102" y="14"/>
                  </a:cubicBezTo>
                  <a:cubicBezTo>
                    <a:pt x="103" y="14"/>
                    <a:pt x="103" y="14"/>
                    <a:pt x="103" y="14"/>
                  </a:cubicBezTo>
                  <a:cubicBezTo>
                    <a:pt x="104" y="13"/>
                    <a:pt x="105" y="13"/>
                    <a:pt x="105" y="14"/>
                  </a:cubicBezTo>
                  <a:cubicBezTo>
                    <a:pt x="106" y="14"/>
                    <a:pt x="107" y="14"/>
                    <a:pt x="108" y="14"/>
                  </a:cubicBezTo>
                  <a:cubicBezTo>
                    <a:pt x="108" y="14"/>
                    <a:pt x="109" y="15"/>
                    <a:pt x="109" y="15"/>
                  </a:cubicBezTo>
                  <a:cubicBezTo>
                    <a:pt x="109" y="15"/>
                    <a:pt x="110" y="15"/>
                    <a:pt x="110" y="15"/>
                  </a:cubicBezTo>
                  <a:cubicBezTo>
                    <a:pt x="112" y="17"/>
                    <a:pt x="113" y="18"/>
                    <a:pt x="114" y="20"/>
                  </a:cubicBezTo>
                  <a:cubicBezTo>
                    <a:pt x="115" y="22"/>
                    <a:pt x="115" y="24"/>
                    <a:pt x="114" y="25"/>
                  </a:cubicBezTo>
                  <a:lnTo>
                    <a:pt x="109" y="21"/>
                  </a:lnTo>
                  <a:cubicBezTo>
                    <a:pt x="109" y="21"/>
                    <a:pt x="109" y="20"/>
                    <a:pt x="109" y="20"/>
                  </a:cubicBezTo>
                  <a:cubicBezTo>
                    <a:pt x="109" y="19"/>
                    <a:pt x="109" y="19"/>
                    <a:pt x="109" y="19"/>
                  </a:cubicBezTo>
                  <a:cubicBezTo>
                    <a:pt x="109" y="19"/>
                    <a:pt x="109" y="19"/>
                    <a:pt x="109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7" y="18"/>
                    <a:pt x="107" y="18"/>
                    <a:pt x="107" y="18"/>
                  </a:cubicBezTo>
                  <a:cubicBezTo>
                    <a:pt x="106" y="18"/>
                    <a:pt x="105" y="19"/>
                    <a:pt x="105" y="20"/>
                  </a:cubicBezTo>
                  <a:lnTo>
                    <a:pt x="104" y="21"/>
                  </a:lnTo>
                  <a:cubicBezTo>
                    <a:pt x="103" y="22"/>
                    <a:pt x="103" y="22"/>
                    <a:pt x="103" y="23"/>
                  </a:cubicBezTo>
                  <a:cubicBezTo>
                    <a:pt x="103" y="24"/>
                    <a:pt x="103" y="24"/>
                    <a:pt x="104" y="25"/>
                  </a:cubicBezTo>
                  <a:cubicBezTo>
                    <a:pt x="104" y="25"/>
                    <a:pt x="105" y="25"/>
                    <a:pt x="105" y="25"/>
                  </a:cubicBezTo>
                  <a:cubicBezTo>
                    <a:pt x="106" y="25"/>
                    <a:pt x="106" y="25"/>
                    <a:pt x="107" y="24"/>
                  </a:cubicBezTo>
                  <a:lnTo>
                    <a:pt x="112" y="2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10" name="Picture 49" descr="original_metal_w"/>
            <p:cNvPicPr>
              <a:picLocks noChangeAspect="1" noChangeArrowheads="1" noCrop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50010" y="193774"/>
              <a:ext cx="374664" cy="2617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AutoShape 50"/>
            <p:cNvSpPr>
              <a:spLocks noChangeArrowheads="1"/>
            </p:cNvSpPr>
            <p:nvPr/>
          </p:nvSpPr>
          <p:spPr bwMode="auto">
            <a:xfrm>
              <a:off x="9677610" y="119459"/>
              <a:ext cx="523868" cy="408499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0 w 21600"/>
                <a:gd name="T13" fmla="*/ 0 h 21600"/>
                <a:gd name="T14" fmla="*/ 0 w 21600"/>
                <a:gd name="T15" fmla="*/ 0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3163 w 21600"/>
                <a:gd name="T25" fmla="*/ 3161 h 21600"/>
                <a:gd name="T26" fmla="*/ 18437 w 21600"/>
                <a:gd name="T27" fmla="*/ 18439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5400" y="10800"/>
                  </a:moveTo>
                  <a:cubicBezTo>
                    <a:pt x="5400" y="13782"/>
                    <a:pt x="7818" y="16200"/>
                    <a:pt x="10800" y="16200"/>
                  </a:cubicBezTo>
                  <a:cubicBezTo>
                    <a:pt x="13782" y="16200"/>
                    <a:pt x="16200" y="13782"/>
                    <a:pt x="16200" y="10800"/>
                  </a:cubicBezTo>
                  <a:cubicBezTo>
                    <a:pt x="16200" y="7818"/>
                    <a:pt x="13782" y="5400"/>
                    <a:pt x="10800" y="5400"/>
                  </a:cubicBezTo>
                  <a:cubicBezTo>
                    <a:pt x="7818" y="5400"/>
                    <a:pt x="5400" y="7818"/>
                    <a:pt x="5400" y="10800"/>
                  </a:cubicBezTo>
                  <a:close/>
                </a:path>
              </a:pathLst>
            </a:custGeom>
            <a:solidFill>
              <a:srgbClr val="0000FF">
                <a:alpha val="70195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wrap="none" lIns="101780" tIns="50892" rIns="101780" bIns="50892" anchor="ctr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2" name="Group 51"/>
            <p:cNvGrpSpPr>
              <a:grpSpLocks/>
            </p:cNvGrpSpPr>
            <p:nvPr/>
          </p:nvGrpSpPr>
          <p:grpSpPr bwMode="auto">
            <a:xfrm>
              <a:off x="9857371" y="76763"/>
              <a:ext cx="161042" cy="177940"/>
              <a:chOff x="3374" y="926"/>
              <a:chExt cx="585" cy="771"/>
            </a:xfrm>
          </p:grpSpPr>
          <p:sp>
            <p:nvSpPr>
              <p:cNvPr id="20" name="Freeform 52"/>
              <p:cNvSpPr>
                <a:spLocks/>
              </p:cNvSpPr>
              <p:nvPr/>
            </p:nvSpPr>
            <p:spPr bwMode="auto">
              <a:xfrm>
                <a:off x="3511" y="1317"/>
                <a:ext cx="313" cy="379"/>
              </a:xfrm>
              <a:custGeom>
                <a:avLst/>
                <a:gdLst>
                  <a:gd name="T0" fmla="*/ 2147483647 w 27"/>
                  <a:gd name="T1" fmla="*/ 0 h 33"/>
                  <a:gd name="T2" fmla="*/ 2147483647 w 27"/>
                  <a:gd name="T3" fmla="*/ 0 h 33"/>
                  <a:gd name="T4" fmla="*/ 2147483647 w 27"/>
                  <a:gd name="T5" fmla="*/ 2147483647 h 33"/>
                  <a:gd name="T6" fmla="*/ 2147483647 w 27"/>
                  <a:gd name="T7" fmla="*/ 2147483647 h 33"/>
                  <a:gd name="T8" fmla="*/ 2147483647 w 27"/>
                  <a:gd name="T9" fmla="*/ 2147483647 h 33"/>
                  <a:gd name="T10" fmla="*/ 2147483647 w 27"/>
                  <a:gd name="T11" fmla="*/ 2147483647 h 33"/>
                  <a:gd name="T12" fmla="*/ 2147483647 w 27"/>
                  <a:gd name="T13" fmla="*/ 2147483647 h 33"/>
                  <a:gd name="T14" fmla="*/ 2147483647 w 27"/>
                  <a:gd name="T15" fmla="*/ 2147483647 h 33"/>
                  <a:gd name="T16" fmla="*/ 2147483647 w 27"/>
                  <a:gd name="T17" fmla="*/ 2147483647 h 33"/>
                  <a:gd name="T18" fmla="*/ 2147483647 w 27"/>
                  <a:gd name="T19" fmla="*/ 2147483647 h 33"/>
                  <a:gd name="T20" fmla="*/ 2147483647 w 27"/>
                  <a:gd name="T21" fmla="*/ 2147483647 h 33"/>
                  <a:gd name="T22" fmla="*/ 2147483647 w 27"/>
                  <a:gd name="T23" fmla="*/ 2147483647 h 33"/>
                  <a:gd name="T24" fmla="*/ 2147483647 w 27"/>
                  <a:gd name="T25" fmla="*/ 2147483647 h 33"/>
                  <a:gd name="T26" fmla="*/ 2147483647 w 27"/>
                  <a:gd name="T27" fmla="*/ 2147483647 h 33"/>
                  <a:gd name="T28" fmla="*/ 2147483647 w 27"/>
                  <a:gd name="T29" fmla="*/ 2147483647 h 33"/>
                  <a:gd name="T30" fmla="*/ 2147483647 w 27"/>
                  <a:gd name="T31" fmla="*/ 2147483647 h 33"/>
                  <a:gd name="T32" fmla="*/ 2147483647 w 27"/>
                  <a:gd name="T33" fmla="*/ 2147483647 h 33"/>
                  <a:gd name="T34" fmla="*/ 2147483647 w 27"/>
                  <a:gd name="T35" fmla="*/ 2147483647 h 33"/>
                  <a:gd name="T36" fmla="*/ 2147483647 w 27"/>
                  <a:gd name="T37" fmla="*/ 2147483647 h 33"/>
                  <a:gd name="T38" fmla="*/ 2147483647 w 27"/>
                  <a:gd name="T39" fmla="*/ 2147483647 h 33"/>
                  <a:gd name="T40" fmla="*/ 2147483647 w 27"/>
                  <a:gd name="T41" fmla="*/ 2147483647 h 33"/>
                  <a:gd name="T42" fmla="*/ 2147483647 w 27"/>
                  <a:gd name="T43" fmla="*/ 2147483647 h 33"/>
                  <a:gd name="T44" fmla="*/ 2147483647 w 27"/>
                  <a:gd name="T45" fmla="*/ 2147483647 h 33"/>
                  <a:gd name="T46" fmla="*/ 2147483647 w 27"/>
                  <a:gd name="T47" fmla="*/ 2147483647 h 33"/>
                  <a:gd name="T48" fmla="*/ 2147483647 w 27"/>
                  <a:gd name="T49" fmla="*/ 2147483647 h 33"/>
                  <a:gd name="T50" fmla="*/ 2147483647 w 27"/>
                  <a:gd name="T51" fmla="*/ 2147483647 h 33"/>
                  <a:gd name="T52" fmla="*/ 0 w 27"/>
                  <a:gd name="T53" fmla="*/ 2147483647 h 33"/>
                  <a:gd name="T54" fmla="*/ 2147483647 w 27"/>
                  <a:gd name="T55" fmla="*/ 2147483647 h 33"/>
                  <a:gd name="T56" fmla="*/ 0 w 27"/>
                  <a:gd name="T57" fmla="*/ 2147483647 h 33"/>
                  <a:gd name="T58" fmla="*/ 2147483647 w 27"/>
                  <a:gd name="T59" fmla="*/ 2147483647 h 33"/>
                  <a:gd name="T60" fmla="*/ 2147483647 w 27"/>
                  <a:gd name="T61" fmla="*/ 2147483647 h 33"/>
                  <a:gd name="T62" fmla="*/ 2147483647 w 27"/>
                  <a:gd name="T63" fmla="*/ 0 h 33"/>
                  <a:gd name="T64" fmla="*/ 2147483647 w 27"/>
                  <a:gd name="T65" fmla="*/ 0 h 33"/>
                  <a:gd name="T66" fmla="*/ 2147483647 w 27"/>
                  <a:gd name="T67" fmla="*/ 0 h 33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27"/>
                  <a:gd name="T103" fmla="*/ 0 h 33"/>
                  <a:gd name="T104" fmla="*/ 27 w 27"/>
                  <a:gd name="T105" fmla="*/ 33 h 33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27" h="33">
                    <a:moveTo>
                      <a:pt x="14" y="0"/>
                    </a:moveTo>
                    <a:lnTo>
                      <a:pt x="14" y="0"/>
                    </a:lnTo>
                    <a:lnTo>
                      <a:pt x="21" y="6"/>
                    </a:lnTo>
                    <a:cubicBezTo>
                      <a:pt x="22" y="8"/>
                      <a:pt x="22" y="9"/>
                      <a:pt x="21" y="10"/>
                    </a:cubicBezTo>
                    <a:cubicBezTo>
                      <a:pt x="24" y="10"/>
                      <a:pt x="27" y="11"/>
                      <a:pt x="27" y="14"/>
                    </a:cubicBezTo>
                    <a:lnTo>
                      <a:pt x="26" y="14"/>
                    </a:lnTo>
                    <a:lnTo>
                      <a:pt x="27" y="15"/>
                    </a:lnTo>
                    <a:lnTo>
                      <a:pt x="25" y="16"/>
                    </a:lnTo>
                    <a:lnTo>
                      <a:pt x="26" y="17"/>
                    </a:lnTo>
                    <a:cubicBezTo>
                      <a:pt x="25" y="17"/>
                      <a:pt x="24" y="17"/>
                      <a:pt x="24" y="16"/>
                    </a:cubicBezTo>
                    <a:cubicBezTo>
                      <a:pt x="24" y="17"/>
                      <a:pt x="23" y="18"/>
                      <a:pt x="22" y="18"/>
                    </a:cubicBezTo>
                    <a:cubicBezTo>
                      <a:pt x="22" y="16"/>
                      <a:pt x="21" y="15"/>
                      <a:pt x="19" y="15"/>
                    </a:cubicBezTo>
                    <a:cubicBezTo>
                      <a:pt x="17" y="16"/>
                      <a:pt x="16" y="16"/>
                      <a:pt x="16" y="14"/>
                    </a:cubicBezTo>
                    <a:lnTo>
                      <a:pt x="16" y="21"/>
                    </a:lnTo>
                    <a:cubicBezTo>
                      <a:pt x="18" y="28"/>
                      <a:pt x="16" y="31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1" y="31"/>
                      <a:pt x="9" y="28"/>
                      <a:pt x="11" y="21"/>
                    </a:cubicBezTo>
                    <a:lnTo>
                      <a:pt x="11" y="14"/>
                    </a:lnTo>
                    <a:cubicBezTo>
                      <a:pt x="11" y="16"/>
                      <a:pt x="10" y="16"/>
                      <a:pt x="8" y="15"/>
                    </a:cubicBezTo>
                    <a:cubicBezTo>
                      <a:pt x="6" y="15"/>
                      <a:pt x="5" y="16"/>
                      <a:pt x="5" y="18"/>
                    </a:cubicBezTo>
                    <a:cubicBezTo>
                      <a:pt x="4" y="18"/>
                      <a:pt x="4" y="17"/>
                      <a:pt x="3" y="16"/>
                    </a:cubicBezTo>
                    <a:cubicBezTo>
                      <a:pt x="3" y="17"/>
                      <a:pt x="2" y="17"/>
                      <a:pt x="1" y="17"/>
                    </a:cubicBezTo>
                    <a:lnTo>
                      <a:pt x="2" y="16"/>
                    </a:lnTo>
                    <a:lnTo>
                      <a:pt x="0" y="15"/>
                    </a:lnTo>
                    <a:lnTo>
                      <a:pt x="1" y="14"/>
                    </a:lnTo>
                    <a:lnTo>
                      <a:pt x="0" y="14"/>
                    </a:lnTo>
                    <a:cubicBezTo>
                      <a:pt x="0" y="11"/>
                      <a:pt x="3" y="10"/>
                      <a:pt x="6" y="10"/>
                    </a:cubicBezTo>
                    <a:cubicBezTo>
                      <a:pt x="5" y="9"/>
                      <a:pt x="5" y="8"/>
                      <a:pt x="6" y="6"/>
                    </a:cubicBez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" name="Freeform 53"/>
              <p:cNvSpPr>
                <a:spLocks/>
              </p:cNvSpPr>
              <p:nvPr/>
            </p:nvSpPr>
            <p:spPr bwMode="auto">
              <a:xfrm>
                <a:off x="3569" y="1226"/>
                <a:ext cx="198" cy="92"/>
              </a:xfrm>
              <a:custGeom>
                <a:avLst/>
                <a:gdLst>
                  <a:gd name="T0" fmla="*/ 0 w 17"/>
                  <a:gd name="T1" fmla="*/ 2147483647 h 8"/>
                  <a:gd name="T2" fmla="*/ 2147483647 w 17"/>
                  <a:gd name="T3" fmla="*/ 2147483647 h 8"/>
                  <a:gd name="T4" fmla="*/ 2147483647 w 17"/>
                  <a:gd name="T5" fmla="*/ 0 h 8"/>
                  <a:gd name="T6" fmla="*/ 2147483647 w 17"/>
                  <a:gd name="T7" fmla="*/ 0 h 8"/>
                  <a:gd name="T8" fmla="*/ 2147483647 w 17"/>
                  <a:gd name="T9" fmla="*/ 0 h 8"/>
                  <a:gd name="T10" fmla="*/ 2147483647 w 17"/>
                  <a:gd name="T11" fmla="*/ 2147483647 h 8"/>
                  <a:gd name="T12" fmla="*/ 2147483647 w 17"/>
                  <a:gd name="T13" fmla="*/ 2147483647 h 8"/>
                  <a:gd name="T14" fmla="*/ 2147483647 w 17"/>
                  <a:gd name="T15" fmla="*/ 2147483647 h 8"/>
                  <a:gd name="T16" fmla="*/ 2147483647 w 17"/>
                  <a:gd name="T17" fmla="*/ 2147483647 h 8"/>
                  <a:gd name="T18" fmla="*/ 2147483647 w 17"/>
                  <a:gd name="T19" fmla="*/ 2147483647 h 8"/>
                  <a:gd name="T20" fmla="*/ 2147483647 w 17"/>
                  <a:gd name="T21" fmla="*/ 2147483647 h 8"/>
                  <a:gd name="T22" fmla="*/ 2147483647 w 17"/>
                  <a:gd name="T23" fmla="*/ 2147483647 h 8"/>
                  <a:gd name="T24" fmla="*/ 2147483647 w 17"/>
                  <a:gd name="T25" fmla="*/ 2147483647 h 8"/>
                  <a:gd name="T26" fmla="*/ 2147483647 w 17"/>
                  <a:gd name="T27" fmla="*/ 2147483647 h 8"/>
                  <a:gd name="T28" fmla="*/ 2147483647 w 17"/>
                  <a:gd name="T29" fmla="*/ 2147483647 h 8"/>
                  <a:gd name="T30" fmla="*/ 2147483647 w 17"/>
                  <a:gd name="T31" fmla="*/ 2147483647 h 8"/>
                  <a:gd name="T32" fmla="*/ 2147483647 w 17"/>
                  <a:gd name="T33" fmla="*/ 2147483647 h 8"/>
                  <a:gd name="T34" fmla="*/ 2147483647 w 17"/>
                  <a:gd name="T35" fmla="*/ 2147483647 h 8"/>
                  <a:gd name="T36" fmla="*/ 2147483647 w 17"/>
                  <a:gd name="T37" fmla="*/ 2147483647 h 8"/>
                  <a:gd name="T38" fmla="*/ 2147483647 w 17"/>
                  <a:gd name="T39" fmla="*/ 2147483647 h 8"/>
                  <a:gd name="T40" fmla="*/ 2147483647 w 17"/>
                  <a:gd name="T41" fmla="*/ 2147483647 h 8"/>
                  <a:gd name="T42" fmla="*/ 2147483647 w 17"/>
                  <a:gd name="T43" fmla="*/ 2147483647 h 8"/>
                  <a:gd name="T44" fmla="*/ 2147483647 w 17"/>
                  <a:gd name="T45" fmla="*/ 2147483647 h 8"/>
                  <a:gd name="T46" fmla="*/ 2147483647 w 17"/>
                  <a:gd name="T47" fmla="*/ 2147483647 h 8"/>
                  <a:gd name="T48" fmla="*/ 0 w 17"/>
                  <a:gd name="T49" fmla="*/ 2147483647 h 8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7"/>
                  <a:gd name="T76" fmla="*/ 0 h 8"/>
                  <a:gd name="T77" fmla="*/ 17 w 17"/>
                  <a:gd name="T78" fmla="*/ 8 h 8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7" h="8">
                    <a:moveTo>
                      <a:pt x="0" y="3"/>
                    </a:moveTo>
                    <a:cubicBezTo>
                      <a:pt x="2" y="3"/>
                      <a:pt x="3" y="3"/>
                      <a:pt x="2" y="1"/>
                    </a:cubicBezTo>
                    <a:lnTo>
                      <a:pt x="8" y="0"/>
                    </a:lnTo>
                    <a:lnTo>
                      <a:pt x="15" y="1"/>
                    </a:lnTo>
                    <a:cubicBezTo>
                      <a:pt x="14" y="3"/>
                      <a:pt x="15" y="3"/>
                      <a:pt x="17" y="3"/>
                    </a:cubicBezTo>
                    <a:cubicBezTo>
                      <a:pt x="16" y="4"/>
                      <a:pt x="15" y="5"/>
                      <a:pt x="14" y="4"/>
                    </a:cubicBezTo>
                    <a:cubicBezTo>
                      <a:pt x="14" y="5"/>
                      <a:pt x="14" y="6"/>
                      <a:pt x="15" y="7"/>
                    </a:cubicBezTo>
                    <a:cubicBezTo>
                      <a:pt x="14" y="6"/>
                      <a:pt x="13" y="6"/>
                      <a:pt x="13" y="5"/>
                    </a:cubicBezTo>
                    <a:lnTo>
                      <a:pt x="13" y="8"/>
                    </a:lnTo>
                    <a:cubicBezTo>
                      <a:pt x="12" y="7"/>
                      <a:pt x="12" y="6"/>
                      <a:pt x="11" y="5"/>
                    </a:cubicBezTo>
                    <a:lnTo>
                      <a:pt x="11" y="8"/>
                    </a:lnTo>
                    <a:lnTo>
                      <a:pt x="10" y="6"/>
                    </a:lnTo>
                    <a:lnTo>
                      <a:pt x="8" y="8"/>
                    </a:lnTo>
                    <a:lnTo>
                      <a:pt x="7" y="6"/>
                    </a:lnTo>
                    <a:lnTo>
                      <a:pt x="6" y="8"/>
                    </a:lnTo>
                    <a:lnTo>
                      <a:pt x="6" y="5"/>
                    </a:lnTo>
                    <a:cubicBezTo>
                      <a:pt x="5" y="6"/>
                      <a:pt x="5" y="7"/>
                      <a:pt x="4" y="8"/>
                    </a:cubicBezTo>
                    <a:lnTo>
                      <a:pt x="4" y="5"/>
                    </a:lnTo>
                    <a:cubicBezTo>
                      <a:pt x="4" y="6"/>
                      <a:pt x="3" y="6"/>
                      <a:pt x="2" y="7"/>
                    </a:cubicBezTo>
                    <a:cubicBezTo>
                      <a:pt x="3" y="6"/>
                      <a:pt x="3" y="5"/>
                      <a:pt x="3" y="4"/>
                    </a:cubicBezTo>
                    <a:cubicBezTo>
                      <a:pt x="2" y="5"/>
                      <a:pt x="1" y="4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" name="Freeform 54"/>
              <p:cNvSpPr>
                <a:spLocks/>
              </p:cNvSpPr>
              <p:nvPr/>
            </p:nvSpPr>
            <p:spPr bwMode="auto">
              <a:xfrm>
                <a:off x="3569" y="1180"/>
                <a:ext cx="198" cy="103"/>
              </a:xfrm>
              <a:custGeom>
                <a:avLst/>
                <a:gdLst>
                  <a:gd name="T0" fmla="*/ 2147483647 w 17"/>
                  <a:gd name="T1" fmla="*/ 2147483647 h 9"/>
                  <a:gd name="T2" fmla="*/ 2147483647 w 17"/>
                  <a:gd name="T3" fmla="*/ 0 h 9"/>
                  <a:gd name="T4" fmla="*/ 2147483647 w 17"/>
                  <a:gd name="T5" fmla="*/ 0 h 9"/>
                  <a:gd name="T6" fmla="*/ 2147483647 w 17"/>
                  <a:gd name="T7" fmla="*/ 0 h 9"/>
                  <a:gd name="T8" fmla="*/ 2147483647 w 17"/>
                  <a:gd name="T9" fmla="*/ 0 h 9"/>
                  <a:gd name="T10" fmla="*/ 2147483647 w 17"/>
                  <a:gd name="T11" fmla="*/ 0 h 9"/>
                  <a:gd name="T12" fmla="*/ 2147483647 w 17"/>
                  <a:gd name="T13" fmla="*/ 2147483647 h 9"/>
                  <a:gd name="T14" fmla="*/ 0 w 17"/>
                  <a:gd name="T15" fmla="*/ 2147483647 h 9"/>
                  <a:gd name="T16" fmla="*/ 2147483647 w 17"/>
                  <a:gd name="T17" fmla="*/ 2147483647 h 9"/>
                  <a:gd name="T18" fmla="*/ 2147483647 w 17"/>
                  <a:gd name="T19" fmla="*/ 2147483647 h 9"/>
                  <a:gd name="T20" fmla="*/ 2147483647 w 17"/>
                  <a:gd name="T21" fmla="*/ 2147483647 h 9"/>
                  <a:gd name="T22" fmla="*/ 2147483647 w 17"/>
                  <a:gd name="T23" fmla="*/ 2147483647 h 9"/>
                  <a:gd name="T24" fmla="*/ 2147483647 w 17"/>
                  <a:gd name="T25" fmla="*/ 2147483647 h 9"/>
                  <a:gd name="T26" fmla="*/ 2147483647 w 17"/>
                  <a:gd name="T27" fmla="*/ 2147483647 h 9"/>
                  <a:gd name="T28" fmla="*/ 2147483647 w 17"/>
                  <a:gd name="T29" fmla="*/ 2147483647 h 9"/>
                  <a:gd name="T30" fmla="*/ 2147483647 w 17"/>
                  <a:gd name="T31" fmla="*/ 2147483647 h 9"/>
                  <a:gd name="T32" fmla="*/ 2147483647 w 17"/>
                  <a:gd name="T33" fmla="*/ 2147483647 h 9"/>
                  <a:gd name="T34" fmla="*/ 2147483647 w 17"/>
                  <a:gd name="T35" fmla="*/ 2147483647 h 9"/>
                  <a:gd name="T36" fmla="*/ 2147483647 w 17"/>
                  <a:gd name="T37" fmla="*/ 2147483647 h 9"/>
                  <a:gd name="T38" fmla="*/ 2147483647 w 17"/>
                  <a:gd name="T39" fmla="*/ 2147483647 h 9"/>
                  <a:gd name="T40" fmla="*/ 2147483647 w 17"/>
                  <a:gd name="T41" fmla="*/ 2147483647 h 9"/>
                  <a:gd name="T42" fmla="*/ 2147483647 w 17"/>
                  <a:gd name="T43" fmla="*/ 2147483647 h 9"/>
                  <a:gd name="T44" fmla="*/ 2147483647 w 17"/>
                  <a:gd name="T45" fmla="*/ 2147483647 h 9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17"/>
                  <a:gd name="T70" fmla="*/ 0 h 9"/>
                  <a:gd name="T71" fmla="*/ 17 w 17"/>
                  <a:gd name="T72" fmla="*/ 9 h 9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17" h="9">
                    <a:moveTo>
                      <a:pt x="14" y="2"/>
                    </a:moveTo>
                    <a:lnTo>
                      <a:pt x="12" y="0"/>
                    </a:lnTo>
                    <a:lnTo>
                      <a:pt x="9" y="0"/>
                    </a:lnTo>
                    <a:lnTo>
                      <a:pt x="5" y="0"/>
                    </a:lnTo>
                    <a:lnTo>
                      <a:pt x="3" y="2"/>
                    </a:lnTo>
                    <a:cubicBezTo>
                      <a:pt x="4" y="4"/>
                      <a:pt x="3" y="5"/>
                      <a:pt x="0" y="6"/>
                    </a:cubicBezTo>
                    <a:cubicBezTo>
                      <a:pt x="1" y="7"/>
                      <a:pt x="2" y="7"/>
                      <a:pt x="4" y="6"/>
                    </a:cubicBezTo>
                    <a:lnTo>
                      <a:pt x="2" y="8"/>
                    </a:lnTo>
                    <a:cubicBezTo>
                      <a:pt x="4" y="8"/>
                      <a:pt x="5" y="7"/>
                      <a:pt x="6" y="5"/>
                    </a:cubicBezTo>
                    <a:lnTo>
                      <a:pt x="6" y="9"/>
                    </a:lnTo>
                    <a:cubicBezTo>
                      <a:pt x="7" y="8"/>
                      <a:pt x="8" y="6"/>
                      <a:pt x="7" y="4"/>
                    </a:cubicBezTo>
                    <a:lnTo>
                      <a:pt x="9" y="7"/>
                    </a:lnTo>
                    <a:lnTo>
                      <a:pt x="10" y="4"/>
                    </a:lnTo>
                    <a:cubicBezTo>
                      <a:pt x="9" y="6"/>
                      <a:pt x="10" y="8"/>
                      <a:pt x="11" y="9"/>
                    </a:cubicBezTo>
                    <a:lnTo>
                      <a:pt x="11" y="5"/>
                    </a:lnTo>
                    <a:cubicBezTo>
                      <a:pt x="12" y="7"/>
                      <a:pt x="13" y="8"/>
                      <a:pt x="15" y="8"/>
                    </a:cubicBezTo>
                    <a:lnTo>
                      <a:pt x="13" y="6"/>
                    </a:lnTo>
                    <a:cubicBezTo>
                      <a:pt x="15" y="7"/>
                      <a:pt x="16" y="7"/>
                      <a:pt x="17" y="6"/>
                    </a:cubicBezTo>
                    <a:cubicBezTo>
                      <a:pt x="14" y="5"/>
                      <a:pt x="13" y="4"/>
                      <a:pt x="1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" name="Freeform 55"/>
              <p:cNvSpPr>
                <a:spLocks/>
              </p:cNvSpPr>
              <p:nvPr/>
            </p:nvSpPr>
            <p:spPr bwMode="auto">
              <a:xfrm>
                <a:off x="3559" y="1260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2147483647 w 5"/>
                  <a:gd name="T5" fmla="*/ 2147483647 h 3"/>
                  <a:gd name="T6" fmla="*/ 2147483647 w 5"/>
                  <a:gd name="T7" fmla="*/ 2147483647 h 3"/>
                  <a:gd name="T8" fmla="*/ 0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0" y="2"/>
                    </a:moveTo>
                    <a:lnTo>
                      <a:pt x="2" y="0"/>
                    </a:lnTo>
                    <a:lnTo>
                      <a:pt x="5" y="1"/>
                    </a:lnTo>
                    <a:lnTo>
                      <a:pt x="4" y="3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" name="Freeform 56"/>
              <p:cNvSpPr>
                <a:spLocks/>
              </p:cNvSpPr>
              <p:nvPr/>
            </p:nvSpPr>
            <p:spPr bwMode="auto">
              <a:xfrm>
                <a:off x="3718" y="1260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2147483647 w 5"/>
                  <a:gd name="T3" fmla="*/ 0 h 3"/>
                  <a:gd name="T4" fmla="*/ 0 w 5"/>
                  <a:gd name="T5" fmla="*/ 2147483647 h 3"/>
                  <a:gd name="T6" fmla="*/ 2147483647 w 5"/>
                  <a:gd name="T7" fmla="*/ 2147483647 h 3"/>
                  <a:gd name="T8" fmla="*/ 2147483647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5" y="2"/>
                    </a:moveTo>
                    <a:lnTo>
                      <a:pt x="3" y="0"/>
                    </a:lnTo>
                    <a:lnTo>
                      <a:pt x="0" y="1"/>
                    </a:lnTo>
                    <a:lnTo>
                      <a:pt x="1" y="3"/>
                    </a:lnTo>
                    <a:lnTo>
                      <a:pt x="5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" name="Freeform 57"/>
              <p:cNvSpPr>
                <a:spLocks/>
              </p:cNvSpPr>
              <p:nvPr/>
            </p:nvSpPr>
            <p:spPr bwMode="auto">
              <a:xfrm>
                <a:off x="3544" y="1478"/>
                <a:ext cx="92" cy="149"/>
              </a:xfrm>
              <a:custGeom>
                <a:avLst/>
                <a:gdLst>
                  <a:gd name="T0" fmla="*/ 2147483647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2147483647 w 8"/>
                  <a:gd name="T11" fmla="*/ 0 h 13"/>
                  <a:gd name="T12" fmla="*/ 2147483647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8" y="4"/>
                    </a:moveTo>
                    <a:cubicBezTo>
                      <a:pt x="5" y="6"/>
                      <a:pt x="4" y="9"/>
                      <a:pt x="5" y="13"/>
                    </a:cubicBezTo>
                    <a:cubicBezTo>
                      <a:pt x="2" y="13"/>
                      <a:pt x="2" y="12"/>
                      <a:pt x="2" y="10"/>
                    </a:cubicBezTo>
                    <a:cubicBezTo>
                      <a:pt x="0" y="9"/>
                      <a:pt x="0" y="8"/>
                      <a:pt x="1" y="7"/>
                    </a:cubicBezTo>
                    <a:cubicBezTo>
                      <a:pt x="1" y="7"/>
                      <a:pt x="3" y="7"/>
                      <a:pt x="4" y="5"/>
                    </a:cubicBezTo>
                    <a:cubicBezTo>
                      <a:pt x="7" y="4"/>
                      <a:pt x="8" y="2"/>
                      <a:pt x="8" y="0"/>
                    </a:cubicBezTo>
                    <a:lnTo>
                      <a:pt x="8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" name="Freeform 58"/>
              <p:cNvSpPr>
                <a:spLocks/>
              </p:cNvSpPr>
              <p:nvPr/>
            </p:nvSpPr>
            <p:spPr bwMode="auto">
              <a:xfrm>
                <a:off x="3593" y="1524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0 w 4"/>
                  <a:gd name="T7" fmla="*/ 2147483647 h 13"/>
                  <a:gd name="T8" fmla="*/ 2147483647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4" y="13"/>
                    </a:moveTo>
                    <a:cubicBezTo>
                      <a:pt x="3" y="10"/>
                      <a:pt x="3" y="7"/>
                      <a:pt x="4" y="3"/>
                    </a:cubicBezTo>
                    <a:lnTo>
                      <a:pt x="4" y="0"/>
                    </a:lnTo>
                    <a:cubicBezTo>
                      <a:pt x="1" y="2"/>
                      <a:pt x="0" y="5"/>
                      <a:pt x="0" y="9"/>
                    </a:cubicBezTo>
                    <a:cubicBezTo>
                      <a:pt x="1" y="12"/>
                      <a:pt x="3" y="13"/>
                      <a:pt x="4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" name="Freeform 59"/>
              <p:cNvSpPr>
                <a:spLocks/>
              </p:cNvSpPr>
              <p:nvPr/>
            </p:nvSpPr>
            <p:spPr bwMode="auto">
              <a:xfrm>
                <a:off x="3535" y="1432"/>
                <a:ext cx="67" cy="69"/>
              </a:xfrm>
              <a:custGeom>
                <a:avLst/>
                <a:gdLst>
                  <a:gd name="T0" fmla="*/ 0 w 6"/>
                  <a:gd name="T1" fmla="*/ 2147483647 h 6"/>
                  <a:gd name="T2" fmla="*/ 2147483647 w 6"/>
                  <a:gd name="T3" fmla="*/ 0 h 6"/>
                  <a:gd name="T4" fmla="*/ 0 60000 65536"/>
                  <a:gd name="T5" fmla="*/ 0 60000 65536"/>
                  <a:gd name="T6" fmla="*/ 0 w 6"/>
                  <a:gd name="T7" fmla="*/ 0 h 6"/>
                  <a:gd name="T8" fmla="*/ 6 w 6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6" h="6">
                    <a:moveTo>
                      <a:pt x="0" y="6"/>
                    </a:moveTo>
                    <a:cubicBezTo>
                      <a:pt x="1" y="5"/>
                      <a:pt x="2" y="0"/>
                      <a:pt x="6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" name="Freeform 60"/>
              <p:cNvSpPr>
                <a:spLocks/>
              </p:cNvSpPr>
              <p:nvPr/>
            </p:nvSpPr>
            <p:spPr bwMode="auto">
              <a:xfrm>
                <a:off x="3544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2147483647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2" y="8"/>
                    </a:moveTo>
                    <a:cubicBezTo>
                      <a:pt x="0" y="5"/>
                      <a:pt x="2" y="3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" name="Freeform 61"/>
              <p:cNvSpPr>
                <a:spLocks/>
              </p:cNvSpPr>
              <p:nvPr/>
            </p:nvSpPr>
            <p:spPr bwMode="auto">
              <a:xfrm>
                <a:off x="3578" y="1432"/>
                <a:ext cx="58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2147483647 w 5"/>
                  <a:gd name="T3" fmla="*/ 0 h 5"/>
                  <a:gd name="T4" fmla="*/ 0 60000 65536"/>
                  <a:gd name="T5" fmla="*/ 0 60000 65536"/>
                  <a:gd name="T6" fmla="*/ 0 w 5"/>
                  <a:gd name="T7" fmla="*/ 0 h 5"/>
                  <a:gd name="T8" fmla="*/ 5 w 5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5">
                    <a:moveTo>
                      <a:pt x="1" y="5"/>
                    </a:moveTo>
                    <a:cubicBezTo>
                      <a:pt x="0" y="4"/>
                      <a:pt x="2" y="2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" name="Freeform 62"/>
              <p:cNvSpPr>
                <a:spLocks/>
              </p:cNvSpPr>
              <p:nvPr/>
            </p:nvSpPr>
            <p:spPr bwMode="auto">
              <a:xfrm>
                <a:off x="3593" y="1467"/>
                <a:ext cx="43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0" y="2"/>
                    </a:moveTo>
                    <a:cubicBezTo>
                      <a:pt x="1" y="1"/>
                      <a:pt x="3" y="0"/>
                      <a:pt x="4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" name="Freeform 63"/>
              <p:cNvSpPr>
                <a:spLocks/>
              </p:cNvSpPr>
              <p:nvPr/>
            </p:nvSpPr>
            <p:spPr bwMode="auto">
              <a:xfrm>
                <a:off x="3525" y="1444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0" y="3"/>
                    </a:moveTo>
                    <a:cubicBezTo>
                      <a:pt x="0" y="2"/>
                      <a:pt x="2" y="0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" name="Freeform 64"/>
              <p:cNvSpPr>
                <a:spLocks/>
              </p:cNvSpPr>
              <p:nvPr/>
            </p:nvSpPr>
            <p:spPr bwMode="auto">
              <a:xfrm>
                <a:off x="3544" y="1432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0" y="6"/>
                    </a:moveTo>
                    <a:cubicBezTo>
                      <a:pt x="1" y="3"/>
                      <a:pt x="2" y="1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" name="Freeform 65"/>
              <p:cNvSpPr>
                <a:spLocks/>
              </p:cNvSpPr>
              <p:nvPr/>
            </p:nvSpPr>
            <p:spPr bwMode="auto">
              <a:xfrm>
                <a:off x="3559" y="1513"/>
                <a:ext cx="77" cy="57"/>
              </a:xfrm>
              <a:custGeom>
                <a:avLst/>
                <a:gdLst>
                  <a:gd name="T0" fmla="*/ 0 w 7"/>
                  <a:gd name="T1" fmla="*/ 2147483647 h 5"/>
                  <a:gd name="T2" fmla="*/ 2147483647 w 7"/>
                  <a:gd name="T3" fmla="*/ 2147483647 h 5"/>
                  <a:gd name="T4" fmla="*/ 2147483647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0" y="5"/>
                    </a:moveTo>
                    <a:cubicBezTo>
                      <a:pt x="1" y="5"/>
                      <a:pt x="2" y="5"/>
                      <a:pt x="3" y="4"/>
                    </a:cubicBezTo>
                    <a:lnTo>
                      <a:pt x="7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" name="Freeform 66"/>
              <p:cNvSpPr>
                <a:spLocks/>
              </p:cNvSpPr>
              <p:nvPr/>
            </p:nvSpPr>
            <p:spPr bwMode="auto">
              <a:xfrm>
                <a:off x="3569" y="1559"/>
                <a:ext cx="24" cy="57"/>
              </a:xfrm>
              <a:custGeom>
                <a:avLst/>
                <a:gdLst>
                  <a:gd name="T0" fmla="*/ 2147483647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2" y="0"/>
                    </a:moveTo>
                    <a:cubicBezTo>
                      <a:pt x="1" y="2"/>
                      <a:pt x="0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" name="Freeform 67"/>
              <p:cNvSpPr>
                <a:spLocks/>
              </p:cNvSpPr>
              <p:nvPr/>
            </p:nvSpPr>
            <p:spPr bwMode="auto">
              <a:xfrm>
                <a:off x="3602" y="1536"/>
                <a:ext cx="34" cy="115"/>
              </a:xfrm>
              <a:custGeom>
                <a:avLst/>
                <a:gdLst>
                  <a:gd name="T0" fmla="*/ 2147483647 w 3"/>
                  <a:gd name="T1" fmla="*/ 0 h 10"/>
                  <a:gd name="T2" fmla="*/ 2147483647 w 3"/>
                  <a:gd name="T3" fmla="*/ 2147483647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0"/>
                    </a:moveTo>
                    <a:cubicBezTo>
                      <a:pt x="0" y="2"/>
                      <a:pt x="0" y="6"/>
                      <a:pt x="1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" name="Freeform 68"/>
              <p:cNvSpPr>
                <a:spLocks/>
              </p:cNvSpPr>
              <p:nvPr/>
            </p:nvSpPr>
            <p:spPr bwMode="auto">
              <a:xfrm>
                <a:off x="3602" y="1547"/>
                <a:ext cx="34" cy="115"/>
              </a:xfrm>
              <a:custGeom>
                <a:avLst/>
                <a:gdLst>
                  <a:gd name="T0" fmla="*/ 2147483647 w 3"/>
                  <a:gd name="T1" fmla="*/ 2147483647 h 10"/>
                  <a:gd name="T2" fmla="*/ 2147483647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10"/>
                    </a:moveTo>
                    <a:cubicBezTo>
                      <a:pt x="0" y="8"/>
                      <a:pt x="1" y="4"/>
                      <a:pt x="3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" name="Freeform 69"/>
              <p:cNvSpPr>
                <a:spLocks/>
              </p:cNvSpPr>
              <p:nvPr/>
            </p:nvSpPr>
            <p:spPr bwMode="auto">
              <a:xfrm>
                <a:off x="3636" y="1559"/>
                <a:ext cx="34" cy="126"/>
              </a:xfrm>
              <a:custGeom>
                <a:avLst/>
                <a:gdLst>
                  <a:gd name="T0" fmla="*/ 2147483647 w 3"/>
                  <a:gd name="T1" fmla="*/ 0 h 11"/>
                  <a:gd name="T2" fmla="*/ 2147483647 w 3"/>
                  <a:gd name="T3" fmla="*/ 2147483647 h 11"/>
                  <a:gd name="T4" fmla="*/ 0 60000 65536"/>
                  <a:gd name="T5" fmla="*/ 0 60000 65536"/>
                  <a:gd name="T6" fmla="*/ 0 w 3"/>
                  <a:gd name="T7" fmla="*/ 0 h 11"/>
                  <a:gd name="T8" fmla="*/ 3 w 3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1">
                    <a:moveTo>
                      <a:pt x="3" y="0"/>
                    </a:moveTo>
                    <a:cubicBezTo>
                      <a:pt x="0" y="6"/>
                      <a:pt x="1" y="9"/>
                      <a:pt x="3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" name="Freeform 70"/>
              <p:cNvSpPr>
                <a:spLocks/>
              </p:cNvSpPr>
              <p:nvPr/>
            </p:nvSpPr>
            <p:spPr bwMode="auto">
              <a:xfrm>
                <a:off x="3699" y="1478"/>
                <a:ext cx="92" cy="149"/>
              </a:xfrm>
              <a:custGeom>
                <a:avLst/>
                <a:gdLst>
                  <a:gd name="T0" fmla="*/ 0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0 w 8"/>
                  <a:gd name="T11" fmla="*/ 0 h 13"/>
                  <a:gd name="T12" fmla="*/ 0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0" y="4"/>
                    </a:moveTo>
                    <a:cubicBezTo>
                      <a:pt x="3" y="6"/>
                      <a:pt x="4" y="9"/>
                      <a:pt x="4" y="13"/>
                    </a:cubicBezTo>
                    <a:cubicBezTo>
                      <a:pt x="6" y="13"/>
                      <a:pt x="7" y="12"/>
                      <a:pt x="6" y="10"/>
                    </a:cubicBezTo>
                    <a:cubicBezTo>
                      <a:pt x="8" y="9"/>
                      <a:pt x="8" y="8"/>
                      <a:pt x="8" y="7"/>
                    </a:cubicBezTo>
                    <a:cubicBezTo>
                      <a:pt x="7" y="7"/>
                      <a:pt x="5" y="7"/>
                      <a:pt x="4" y="5"/>
                    </a:cubicBezTo>
                    <a:cubicBezTo>
                      <a:pt x="1" y="4"/>
                      <a:pt x="0" y="2"/>
                      <a:pt x="0" y="0"/>
                    </a:cubicBez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" name="Freeform 71"/>
              <p:cNvSpPr>
                <a:spLocks/>
              </p:cNvSpPr>
              <p:nvPr/>
            </p:nvSpPr>
            <p:spPr bwMode="auto">
              <a:xfrm>
                <a:off x="3699" y="1524"/>
                <a:ext cx="43" cy="149"/>
              </a:xfrm>
              <a:custGeom>
                <a:avLst/>
                <a:gdLst>
                  <a:gd name="T0" fmla="*/ 0 w 4"/>
                  <a:gd name="T1" fmla="*/ 2147483647 h 13"/>
                  <a:gd name="T2" fmla="*/ 0 w 4"/>
                  <a:gd name="T3" fmla="*/ 2147483647 h 13"/>
                  <a:gd name="T4" fmla="*/ 0 w 4"/>
                  <a:gd name="T5" fmla="*/ 0 h 13"/>
                  <a:gd name="T6" fmla="*/ 2147483647 w 4"/>
                  <a:gd name="T7" fmla="*/ 2147483647 h 13"/>
                  <a:gd name="T8" fmla="*/ 0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0" y="13"/>
                    </a:moveTo>
                    <a:cubicBezTo>
                      <a:pt x="1" y="10"/>
                      <a:pt x="1" y="7"/>
                      <a:pt x="0" y="3"/>
                    </a:cubicBezTo>
                    <a:lnTo>
                      <a:pt x="0" y="0"/>
                    </a:lnTo>
                    <a:cubicBezTo>
                      <a:pt x="3" y="2"/>
                      <a:pt x="4" y="5"/>
                      <a:pt x="4" y="9"/>
                    </a:cubicBezTo>
                    <a:cubicBezTo>
                      <a:pt x="3" y="12"/>
                      <a:pt x="2" y="13"/>
                      <a:pt x="0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" name="Freeform 72"/>
              <p:cNvSpPr>
                <a:spLocks/>
              </p:cNvSpPr>
              <p:nvPr/>
            </p:nvSpPr>
            <p:spPr bwMode="auto">
              <a:xfrm>
                <a:off x="3732" y="1432"/>
                <a:ext cx="77" cy="69"/>
              </a:xfrm>
              <a:custGeom>
                <a:avLst/>
                <a:gdLst>
                  <a:gd name="T0" fmla="*/ 2147483647 w 7"/>
                  <a:gd name="T1" fmla="*/ 2147483647 h 6"/>
                  <a:gd name="T2" fmla="*/ 0 w 7"/>
                  <a:gd name="T3" fmla="*/ 0 h 6"/>
                  <a:gd name="T4" fmla="*/ 0 60000 65536"/>
                  <a:gd name="T5" fmla="*/ 0 60000 65536"/>
                  <a:gd name="T6" fmla="*/ 0 w 7"/>
                  <a:gd name="T7" fmla="*/ 0 h 6"/>
                  <a:gd name="T8" fmla="*/ 7 w 7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7" h="6">
                    <a:moveTo>
                      <a:pt x="7" y="6"/>
                    </a:moveTo>
                    <a:cubicBezTo>
                      <a:pt x="5" y="5"/>
                      <a:pt x="5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" name="Freeform 73"/>
              <p:cNvSpPr>
                <a:spLocks/>
              </p:cNvSpPr>
              <p:nvPr/>
            </p:nvSpPr>
            <p:spPr bwMode="auto">
              <a:xfrm>
                <a:off x="3732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0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3" y="8"/>
                    </a:moveTo>
                    <a:cubicBezTo>
                      <a:pt x="5" y="5"/>
                      <a:pt x="3" y="3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2" name="Freeform 74"/>
              <p:cNvSpPr>
                <a:spLocks/>
              </p:cNvSpPr>
              <p:nvPr/>
            </p:nvSpPr>
            <p:spPr bwMode="auto">
              <a:xfrm>
                <a:off x="3703" y="1432"/>
                <a:ext cx="48" cy="57"/>
              </a:xfrm>
              <a:custGeom>
                <a:avLst/>
                <a:gdLst>
                  <a:gd name="T0" fmla="*/ 2147483647 w 4"/>
                  <a:gd name="T1" fmla="*/ 2147483647 h 5"/>
                  <a:gd name="T2" fmla="*/ 0 w 4"/>
                  <a:gd name="T3" fmla="*/ 0 h 5"/>
                  <a:gd name="T4" fmla="*/ 0 60000 65536"/>
                  <a:gd name="T5" fmla="*/ 0 60000 65536"/>
                  <a:gd name="T6" fmla="*/ 0 w 4"/>
                  <a:gd name="T7" fmla="*/ 0 h 5"/>
                  <a:gd name="T8" fmla="*/ 4 w 4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5">
                    <a:moveTo>
                      <a:pt x="4" y="5"/>
                    </a:moveTo>
                    <a:cubicBezTo>
                      <a:pt x="4" y="4"/>
                      <a:pt x="2" y="2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3" name="Freeform 75"/>
              <p:cNvSpPr>
                <a:spLocks/>
              </p:cNvSpPr>
              <p:nvPr/>
            </p:nvSpPr>
            <p:spPr bwMode="auto">
              <a:xfrm>
                <a:off x="3699" y="1467"/>
                <a:ext cx="43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4" name="Freeform 76"/>
              <p:cNvSpPr>
                <a:spLocks/>
              </p:cNvSpPr>
              <p:nvPr/>
            </p:nvSpPr>
            <p:spPr bwMode="auto">
              <a:xfrm>
                <a:off x="3752" y="1444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0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5" y="3"/>
                    </a:moveTo>
                    <a:cubicBezTo>
                      <a:pt x="5" y="2"/>
                      <a:pt x="3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5" name="Freeform 77"/>
              <p:cNvSpPr>
                <a:spLocks/>
              </p:cNvSpPr>
              <p:nvPr/>
            </p:nvSpPr>
            <p:spPr bwMode="auto">
              <a:xfrm>
                <a:off x="3732" y="1432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0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5" y="6"/>
                    </a:moveTo>
                    <a:cubicBezTo>
                      <a:pt x="4" y="3"/>
                      <a:pt x="3" y="1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6" name="Freeform 78"/>
              <p:cNvSpPr>
                <a:spLocks/>
              </p:cNvSpPr>
              <p:nvPr/>
            </p:nvSpPr>
            <p:spPr bwMode="auto">
              <a:xfrm>
                <a:off x="3699" y="1513"/>
                <a:ext cx="77" cy="57"/>
              </a:xfrm>
              <a:custGeom>
                <a:avLst/>
                <a:gdLst>
                  <a:gd name="T0" fmla="*/ 2147483647 w 7"/>
                  <a:gd name="T1" fmla="*/ 2147483647 h 5"/>
                  <a:gd name="T2" fmla="*/ 2147483647 w 7"/>
                  <a:gd name="T3" fmla="*/ 2147483647 h 5"/>
                  <a:gd name="T4" fmla="*/ 0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7" y="5"/>
                    </a:moveTo>
                    <a:cubicBezTo>
                      <a:pt x="6" y="5"/>
                      <a:pt x="5" y="5"/>
                      <a:pt x="4" y="4"/>
                    </a:cubicBezTo>
                    <a:lnTo>
                      <a:pt x="0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7" name="Freeform 79"/>
              <p:cNvSpPr>
                <a:spLocks/>
              </p:cNvSpPr>
              <p:nvPr/>
            </p:nvSpPr>
            <p:spPr bwMode="auto">
              <a:xfrm>
                <a:off x="3742" y="1559"/>
                <a:ext cx="24" cy="57"/>
              </a:xfrm>
              <a:custGeom>
                <a:avLst/>
                <a:gdLst>
                  <a:gd name="T0" fmla="*/ 0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0" y="0"/>
                    </a:moveTo>
                    <a:cubicBezTo>
                      <a:pt x="1" y="2"/>
                      <a:pt x="2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8" name="Freeform 80"/>
              <p:cNvSpPr>
                <a:spLocks/>
              </p:cNvSpPr>
              <p:nvPr/>
            </p:nvSpPr>
            <p:spPr bwMode="auto">
              <a:xfrm>
                <a:off x="3699" y="1536"/>
                <a:ext cx="43" cy="115"/>
              </a:xfrm>
              <a:custGeom>
                <a:avLst/>
                <a:gdLst>
                  <a:gd name="T0" fmla="*/ 0 w 4"/>
                  <a:gd name="T1" fmla="*/ 0 h 10"/>
                  <a:gd name="T2" fmla="*/ 2147483647 w 4"/>
                  <a:gd name="T3" fmla="*/ 2147483647 h 10"/>
                  <a:gd name="T4" fmla="*/ 0 60000 65536"/>
                  <a:gd name="T5" fmla="*/ 0 60000 65536"/>
                  <a:gd name="T6" fmla="*/ 0 w 4"/>
                  <a:gd name="T7" fmla="*/ 0 h 10"/>
                  <a:gd name="T8" fmla="*/ 4 w 4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10">
                    <a:moveTo>
                      <a:pt x="0" y="0"/>
                    </a:moveTo>
                    <a:cubicBezTo>
                      <a:pt x="3" y="2"/>
                      <a:pt x="4" y="6"/>
                      <a:pt x="2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9" name="Freeform 81"/>
              <p:cNvSpPr>
                <a:spLocks/>
              </p:cNvSpPr>
              <p:nvPr/>
            </p:nvSpPr>
            <p:spPr bwMode="auto">
              <a:xfrm>
                <a:off x="3699" y="1547"/>
                <a:ext cx="34" cy="115"/>
              </a:xfrm>
              <a:custGeom>
                <a:avLst/>
                <a:gdLst>
                  <a:gd name="T0" fmla="*/ 0 w 3"/>
                  <a:gd name="T1" fmla="*/ 2147483647 h 10"/>
                  <a:gd name="T2" fmla="*/ 0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0" y="10"/>
                    </a:moveTo>
                    <a:cubicBezTo>
                      <a:pt x="3" y="8"/>
                      <a:pt x="2" y="4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0" name="Freeform 82"/>
              <p:cNvSpPr>
                <a:spLocks/>
              </p:cNvSpPr>
              <p:nvPr/>
            </p:nvSpPr>
            <p:spPr bwMode="auto">
              <a:xfrm>
                <a:off x="3670" y="1559"/>
                <a:ext cx="29" cy="126"/>
              </a:xfrm>
              <a:custGeom>
                <a:avLst/>
                <a:gdLst>
                  <a:gd name="T0" fmla="*/ 0 w 2"/>
                  <a:gd name="T1" fmla="*/ 0 h 11"/>
                  <a:gd name="T2" fmla="*/ 0 w 2"/>
                  <a:gd name="T3" fmla="*/ 2147483647 h 11"/>
                  <a:gd name="T4" fmla="*/ 0 60000 65536"/>
                  <a:gd name="T5" fmla="*/ 0 60000 65536"/>
                  <a:gd name="T6" fmla="*/ 0 w 2"/>
                  <a:gd name="T7" fmla="*/ 0 h 11"/>
                  <a:gd name="T8" fmla="*/ 2 w 2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11">
                    <a:moveTo>
                      <a:pt x="0" y="0"/>
                    </a:moveTo>
                    <a:cubicBezTo>
                      <a:pt x="2" y="6"/>
                      <a:pt x="1" y="9"/>
                      <a:pt x="0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1" name="Freeform 8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2" name="Freeform 8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3" name="Freeform 8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4" name="Freeform 8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5" name="Freeform 8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6" name="Freeform 8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7" name="Freeform 8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8" name="Freeform 9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9" name="Freeform 9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0" name="Freeform 9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1" name="Freeform 9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2" name="Freeform 9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3" name="Freeform 9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4" name="Freeform 9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5" name="Freeform 9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6" name="Freeform 9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7" name="Freeform 9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8" name="Freeform 10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9" name="Freeform 10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0" name="Freeform 10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1" name="Freeform 10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2" name="Freeform 10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3" name="Freeform 10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4" name="Freeform 106"/>
              <p:cNvSpPr>
                <a:spLocks/>
              </p:cNvSpPr>
              <p:nvPr/>
            </p:nvSpPr>
            <p:spPr bwMode="auto">
              <a:xfrm>
                <a:off x="3410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1" y="1"/>
                    </a:moveTo>
                    <a:cubicBezTo>
                      <a:pt x="0" y="7"/>
                      <a:pt x="0" y="12"/>
                      <a:pt x="2" y="16"/>
                    </a:cubicBezTo>
                    <a:cubicBezTo>
                      <a:pt x="3" y="10"/>
                      <a:pt x="4" y="5"/>
                      <a:pt x="3" y="0"/>
                    </a:cubicBezTo>
                    <a:cubicBezTo>
                      <a:pt x="2" y="0"/>
                      <a:pt x="1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5" name="Freeform 107"/>
              <p:cNvSpPr>
                <a:spLocks/>
              </p:cNvSpPr>
              <p:nvPr/>
            </p:nvSpPr>
            <p:spPr bwMode="auto">
              <a:xfrm>
                <a:off x="3434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1" y="1"/>
                    </a:moveTo>
                    <a:cubicBezTo>
                      <a:pt x="0" y="6"/>
                      <a:pt x="0" y="11"/>
                      <a:pt x="2" y="15"/>
                    </a:cubicBezTo>
                    <a:cubicBezTo>
                      <a:pt x="4" y="9"/>
                      <a:pt x="4" y="4"/>
                      <a:pt x="3" y="0"/>
                    </a:cubicBezTo>
                    <a:cubicBezTo>
                      <a:pt x="3" y="0"/>
                      <a:pt x="2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6" name="Freeform 108"/>
              <p:cNvSpPr>
                <a:spLocks/>
              </p:cNvSpPr>
              <p:nvPr/>
            </p:nvSpPr>
            <p:spPr bwMode="auto">
              <a:xfrm>
                <a:off x="3458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2147483647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1" y="6"/>
                      <a:pt x="0" y="11"/>
                      <a:pt x="2" y="14"/>
                    </a:cubicBezTo>
                    <a:cubicBezTo>
                      <a:pt x="4" y="9"/>
                      <a:pt x="4" y="4"/>
                      <a:pt x="4" y="0"/>
                    </a:cubicBezTo>
                    <a:cubicBezTo>
                      <a:pt x="3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7" name="Freeform 109"/>
              <p:cNvSpPr>
                <a:spLocks/>
              </p:cNvSpPr>
              <p:nvPr/>
            </p:nvSpPr>
            <p:spPr bwMode="auto">
              <a:xfrm>
                <a:off x="3491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1" y="1"/>
                    </a:moveTo>
                    <a:cubicBezTo>
                      <a:pt x="0" y="5"/>
                      <a:pt x="0" y="10"/>
                      <a:pt x="2" y="13"/>
                    </a:cubicBezTo>
                    <a:cubicBezTo>
                      <a:pt x="3" y="8"/>
                      <a:pt x="4" y="4"/>
                      <a:pt x="3" y="0"/>
                    </a:cubicBezTo>
                    <a:cubicBezTo>
                      <a:pt x="2" y="0"/>
                      <a:pt x="2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8" name="Freeform 110"/>
              <p:cNvSpPr>
                <a:spLocks/>
              </p:cNvSpPr>
              <p:nvPr/>
            </p:nvSpPr>
            <p:spPr bwMode="auto">
              <a:xfrm>
                <a:off x="3511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1" y="5"/>
                      <a:pt x="0" y="9"/>
                      <a:pt x="2" y="12"/>
                    </a:cubicBezTo>
                    <a:cubicBezTo>
                      <a:pt x="4" y="7"/>
                      <a:pt x="4" y="3"/>
                      <a:pt x="3" y="0"/>
                    </a:cubicBezTo>
                    <a:cubicBezTo>
                      <a:pt x="3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9" name="Freeform 111"/>
              <p:cNvSpPr>
                <a:spLocks/>
              </p:cNvSpPr>
              <p:nvPr/>
            </p:nvSpPr>
            <p:spPr bwMode="auto">
              <a:xfrm>
                <a:off x="3535" y="1306"/>
                <a:ext cx="43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2147483647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1" y="5"/>
                      <a:pt x="0" y="9"/>
                      <a:pt x="2" y="11"/>
                    </a:cubicBezTo>
                    <a:cubicBezTo>
                      <a:pt x="4" y="7"/>
                      <a:pt x="4" y="4"/>
                      <a:pt x="4" y="0"/>
                    </a:cubicBezTo>
                    <a:cubicBezTo>
                      <a:pt x="3" y="1"/>
                      <a:pt x="3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0" name="Freeform 112"/>
              <p:cNvSpPr>
                <a:spLocks/>
              </p:cNvSpPr>
              <p:nvPr/>
            </p:nvSpPr>
            <p:spPr bwMode="auto">
              <a:xfrm>
                <a:off x="3559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2147483647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3" y="1"/>
                    </a:moveTo>
                    <a:cubicBezTo>
                      <a:pt x="2" y="4"/>
                      <a:pt x="0" y="8"/>
                      <a:pt x="2" y="10"/>
                    </a:cubicBezTo>
                    <a:cubicBezTo>
                      <a:pt x="4" y="7"/>
                      <a:pt x="4" y="3"/>
                      <a:pt x="4" y="0"/>
                    </a:cubicBezTo>
                    <a:cubicBezTo>
                      <a:pt x="4" y="0"/>
                      <a:pt x="3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1" name="Freeform 11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2" name="Freeform 11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3" name="Freeform 11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4" name="Freeform 11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5" name="Freeform 11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6" name="Freeform 11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7" name="Freeform 11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8" name="Freeform 12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9" name="Freeform 12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0" name="Freeform 12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1" name="Freeform 12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2" name="Freeform 12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3" name="Freeform 12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4" name="Freeform 12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5" name="Freeform 12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6" name="Freeform 12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7" name="Freeform 12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8" name="Freeform 13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9" name="Freeform 13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0" name="Freeform 13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1" name="Freeform 13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2" name="Freeform 13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3" name="Freeform 13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4" name="Freeform 136"/>
              <p:cNvSpPr>
                <a:spLocks/>
              </p:cNvSpPr>
              <p:nvPr/>
            </p:nvSpPr>
            <p:spPr bwMode="auto">
              <a:xfrm>
                <a:off x="3386" y="1329"/>
                <a:ext cx="72" cy="103"/>
              </a:xfrm>
              <a:custGeom>
                <a:avLst/>
                <a:gdLst>
                  <a:gd name="T0" fmla="*/ 0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0" y="9"/>
                    </a:moveTo>
                    <a:cubicBezTo>
                      <a:pt x="0" y="9"/>
                      <a:pt x="0" y="6"/>
                      <a:pt x="1" y="3"/>
                    </a:cubicBezTo>
                    <a:cubicBezTo>
                      <a:pt x="1" y="2"/>
                      <a:pt x="1" y="2"/>
                      <a:pt x="2" y="1"/>
                    </a:cubicBezTo>
                    <a:cubicBezTo>
                      <a:pt x="3" y="0"/>
                      <a:pt x="5" y="0"/>
                      <a:pt x="6" y="0"/>
                    </a:cubicBezTo>
                    <a:cubicBezTo>
                      <a:pt x="6" y="1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8"/>
                      <a:pt x="2" y="9"/>
                      <a:pt x="0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5" name="Freeform 137"/>
              <p:cNvSpPr>
                <a:spLocks/>
              </p:cNvSpPr>
              <p:nvPr/>
            </p:nvSpPr>
            <p:spPr bwMode="auto">
              <a:xfrm>
                <a:off x="3424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1" y="9"/>
                    </a:moveTo>
                    <a:cubicBezTo>
                      <a:pt x="0" y="8"/>
                      <a:pt x="1" y="6"/>
                      <a:pt x="2" y="4"/>
                    </a:cubicBezTo>
                    <a:cubicBezTo>
                      <a:pt x="3" y="2"/>
                      <a:pt x="4" y="0"/>
                      <a:pt x="6" y="1"/>
                    </a:cubicBezTo>
                    <a:cubicBezTo>
                      <a:pt x="5" y="2"/>
                      <a:pt x="5" y="3"/>
                      <a:pt x="5" y="4"/>
                    </a:cubicBezTo>
                    <a:cubicBezTo>
                      <a:pt x="4" y="5"/>
                      <a:pt x="4" y="6"/>
                      <a:pt x="4" y="6"/>
                    </a:cubicBezTo>
                    <a:cubicBezTo>
                      <a:pt x="4" y="8"/>
                      <a:pt x="2" y="8"/>
                      <a:pt x="1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6" name="Freeform 138"/>
              <p:cNvSpPr>
                <a:spLocks/>
              </p:cNvSpPr>
              <p:nvPr/>
            </p:nvSpPr>
            <p:spPr bwMode="auto">
              <a:xfrm>
                <a:off x="3467" y="1317"/>
                <a:ext cx="43" cy="92"/>
              </a:xfrm>
              <a:custGeom>
                <a:avLst/>
                <a:gdLst>
                  <a:gd name="T0" fmla="*/ 0 w 4"/>
                  <a:gd name="T1" fmla="*/ 2147483647 h 8"/>
                  <a:gd name="T2" fmla="*/ 2147483647 w 4"/>
                  <a:gd name="T3" fmla="*/ 2147483647 h 8"/>
                  <a:gd name="T4" fmla="*/ 2147483647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0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0" y="8"/>
                    </a:moveTo>
                    <a:cubicBezTo>
                      <a:pt x="0" y="7"/>
                      <a:pt x="0" y="5"/>
                      <a:pt x="1" y="3"/>
                    </a:cubicBezTo>
                    <a:cubicBezTo>
                      <a:pt x="1" y="1"/>
                      <a:pt x="3" y="0"/>
                      <a:pt x="4" y="0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4"/>
                      <a:pt x="3" y="5"/>
                      <a:pt x="3" y="6"/>
                    </a:cubicBezTo>
                    <a:cubicBezTo>
                      <a:pt x="2" y="7"/>
                      <a:pt x="1" y="7"/>
                      <a:pt x="0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7" name="Freeform 139"/>
              <p:cNvSpPr>
                <a:spLocks/>
              </p:cNvSpPr>
              <p:nvPr/>
            </p:nvSpPr>
            <p:spPr bwMode="auto">
              <a:xfrm>
                <a:off x="3501" y="1317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0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0"/>
                    </a:cubicBezTo>
                    <a:cubicBezTo>
                      <a:pt x="3" y="1"/>
                      <a:pt x="3" y="2"/>
                      <a:pt x="2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6"/>
                      <a:pt x="1" y="6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8" name="Freeform 140"/>
              <p:cNvSpPr>
                <a:spLocks/>
              </p:cNvSpPr>
              <p:nvPr/>
            </p:nvSpPr>
            <p:spPr bwMode="auto">
              <a:xfrm>
                <a:off x="3525" y="1306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7"/>
                      <a:pt x="0" y="5"/>
                      <a:pt x="0" y="3"/>
                    </a:cubicBezTo>
                    <a:cubicBezTo>
                      <a:pt x="1" y="2"/>
                      <a:pt x="2" y="0"/>
                      <a:pt x="3" y="1"/>
                    </a:cubicBezTo>
                    <a:cubicBezTo>
                      <a:pt x="3" y="2"/>
                      <a:pt x="2" y="3"/>
                      <a:pt x="2" y="3"/>
                    </a:cubicBezTo>
                    <a:cubicBezTo>
                      <a:pt x="2" y="4"/>
                      <a:pt x="2" y="5"/>
                      <a:pt x="2" y="5"/>
                    </a:cubicBezTo>
                    <a:cubicBezTo>
                      <a:pt x="2" y="6"/>
                      <a:pt x="1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9" name="Freeform 141"/>
              <p:cNvSpPr>
                <a:spLocks/>
              </p:cNvSpPr>
              <p:nvPr/>
            </p:nvSpPr>
            <p:spPr bwMode="auto">
              <a:xfrm>
                <a:off x="3544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0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2"/>
                      <a:pt x="2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6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0" name="Freeform 142"/>
              <p:cNvSpPr>
                <a:spLocks/>
              </p:cNvSpPr>
              <p:nvPr/>
            </p:nvSpPr>
            <p:spPr bwMode="auto">
              <a:xfrm>
                <a:off x="3559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2" y="4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1" name="Freeform 143"/>
              <p:cNvSpPr>
                <a:spLocks/>
              </p:cNvSpPr>
              <p:nvPr/>
            </p:nvSpPr>
            <p:spPr bwMode="auto">
              <a:xfrm>
                <a:off x="3578" y="1306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0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2" name="Freeform 144"/>
              <p:cNvSpPr>
                <a:spLocks/>
              </p:cNvSpPr>
              <p:nvPr/>
            </p:nvSpPr>
            <p:spPr bwMode="auto">
              <a:xfrm>
                <a:off x="3593" y="1306"/>
                <a:ext cx="19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3" name="Freeform 145"/>
              <p:cNvSpPr>
                <a:spLocks/>
              </p:cNvSpPr>
              <p:nvPr/>
            </p:nvSpPr>
            <p:spPr bwMode="auto">
              <a:xfrm>
                <a:off x="360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4" name="Freeform 146"/>
              <p:cNvSpPr>
                <a:spLocks/>
              </p:cNvSpPr>
              <p:nvPr/>
            </p:nvSpPr>
            <p:spPr bwMode="auto">
              <a:xfrm>
                <a:off x="361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5" name="Freeform 147"/>
              <p:cNvSpPr>
                <a:spLocks/>
              </p:cNvSpPr>
              <p:nvPr/>
            </p:nvSpPr>
            <p:spPr bwMode="auto">
              <a:xfrm>
                <a:off x="3626" y="1306"/>
                <a:ext cx="19" cy="46"/>
              </a:xfrm>
              <a:custGeom>
                <a:avLst/>
                <a:gdLst>
                  <a:gd name="T0" fmla="*/ 0 w 2"/>
                  <a:gd name="T1" fmla="*/ 2147483647 h 4"/>
                  <a:gd name="T2" fmla="*/ 0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2"/>
                      <a:pt x="0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0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6" name="Freeform 148"/>
              <p:cNvSpPr>
                <a:spLocks/>
              </p:cNvSpPr>
              <p:nvPr/>
            </p:nvSpPr>
            <p:spPr bwMode="auto">
              <a:xfrm>
                <a:off x="3410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0" y="4"/>
                      <a:pt x="1" y="2"/>
                    </a:cubicBezTo>
                    <a:cubicBezTo>
                      <a:pt x="2" y="1"/>
                      <a:pt x="2" y="0"/>
                      <a:pt x="3" y="0"/>
                    </a:cubicBezTo>
                    <a:cubicBezTo>
                      <a:pt x="4" y="0"/>
                      <a:pt x="5" y="0"/>
                      <a:pt x="6" y="1"/>
                    </a:cubicBezTo>
                    <a:cubicBezTo>
                      <a:pt x="5" y="2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7" name="Freeform 149"/>
              <p:cNvSpPr>
                <a:spLocks/>
              </p:cNvSpPr>
              <p:nvPr/>
            </p:nvSpPr>
            <p:spPr bwMode="auto">
              <a:xfrm>
                <a:off x="3443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1" y="4"/>
                      <a:pt x="2" y="3"/>
                    </a:cubicBezTo>
                    <a:cubicBezTo>
                      <a:pt x="3" y="1"/>
                      <a:pt x="4" y="0"/>
                      <a:pt x="6" y="1"/>
                    </a:cubicBezTo>
                    <a:cubicBezTo>
                      <a:pt x="5" y="2"/>
                      <a:pt x="4" y="3"/>
                      <a:pt x="4" y="3"/>
                    </a:cubicBezTo>
                    <a:cubicBezTo>
                      <a:pt x="4" y="4"/>
                      <a:pt x="3" y="5"/>
                      <a:pt x="3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8" name="Freeform 150"/>
              <p:cNvSpPr>
                <a:spLocks/>
              </p:cNvSpPr>
              <p:nvPr/>
            </p:nvSpPr>
            <p:spPr bwMode="auto">
              <a:xfrm>
                <a:off x="3477" y="1271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2147483647 h 6"/>
                  <a:gd name="T4" fmla="*/ 2147483647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0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0" y="6"/>
                    </a:moveTo>
                    <a:cubicBezTo>
                      <a:pt x="0" y="5"/>
                      <a:pt x="0" y="3"/>
                      <a:pt x="1" y="2"/>
                    </a:cubicBezTo>
                    <a:cubicBezTo>
                      <a:pt x="2" y="0"/>
                      <a:pt x="3" y="0"/>
                      <a:pt x="5" y="1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9" name="Freeform 151"/>
              <p:cNvSpPr>
                <a:spLocks/>
              </p:cNvSpPr>
              <p:nvPr/>
            </p:nvSpPr>
            <p:spPr bwMode="auto">
              <a:xfrm>
                <a:off x="3501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3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4" y="1"/>
                      <a:pt x="3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0" name="Freeform 152"/>
              <p:cNvSpPr>
                <a:spLocks/>
              </p:cNvSpPr>
              <p:nvPr/>
            </p:nvSpPr>
            <p:spPr bwMode="auto">
              <a:xfrm>
                <a:off x="3525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4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3" y="2"/>
                      <a:pt x="3" y="2"/>
                      <a:pt x="3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1" name="Freeform 153"/>
              <p:cNvSpPr>
                <a:spLocks/>
              </p:cNvSpPr>
              <p:nvPr/>
            </p:nvSpPr>
            <p:spPr bwMode="auto">
              <a:xfrm>
                <a:off x="3544" y="1271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2"/>
                      <a:pt x="3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2" name="Freeform 154"/>
              <p:cNvSpPr>
                <a:spLocks/>
              </p:cNvSpPr>
              <p:nvPr/>
            </p:nvSpPr>
            <p:spPr bwMode="auto">
              <a:xfrm>
                <a:off x="3569" y="1283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4"/>
                    </a:moveTo>
                    <a:cubicBezTo>
                      <a:pt x="0" y="4"/>
                      <a:pt x="0" y="3"/>
                      <a:pt x="0" y="2"/>
                    </a:cubicBezTo>
                    <a:cubicBezTo>
                      <a:pt x="1" y="0"/>
                      <a:pt x="2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0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3" name="Freeform 155"/>
              <p:cNvSpPr>
                <a:spLocks/>
              </p:cNvSpPr>
              <p:nvPr/>
            </p:nvSpPr>
            <p:spPr bwMode="auto">
              <a:xfrm>
                <a:off x="3578" y="1283"/>
                <a:ext cx="34" cy="57"/>
              </a:xfrm>
              <a:custGeom>
                <a:avLst/>
                <a:gdLst>
                  <a:gd name="T0" fmla="*/ 0 w 3"/>
                  <a:gd name="T1" fmla="*/ 2147483647 h 5"/>
                  <a:gd name="T2" fmla="*/ 2147483647 w 3"/>
                  <a:gd name="T3" fmla="*/ 2147483647 h 5"/>
                  <a:gd name="T4" fmla="*/ 2147483647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0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4" name="Freeform 156"/>
              <p:cNvSpPr>
                <a:spLocks/>
              </p:cNvSpPr>
              <p:nvPr/>
            </p:nvSpPr>
            <p:spPr bwMode="auto">
              <a:xfrm>
                <a:off x="3593" y="1283"/>
                <a:ext cx="34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2147483647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0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5" name="Freeform 157"/>
              <p:cNvSpPr>
                <a:spLocks/>
              </p:cNvSpPr>
              <p:nvPr/>
            </p:nvSpPr>
            <p:spPr bwMode="auto">
              <a:xfrm>
                <a:off x="360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6" name="Freeform 158"/>
              <p:cNvSpPr>
                <a:spLocks/>
              </p:cNvSpPr>
              <p:nvPr/>
            </p:nvSpPr>
            <p:spPr bwMode="auto">
              <a:xfrm>
                <a:off x="361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7" name="Freeform 159"/>
              <p:cNvSpPr>
                <a:spLocks/>
              </p:cNvSpPr>
              <p:nvPr/>
            </p:nvSpPr>
            <p:spPr bwMode="auto">
              <a:xfrm>
                <a:off x="3626" y="1294"/>
                <a:ext cx="19" cy="34"/>
              </a:xfrm>
              <a:custGeom>
                <a:avLst/>
                <a:gdLst>
                  <a:gd name="T0" fmla="*/ 0 w 2"/>
                  <a:gd name="T1" fmla="*/ 2147483647 h 3"/>
                  <a:gd name="T2" fmla="*/ 2147483647 w 2"/>
                  <a:gd name="T3" fmla="*/ 2147483647 h 3"/>
                  <a:gd name="T4" fmla="*/ 2147483647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0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0" y="3"/>
                    </a:moveTo>
                    <a:cubicBezTo>
                      <a:pt x="0" y="3"/>
                      <a:pt x="0" y="2"/>
                      <a:pt x="1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8" name="Freeform 16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9" name="Freeform 16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0" name="Freeform 16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1" name="Freeform 16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2" name="Freeform 16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3" name="Freeform 16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4" name="Freeform 16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5" name="Freeform 16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6" name="Freeform 16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7" name="Freeform 16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8" name="Freeform 17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9" name="Freeform 17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0" name="Freeform 17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1" name="Freeform 17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2" name="Freeform 17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3" name="Freeform 17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4" name="Freeform 17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5" name="Freeform 17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6" name="Freeform 17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7" name="Freeform 17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8" name="Freeform 18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9" name="Freeform 18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0" name="Freeform 18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1" name="Freeform 183"/>
              <p:cNvSpPr>
                <a:spLocks/>
              </p:cNvSpPr>
              <p:nvPr/>
            </p:nvSpPr>
            <p:spPr bwMode="auto">
              <a:xfrm>
                <a:off x="3443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1"/>
                      <a:pt x="5" y="0"/>
                    </a:cubicBezTo>
                    <a:cubicBezTo>
                      <a:pt x="4" y="0"/>
                      <a:pt x="4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2" name="Freeform 184"/>
              <p:cNvSpPr>
                <a:spLocks/>
              </p:cNvSpPr>
              <p:nvPr/>
            </p:nvSpPr>
            <p:spPr bwMode="auto">
              <a:xfrm>
                <a:off x="3467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2"/>
                      <a:pt x="4" y="1"/>
                    </a:cubicBezTo>
                    <a:cubicBezTo>
                      <a:pt x="4" y="1"/>
                      <a:pt x="3" y="1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3" name="Freeform 185"/>
              <p:cNvSpPr>
                <a:spLocks/>
              </p:cNvSpPr>
              <p:nvPr/>
            </p:nvSpPr>
            <p:spPr bwMode="auto">
              <a:xfrm>
                <a:off x="3491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3"/>
                    </a:cubicBezTo>
                    <a:cubicBezTo>
                      <a:pt x="1" y="4"/>
                      <a:pt x="2" y="3"/>
                      <a:pt x="3" y="2"/>
                    </a:cubicBezTo>
                    <a:cubicBezTo>
                      <a:pt x="3" y="2"/>
                      <a:pt x="3" y="1"/>
                      <a:pt x="4" y="0"/>
                    </a:cubicBezTo>
                    <a:cubicBezTo>
                      <a:pt x="3" y="0"/>
                      <a:pt x="3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4" name="Freeform 186"/>
              <p:cNvSpPr>
                <a:spLocks/>
              </p:cNvSpPr>
              <p:nvPr/>
            </p:nvSpPr>
            <p:spPr bwMode="auto">
              <a:xfrm>
                <a:off x="3511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cubicBezTo>
                      <a:pt x="1" y="0"/>
                      <a:pt x="1" y="1"/>
                      <a:pt x="0" y="2"/>
                    </a:cubicBezTo>
                    <a:cubicBezTo>
                      <a:pt x="1" y="3"/>
                      <a:pt x="1" y="2"/>
                      <a:pt x="2" y="1"/>
                    </a:cubicBezTo>
                    <a:cubicBezTo>
                      <a:pt x="3" y="1"/>
                      <a:pt x="3" y="1"/>
                      <a:pt x="3" y="0"/>
                    </a:cubicBezTo>
                    <a:cubicBezTo>
                      <a:pt x="3" y="0"/>
                      <a:pt x="3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5" name="Freeform 18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6" name="Freeform 18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7" name="Freeform 18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8" name="Freeform 19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9" name="Freeform 19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0" name="Freeform 19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1" name="Freeform 19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2" name="Freeform 19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3" name="Freeform 19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4" name="Freeform 19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5" name="Freeform 19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6" name="Freeform 19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7" name="Freeform 19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8" name="Freeform 20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9" name="Freeform 20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0" name="Freeform 20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1" name="Freeform 20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2" name="Freeform 20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3" name="Freeform 20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4" name="Freeform 20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5" name="Freeform 20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6" name="Freeform 20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7" name="Freeform 20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8" name="Freeform 210"/>
              <p:cNvSpPr>
                <a:spLocks/>
              </p:cNvSpPr>
              <p:nvPr/>
            </p:nvSpPr>
            <p:spPr bwMode="auto">
              <a:xfrm>
                <a:off x="3477" y="1203"/>
                <a:ext cx="48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2147483647 w 4"/>
                  <a:gd name="T5" fmla="*/ 2147483647 h 2"/>
                  <a:gd name="T6" fmla="*/ 2147483647 w 4"/>
                  <a:gd name="T7" fmla="*/ 2147483647 h 2"/>
                  <a:gd name="T8" fmla="*/ 0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0" y="2"/>
                    </a:moveTo>
                    <a:cubicBezTo>
                      <a:pt x="2" y="1"/>
                      <a:pt x="3" y="1"/>
                      <a:pt x="4" y="0"/>
                    </a:cubicBezTo>
                    <a:lnTo>
                      <a:pt x="4" y="1"/>
                    </a:lnTo>
                    <a:cubicBezTo>
                      <a:pt x="4" y="2"/>
                      <a:pt x="3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9" name="Freeform 211"/>
              <p:cNvSpPr>
                <a:spLocks/>
              </p:cNvSpPr>
              <p:nvPr/>
            </p:nvSpPr>
            <p:spPr bwMode="auto">
              <a:xfrm>
                <a:off x="3501" y="1214"/>
                <a:ext cx="34" cy="23"/>
              </a:xfrm>
              <a:custGeom>
                <a:avLst/>
                <a:gdLst>
                  <a:gd name="T0" fmla="*/ 0 w 3"/>
                  <a:gd name="T1" fmla="*/ 2147483647 h 2"/>
                  <a:gd name="T2" fmla="*/ 2147483647 w 3"/>
                  <a:gd name="T3" fmla="*/ 0 h 2"/>
                  <a:gd name="T4" fmla="*/ 2147483647 w 3"/>
                  <a:gd name="T5" fmla="*/ 2147483647 h 2"/>
                  <a:gd name="T6" fmla="*/ 2147483647 w 3"/>
                  <a:gd name="T7" fmla="*/ 2147483647 h 2"/>
                  <a:gd name="T8" fmla="*/ 0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0" y="1"/>
                    </a:moveTo>
                    <a:cubicBezTo>
                      <a:pt x="1" y="1"/>
                      <a:pt x="2" y="0"/>
                      <a:pt x="3" y="0"/>
                    </a:cubicBezTo>
                    <a:lnTo>
                      <a:pt x="3" y="1"/>
                    </a:lnTo>
                    <a:cubicBezTo>
                      <a:pt x="3" y="1"/>
                      <a:pt x="2" y="2"/>
                      <a:pt x="1" y="2"/>
                    </a:cubicBezTo>
                    <a:cubicBezTo>
                      <a:pt x="1" y="2"/>
                      <a:pt x="0" y="2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0" name="Freeform 212"/>
              <p:cNvSpPr>
                <a:spLocks/>
              </p:cNvSpPr>
              <p:nvPr/>
            </p:nvSpPr>
            <p:spPr bwMode="auto">
              <a:xfrm>
                <a:off x="3511" y="122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cubicBezTo>
                      <a:pt x="1" y="1"/>
                      <a:pt x="2" y="0"/>
                      <a:pt x="2" y="0"/>
                    </a:cubicBezTo>
                    <a:lnTo>
                      <a:pt x="3" y="1"/>
                    </a:lnTo>
                    <a:cubicBezTo>
                      <a:pt x="2" y="1"/>
                      <a:pt x="2" y="1"/>
                      <a:pt x="1" y="1"/>
                    </a:cubicBezTo>
                    <a:cubicBezTo>
                      <a:pt x="1" y="1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1" name="Freeform 213"/>
              <p:cNvSpPr>
                <a:spLocks/>
              </p:cNvSpPr>
              <p:nvPr/>
            </p:nvSpPr>
            <p:spPr bwMode="auto">
              <a:xfrm>
                <a:off x="3544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1" y="0"/>
                    </a:moveTo>
                    <a:cubicBezTo>
                      <a:pt x="1" y="1"/>
                      <a:pt x="1" y="1"/>
                      <a:pt x="0" y="2"/>
                    </a:cubicBezTo>
                    <a:cubicBezTo>
                      <a:pt x="1" y="2"/>
                      <a:pt x="2" y="2"/>
                      <a:pt x="3" y="1"/>
                    </a:cubicBez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2" name="Freeform 214"/>
              <p:cNvSpPr>
                <a:spLocks/>
              </p:cNvSpPr>
              <p:nvPr/>
            </p:nvSpPr>
            <p:spPr bwMode="auto">
              <a:xfrm>
                <a:off x="3511" y="1191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0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0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0" y="1"/>
                    </a:moveTo>
                    <a:lnTo>
                      <a:pt x="0" y="1"/>
                    </a:lnTo>
                    <a:cubicBezTo>
                      <a:pt x="1" y="2"/>
                      <a:pt x="2" y="2"/>
                      <a:pt x="2" y="3"/>
                    </a:cubicBezTo>
                    <a:cubicBezTo>
                      <a:pt x="2" y="4"/>
                      <a:pt x="2" y="5"/>
                      <a:pt x="3" y="5"/>
                    </a:cubicBezTo>
                    <a:cubicBezTo>
                      <a:pt x="3" y="6"/>
                      <a:pt x="4" y="7"/>
                      <a:pt x="5" y="7"/>
                    </a:cubicBezTo>
                    <a:lnTo>
                      <a:pt x="6" y="6"/>
                    </a:lnTo>
                    <a:cubicBezTo>
                      <a:pt x="5" y="6"/>
                      <a:pt x="4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3" y="1"/>
                      <a:pt x="2" y="1"/>
                      <a:pt x="1" y="1"/>
                    </a:cubicBezTo>
                    <a:cubicBezTo>
                      <a:pt x="0" y="0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3" name="Freeform 215"/>
              <p:cNvSpPr>
                <a:spLocks/>
              </p:cNvSpPr>
              <p:nvPr/>
            </p:nvSpPr>
            <p:spPr bwMode="auto">
              <a:xfrm>
                <a:off x="3602" y="1157"/>
                <a:ext cx="130" cy="69"/>
              </a:xfrm>
              <a:custGeom>
                <a:avLst/>
                <a:gdLst>
                  <a:gd name="T0" fmla="*/ 0 w 11"/>
                  <a:gd name="T1" fmla="*/ 2147483647 h 6"/>
                  <a:gd name="T2" fmla="*/ 0 w 11"/>
                  <a:gd name="T3" fmla="*/ 2147483647 h 6"/>
                  <a:gd name="T4" fmla="*/ 2147483647 w 11"/>
                  <a:gd name="T5" fmla="*/ 2147483647 h 6"/>
                  <a:gd name="T6" fmla="*/ 2147483647 w 11"/>
                  <a:gd name="T7" fmla="*/ 2147483647 h 6"/>
                  <a:gd name="T8" fmla="*/ 2147483647 w 11"/>
                  <a:gd name="T9" fmla="*/ 2147483647 h 6"/>
                  <a:gd name="T10" fmla="*/ 2147483647 w 11"/>
                  <a:gd name="T11" fmla="*/ 2147483647 h 6"/>
                  <a:gd name="T12" fmla="*/ 2147483647 w 11"/>
                  <a:gd name="T13" fmla="*/ 2147483647 h 6"/>
                  <a:gd name="T14" fmla="*/ 2147483647 w 11"/>
                  <a:gd name="T15" fmla="*/ 2147483647 h 6"/>
                  <a:gd name="T16" fmla="*/ 2147483647 w 11"/>
                  <a:gd name="T17" fmla="*/ 2147483647 h 6"/>
                  <a:gd name="T18" fmla="*/ 2147483647 w 11"/>
                  <a:gd name="T19" fmla="*/ 2147483647 h 6"/>
                  <a:gd name="T20" fmla="*/ 2147483647 w 11"/>
                  <a:gd name="T21" fmla="*/ 2147483647 h 6"/>
                  <a:gd name="T22" fmla="*/ 2147483647 w 11"/>
                  <a:gd name="T23" fmla="*/ 2147483647 h 6"/>
                  <a:gd name="T24" fmla="*/ 2147483647 w 11"/>
                  <a:gd name="T25" fmla="*/ 2147483647 h 6"/>
                  <a:gd name="T26" fmla="*/ 2147483647 w 11"/>
                  <a:gd name="T27" fmla="*/ 2147483647 h 6"/>
                  <a:gd name="T28" fmla="*/ 2147483647 w 11"/>
                  <a:gd name="T29" fmla="*/ 2147483647 h 6"/>
                  <a:gd name="T30" fmla="*/ 2147483647 w 11"/>
                  <a:gd name="T31" fmla="*/ 2147483647 h 6"/>
                  <a:gd name="T32" fmla="*/ 2147483647 w 11"/>
                  <a:gd name="T33" fmla="*/ 2147483647 h 6"/>
                  <a:gd name="T34" fmla="*/ 2147483647 w 11"/>
                  <a:gd name="T35" fmla="*/ 0 h 6"/>
                  <a:gd name="T36" fmla="*/ 2147483647 w 11"/>
                  <a:gd name="T37" fmla="*/ 0 h 6"/>
                  <a:gd name="T38" fmla="*/ 2147483647 w 11"/>
                  <a:gd name="T39" fmla="*/ 2147483647 h 6"/>
                  <a:gd name="T40" fmla="*/ 2147483647 w 11"/>
                  <a:gd name="T41" fmla="*/ 2147483647 h 6"/>
                  <a:gd name="T42" fmla="*/ 2147483647 w 11"/>
                  <a:gd name="T43" fmla="*/ 2147483647 h 6"/>
                  <a:gd name="T44" fmla="*/ 2147483647 w 11"/>
                  <a:gd name="T45" fmla="*/ 0 h 6"/>
                  <a:gd name="T46" fmla="*/ 2147483647 w 11"/>
                  <a:gd name="T47" fmla="*/ 0 h 6"/>
                  <a:gd name="T48" fmla="*/ 0 w 11"/>
                  <a:gd name="T49" fmla="*/ 2147483647 h 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1"/>
                  <a:gd name="T76" fmla="*/ 0 h 6"/>
                  <a:gd name="T77" fmla="*/ 11 w 11"/>
                  <a:gd name="T78" fmla="*/ 6 h 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1" h="6">
                    <a:moveTo>
                      <a:pt x="0" y="4"/>
                    </a:moveTo>
                    <a:lnTo>
                      <a:pt x="0" y="6"/>
                    </a:lnTo>
                    <a:cubicBezTo>
                      <a:pt x="1" y="6"/>
                      <a:pt x="1" y="5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6"/>
                      <a:pt x="3" y="5"/>
                      <a:pt x="3" y="3"/>
                    </a:cubicBezTo>
                    <a:lnTo>
                      <a:pt x="5" y="6"/>
                    </a:lnTo>
                    <a:lnTo>
                      <a:pt x="5" y="3"/>
                    </a:lnTo>
                    <a:lnTo>
                      <a:pt x="6" y="4"/>
                    </a:lnTo>
                    <a:lnTo>
                      <a:pt x="6" y="3"/>
                    </a:lnTo>
                    <a:lnTo>
                      <a:pt x="6" y="6"/>
                    </a:lnTo>
                    <a:lnTo>
                      <a:pt x="8" y="3"/>
                    </a:lnTo>
                    <a:cubicBezTo>
                      <a:pt x="8" y="5"/>
                      <a:pt x="8" y="6"/>
                      <a:pt x="9" y="6"/>
                    </a:cubicBezTo>
                    <a:cubicBezTo>
                      <a:pt x="9" y="5"/>
                      <a:pt x="9" y="4"/>
                      <a:pt x="9" y="3"/>
                    </a:cubicBezTo>
                    <a:cubicBezTo>
                      <a:pt x="10" y="5"/>
                      <a:pt x="10" y="6"/>
                      <a:pt x="11" y="6"/>
                    </a:cubicBezTo>
                    <a:lnTo>
                      <a:pt x="11" y="4"/>
                    </a:lnTo>
                    <a:lnTo>
                      <a:pt x="10" y="0"/>
                    </a:lnTo>
                    <a:lnTo>
                      <a:pt x="8" y="0"/>
                    </a:lnTo>
                    <a:lnTo>
                      <a:pt x="6" y="1"/>
                    </a:lnTo>
                    <a:lnTo>
                      <a:pt x="3" y="0"/>
                    </a:lnTo>
                    <a:lnTo>
                      <a:pt x="1" y="0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4" name="Freeform 21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5" name="Freeform 21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6" name="Freeform 21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7" name="Freeform 21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8" name="Freeform 22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9" name="Freeform 22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0" name="Freeform 22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1" name="Freeform 22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2" name="Freeform 22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3" name="Freeform 22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4" name="Freeform 22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5" name="Freeform 22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6" name="Freeform 22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7" name="Freeform 22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8" name="Freeform 23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9" name="Freeform 23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0" name="Freeform 23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1" name="Freeform 23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2" name="Freeform 23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3" name="Freeform 23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4" name="Freeform 23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5" name="Freeform 23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6" name="Freeform 23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7" name="Freeform 239"/>
              <p:cNvSpPr>
                <a:spLocks/>
              </p:cNvSpPr>
              <p:nvPr/>
            </p:nvSpPr>
            <p:spPr bwMode="auto">
              <a:xfrm>
                <a:off x="3877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3" y="1"/>
                    </a:moveTo>
                    <a:cubicBezTo>
                      <a:pt x="4" y="7"/>
                      <a:pt x="4" y="12"/>
                      <a:pt x="2" y="16"/>
                    </a:cubicBezTo>
                    <a:cubicBezTo>
                      <a:pt x="1" y="10"/>
                      <a:pt x="0" y="5"/>
                      <a:pt x="1" y="0"/>
                    </a:cubicBezTo>
                    <a:cubicBezTo>
                      <a:pt x="2" y="0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8" name="Freeform 240"/>
              <p:cNvSpPr>
                <a:spLocks/>
              </p:cNvSpPr>
              <p:nvPr/>
            </p:nvSpPr>
            <p:spPr bwMode="auto">
              <a:xfrm>
                <a:off x="3858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3" y="1"/>
                    </a:moveTo>
                    <a:cubicBezTo>
                      <a:pt x="4" y="6"/>
                      <a:pt x="4" y="11"/>
                      <a:pt x="2" y="15"/>
                    </a:cubicBezTo>
                    <a:cubicBezTo>
                      <a:pt x="0" y="9"/>
                      <a:pt x="0" y="4"/>
                      <a:pt x="1" y="0"/>
                    </a:cubicBezTo>
                    <a:cubicBezTo>
                      <a:pt x="1" y="0"/>
                      <a:pt x="2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9" name="Freeform 241"/>
              <p:cNvSpPr>
                <a:spLocks/>
              </p:cNvSpPr>
              <p:nvPr/>
            </p:nvSpPr>
            <p:spPr bwMode="auto">
              <a:xfrm>
                <a:off x="3834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0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3" y="6"/>
                      <a:pt x="4" y="11"/>
                      <a:pt x="2" y="14"/>
                    </a:cubicBezTo>
                    <a:cubicBezTo>
                      <a:pt x="0" y="9"/>
                      <a:pt x="0" y="4"/>
                      <a:pt x="0" y="0"/>
                    </a:cubicBezTo>
                    <a:cubicBezTo>
                      <a:pt x="1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0" name="Freeform 242"/>
              <p:cNvSpPr>
                <a:spLocks/>
              </p:cNvSpPr>
              <p:nvPr/>
            </p:nvSpPr>
            <p:spPr bwMode="auto">
              <a:xfrm>
                <a:off x="3800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3" y="1"/>
                    </a:moveTo>
                    <a:cubicBezTo>
                      <a:pt x="4" y="5"/>
                      <a:pt x="4" y="10"/>
                      <a:pt x="2" y="13"/>
                    </a:cubicBezTo>
                    <a:cubicBezTo>
                      <a:pt x="1" y="8"/>
                      <a:pt x="0" y="4"/>
                      <a:pt x="1" y="0"/>
                    </a:cubicBezTo>
                    <a:cubicBezTo>
                      <a:pt x="2" y="0"/>
                      <a:pt x="2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1" name="Freeform 243"/>
              <p:cNvSpPr>
                <a:spLocks/>
              </p:cNvSpPr>
              <p:nvPr/>
            </p:nvSpPr>
            <p:spPr bwMode="auto">
              <a:xfrm>
                <a:off x="3776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3" y="5"/>
                      <a:pt x="4" y="9"/>
                      <a:pt x="2" y="12"/>
                    </a:cubicBezTo>
                    <a:cubicBezTo>
                      <a:pt x="0" y="7"/>
                      <a:pt x="0" y="3"/>
                      <a:pt x="1" y="0"/>
                    </a:cubicBezTo>
                    <a:cubicBezTo>
                      <a:pt x="1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2" name="Freeform 244"/>
              <p:cNvSpPr>
                <a:spLocks/>
              </p:cNvSpPr>
              <p:nvPr/>
            </p:nvSpPr>
            <p:spPr bwMode="auto">
              <a:xfrm>
                <a:off x="3752" y="1306"/>
                <a:ext cx="48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0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3" y="5"/>
                      <a:pt x="4" y="9"/>
                      <a:pt x="2" y="11"/>
                    </a:cubicBezTo>
                    <a:cubicBezTo>
                      <a:pt x="0" y="7"/>
                      <a:pt x="0" y="4"/>
                      <a:pt x="0" y="0"/>
                    </a:cubicBezTo>
                    <a:cubicBezTo>
                      <a:pt x="1" y="1"/>
                      <a:pt x="1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3" name="Freeform 245"/>
              <p:cNvSpPr>
                <a:spLocks/>
              </p:cNvSpPr>
              <p:nvPr/>
            </p:nvSpPr>
            <p:spPr bwMode="auto">
              <a:xfrm>
                <a:off x="3732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0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1" y="1"/>
                    </a:moveTo>
                    <a:cubicBezTo>
                      <a:pt x="2" y="4"/>
                      <a:pt x="4" y="8"/>
                      <a:pt x="2" y="10"/>
                    </a:cubicBezTo>
                    <a:cubicBezTo>
                      <a:pt x="0" y="7"/>
                      <a:pt x="0" y="3"/>
                      <a:pt x="0" y="0"/>
                    </a:cubicBezTo>
                    <a:cubicBezTo>
                      <a:pt x="0" y="0"/>
                      <a:pt x="1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4" name="Freeform 24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5" name="Freeform 24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6" name="Freeform 24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7" name="Freeform 24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8" name="Freeform 25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9" name="Freeform 25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0" name="Freeform 25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1" name="Freeform 25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2" name="Freeform 25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3" name="Freeform 25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4" name="Freeform 25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5" name="Freeform 25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6" name="Freeform 25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7" name="Freeform 25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8" name="Freeform 26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9" name="Freeform 26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0" name="Freeform 26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1" name="Freeform 26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2" name="Freeform 26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3" name="Freeform 26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4" name="Freeform 26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5" name="Freeform 26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6" name="Freeform 26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7" name="Freeform 269"/>
              <p:cNvSpPr>
                <a:spLocks/>
              </p:cNvSpPr>
              <p:nvPr/>
            </p:nvSpPr>
            <p:spPr bwMode="auto">
              <a:xfrm>
                <a:off x="3877" y="1329"/>
                <a:ext cx="72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0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2147483647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6" y="9"/>
                    </a:moveTo>
                    <a:cubicBezTo>
                      <a:pt x="6" y="9"/>
                      <a:pt x="6" y="6"/>
                      <a:pt x="5" y="3"/>
                    </a:cubicBezTo>
                    <a:cubicBezTo>
                      <a:pt x="5" y="2"/>
                      <a:pt x="5" y="2"/>
                      <a:pt x="4" y="1"/>
                    </a:cubicBezTo>
                    <a:cubicBezTo>
                      <a:pt x="3" y="0"/>
                      <a:pt x="1" y="0"/>
                      <a:pt x="0" y="0"/>
                    </a:cubicBezTo>
                    <a:cubicBezTo>
                      <a:pt x="0" y="1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8"/>
                      <a:pt x="4" y="9"/>
                      <a:pt x="6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8" name="Freeform 270"/>
              <p:cNvSpPr>
                <a:spLocks/>
              </p:cNvSpPr>
              <p:nvPr/>
            </p:nvSpPr>
            <p:spPr bwMode="auto">
              <a:xfrm>
                <a:off x="3843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0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5" y="9"/>
                    </a:moveTo>
                    <a:cubicBezTo>
                      <a:pt x="6" y="8"/>
                      <a:pt x="5" y="6"/>
                      <a:pt x="4" y="4"/>
                    </a:cubicBezTo>
                    <a:cubicBezTo>
                      <a:pt x="4" y="2"/>
                      <a:pt x="2" y="0"/>
                      <a:pt x="0" y="1"/>
                    </a:cubicBezTo>
                    <a:cubicBezTo>
                      <a:pt x="1" y="2"/>
                      <a:pt x="1" y="3"/>
                      <a:pt x="1" y="4"/>
                    </a:cubicBezTo>
                    <a:cubicBezTo>
                      <a:pt x="2" y="5"/>
                      <a:pt x="2" y="6"/>
                      <a:pt x="2" y="6"/>
                    </a:cubicBezTo>
                    <a:cubicBezTo>
                      <a:pt x="3" y="8"/>
                      <a:pt x="4" y="8"/>
                      <a:pt x="5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9" name="Freeform 271"/>
              <p:cNvSpPr>
                <a:spLocks/>
              </p:cNvSpPr>
              <p:nvPr/>
            </p:nvSpPr>
            <p:spPr bwMode="auto">
              <a:xfrm>
                <a:off x="3824" y="1317"/>
                <a:ext cx="43" cy="92"/>
              </a:xfrm>
              <a:custGeom>
                <a:avLst/>
                <a:gdLst>
                  <a:gd name="T0" fmla="*/ 2147483647 w 4"/>
                  <a:gd name="T1" fmla="*/ 2147483647 h 8"/>
                  <a:gd name="T2" fmla="*/ 2147483647 w 4"/>
                  <a:gd name="T3" fmla="*/ 2147483647 h 8"/>
                  <a:gd name="T4" fmla="*/ 0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2147483647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4" y="8"/>
                    </a:moveTo>
                    <a:cubicBezTo>
                      <a:pt x="4" y="7"/>
                      <a:pt x="4" y="5"/>
                      <a:pt x="3" y="3"/>
                    </a:cubicBez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4"/>
                      <a:pt x="1" y="5"/>
                      <a:pt x="1" y="6"/>
                    </a:cubicBezTo>
                    <a:cubicBezTo>
                      <a:pt x="2" y="7"/>
                      <a:pt x="3" y="7"/>
                      <a:pt x="4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0" name="Freeform 272"/>
              <p:cNvSpPr>
                <a:spLocks/>
              </p:cNvSpPr>
              <p:nvPr/>
            </p:nvSpPr>
            <p:spPr bwMode="auto">
              <a:xfrm>
                <a:off x="3800" y="1317"/>
                <a:ext cx="43" cy="80"/>
              </a:xfrm>
              <a:custGeom>
                <a:avLst/>
                <a:gdLst>
                  <a:gd name="T0" fmla="*/ 2147483647 w 4"/>
                  <a:gd name="T1" fmla="*/ 2147483647 h 7"/>
                  <a:gd name="T2" fmla="*/ 2147483647 w 4"/>
                  <a:gd name="T3" fmla="*/ 2147483647 h 7"/>
                  <a:gd name="T4" fmla="*/ 0 w 4"/>
                  <a:gd name="T5" fmla="*/ 0 h 7"/>
                  <a:gd name="T6" fmla="*/ 2147483647 w 4"/>
                  <a:gd name="T7" fmla="*/ 2147483647 h 7"/>
                  <a:gd name="T8" fmla="*/ 2147483647 w 4"/>
                  <a:gd name="T9" fmla="*/ 2147483647 h 7"/>
                  <a:gd name="T10" fmla="*/ 2147483647 w 4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7"/>
                  <a:gd name="T20" fmla="*/ 4 w 4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7">
                    <a:moveTo>
                      <a:pt x="3" y="7"/>
                    </a:moveTo>
                    <a:cubicBezTo>
                      <a:pt x="4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3"/>
                    </a:cubicBezTo>
                    <a:cubicBezTo>
                      <a:pt x="1" y="3"/>
                      <a:pt x="1" y="4"/>
                      <a:pt x="1" y="5"/>
                    </a:cubicBezTo>
                    <a:cubicBezTo>
                      <a:pt x="1" y="6"/>
                      <a:pt x="2" y="6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1" name="Freeform 273"/>
              <p:cNvSpPr>
                <a:spLocks/>
              </p:cNvSpPr>
              <p:nvPr/>
            </p:nvSpPr>
            <p:spPr bwMode="auto">
              <a:xfrm>
                <a:off x="3776" y="1306"/>
                <a:ext cx="34" cy="80"/>
              </a:xfrm>
              <a:custGeom>
                <a:avLst/>
                <a:gdLst>
                  <a:gd name="T0" fmla="*/ 2147483647 w 3"/>
                  <a:gd name="T1" fmla="*/ 2147483647 h 7"/>
                  <a:gd name="T2" fmla="*/ 2147483647 w 3"/>
                  <a:gd name="T3" fmla="*/ 2147483647 h 7"/>
                  <a:gd name="T4" fmla="*/ 0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2147483647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3" y="7"/>
                    </a:moveTo>
                    <a:cubicBezTo>
                      <a:pt x="3" y="7"/>
                      <a:pt x="3" y="5"/>
                      <a:pt x="3" y="3"/>
                    </a:cubicBezTo>
                    <a:cubicBezTo>
                      <a:pt x="2" y="2"/>
                      <a:pt x="1" y="0"/>
                      <a:pt x="0" y="1"/>
                    </a:cubicBezTo>
                    <a:cubicBezTo>
                      <a:pt x="0" y="2"/>
                      <a:pt x="1" y="3"/>
                      <a:pt x="1" y="3"/>
                    </a:cubicBezTo>
                    <a:cubicBezTo>
                      <a:pt x="1" y="4"/>
                      <a:pt x="1" y="5"/>
                      <a:pt x="1" y="5"/>
                    </a:cubicBezTo>
                    <a:cubicBezTo>
                      <a:pt x="2" y="6"/>
                      <a:pt x="2" y="7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2" name="Freeform 274"/>
              <p:cNvSpPr>
                <a:spLocks/>
              </p:cNvSpPr>
              <p:nvPr/>
            </p:nvSpPr>
            <p:spPr bwMode="auto">
              <a:xfrm>
                <a:off x="375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4"/>
                      <a:pt x="2" y="4"/>
                      <a:pt x="2" y="5"/>
                    </a:cubicBezTo>
                    <a:cubicBezTo>
                      <a:pt x="2" y="6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3" name="Freeform 275"/>
              <p:cNvSpPr>
                <a:spLocks/>
              </p:cNvSpPr>
              <p:nvPr/>
            </p:nvSpPr>
            <p:spPr bwMode="auto">
              <a:xfrm>
                <a:off x="374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4" name="Freeform 276"/>
              <p:cNvSpPr>
                <a:spLocks/>
              </p:cNvSpPr>
              <p:nvPr/>
            </p:nvSpPr>
            <p:spPr bwMode="auto">
              <a:xfrm>
                <a:off x="3732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5" name="Freeform 277"/>
              <p:cNvSpPr>
                <a:spLocks/>
              </p:cNvSpPr>
              <p:nvPr/>
            </p:nvSpPr>
            <p:spPr bwMode="auto">
              <a:xfrm>
                <a:off x="3718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6" name="Freeform 278"/>
              <p:cNvSpPr>
                <a:spLocks/>
              </p:cNvSpPr>
              <p:nvPr/>
            </p:nvSpPr>
            <p:spPr bwMode="auto">
              <a:xfrm>
                <a:off x="3703" y="1306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7" name="Freeform 279"/>
              <p:cNvSpPr>
                <a:spLocks/>
              </p:cNvSpPr>
              <p:nvPr/>
            </p:nvSpPr>
            <p:spPr bwMode="auto">
              <a:xfrm>
                <a:off x="3699" y="1306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8" name="Freeform 280"/>
              <p:cNvSpPr>
                <a:spLocks/>
              </p:cNvSpPr>
              <p:nvPr/>
            </p:nvSpPr>
            <p:spPr bwMode="auto">
              <a:xfrm>
                <a:off x="3684" y="1306"/>
                <a:ext cx="1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2"/>
                      <a:pt x="2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2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9" name="Freeform 281"/>
              <p:cNvSpPr>
                <a:spLocks/>
              </p:cNvSpPr>
              <p:nvPr/>
            </p:nvSpPr>
            <p:spPr bwMode="auto">
              <a:xfrm>
                <a:off x="3858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0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6" y="4"/>
                      <a:pt x="5" y="2"/>
                    </a:cubicBezTo>
                    <a:cubicBezTo>
                      <a:pt x="4" y="1"/>
                      <a:pt x="4" y="0"/>
                      <a:pt x="3" y="0"/>
                    </a:cubicBezTo>
                    <a:cubicBezTo>
                      <a:pt x="2" y="0"/>
                      <a:pt x="1" y="0"/>
                      <a:pt x="0" y="1"/>
                    </a:cubicBezTo>
                    <a:cubicBezTo>
                      <a:pt x="1" y="2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0" name="Freeform 282"/>
              <p:cNvSpPr>
                <a:spLocks/>
              </p:cNvSpPr>
              <p:nvPr/>
            </p:nvSpPr>
            <p:spPr bwMode="auto">
              <a:xfrm>
                <a:off x="3824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0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5" y="4"/>
                      <a:pt x="4" y="3"/>
                    </a:cubicBezTo>
                    <a:cubicBezTo>
                      <a:pt x="4" y="1"/>
                      <a:pt x="2" y="0"/>
                      <a:pt x="0" y="1"/>
                    </a:cubicBezTo>
                    <a:cubicBezTo>
                      <a:pt x="1" y="2"/>
                      <a:pt x="2" y="3"/>
                      <a:pt x="2" y="3"/>
                    </a:cubicBezTo>
                    <a:cubicBezTo>
                      <a:pt x="2" y="4"/>
                      <a:pt x="3" y="5"/>
                      <a:pt x="3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1" name="Freeform 283"/>
              <p:cNvSpPr>
                <a:spLocks/>
              </p:cNvSpPr>
              <p:nvPr/>
            </p:nvSpPr>
            <p:spPr bwMode="auto">
              <a:xfrm>
                <a:off x="3800" y="1271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2147483647 w 5"/>
                  <a:gd name="T3" fmla="*/ 2147483647 h 6"/>
                  <a:gd name="T4" fmla="*/ 0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2147483647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5" y="6"/>
                    </a:moveTo>
                    <a:cubicBezTo>
                      <a:pt x="5" y="5"/>
                      <a:pt x="5" y="3"/>
                      <a:pt x="4" y="2"/>
                    </a:cubicBezTo>
                    <a:cubicBezTo>
                      <a:pt x="3" y="0"/>
                      <a:pt x="2" y="0"/>
                      <a:pt x="0" y="1"/>
                    </a:cubicBezTo>
                    <a:cubicBezTo>
                      <a:pt x="1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3" y="5"/>
                    </a:cubicBezTo>
                    <a:cubicBezTo>
                      <a:pt x="3" y="5"/>
                      <a:pt x="4" y="6"/>
                      <a:pt x="5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2" name="Freeform 284"/>
              <p:cNvSpPr>
                <a:spLocks/>
              </p:cNvSpPr>
              <p:nvPr/>
            </p:nvSpPr>
            <p:spPr bwMode="auto">
              <a:xfrm>
                <a:off x="3790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3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3" name="Freeform 285"/>
              <p:cNvSpPr>
                <a:spLocks/>
              </p:cNvSpPr>
              <p:nvPr/>
            </p:nvSpPr>
            <p:spPr bwMode="auto">
              <a:xfrm>
                <a:off x="3766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4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4" name="Freeform 286"/>
              <p:cNvSpPr>
                <a:spLocks/>
              </p:cNvSpPr>
              <p:nvPr/>
            </p:nvSpPr>
            <p:spPr bwMode="auto">
              <a:xfrm>
                <a:off x="3752" y="1271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2"/>
                      <a:pt x="1" y="2"/>
                      <a:pt x="1" y="3"/>
                    </a:cubicBezTo>
                    <a:cubicBezTo>
                      <a:pt x="1" y="4"/>
                      <a:pt x="1" y="4"/>
                      <a:pt x="1" y="5"/>
                    </a:cubicBezTo>
                    <a:cubicBezTo>
                      <a:pt x="2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5" name="Freeform 287"/>
              <p:cNvSpPr>
                <a:spLocks/>
              </p:cNvSpPr>
              <p:nvPr/>
            </p:nvSpPr>
            <p:spPr bwMode="auto">
              <a:xfrm>
                <a:off x="3742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0 h 5"/>
                  <a:gd name="T6" fmla="*/ 0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6" name="Freeform 288"/>
              <p:cNvSpPr>
                <a:spLocks/>
              </p:cNvSpPr>
              <p:nvPr/>
            </p:nvSpPr>
            <p:spPr bwMode="auto">
              <a:xfrm>
                <a:off x="3718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2" y="3"/>
                      <a:pt x="2" y="3"/>
                      <a:pt x="2" y="4"/>
                    </a:cubicBezTo>
                    <a:cubicBezTo>
                      <a:pt x="2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7" name="Freeform 289"/>
              <p:cNvSpPr>
                <a:spLocks/>
              </p:cNvSpPr>
              <p:nvPr/>
            </p:nvSpPr>
            <p:spPr bwMode="auto">
              <a:xfrm>
                <a:off x="3703" y="1283"/>
                <a:ext cx="39" cy="46"/>
              </a:xfrm>
              <a:custGeom>
                <a:avLst/>
                <a:gdLst>
                  <a:gd name="T0" fmla="*/ 2147483647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2147483647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1" y="3"/>
                      <a:pt x="2" y="3"/>
                      <a:pt x="2" y="4"/>
                    </a:cubicBezTo>
                    <a:cubicBezTo>
                      <a:pt x="2" y="4"/>
                      <a:pt x="2" y="4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8" name="Freeform 290"/>
              <p:cNvSpPr>
                <a:spLocks/>
              </p:cNvSpPr>
              <p:nvPr/>
            </p:nvSpPr>
            <p:spPr bwMode="auto">
              <a:xfrm>
                <a:off x="3703" y="1283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0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9" name="Freeform 291"/>
              <p:cNvSpPr>
                <a:spLocks/>
              </p:cNvSpPr>
              <p:nvPr/>
            </p:nvSpPr>
            <p:spPr bwMode="auto">
              <a:xfrm>
                <a:off x="3699" y="1283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0" name="Freeform 292"/>
              <p:cNvSpPr>
                <a:spLocks/>
              </p:cNvSpPr>
              <p:nvPr/>
            </p:nvSpPr>
            <p:spPr bwMode="auto">
              <a:xfrm>
                <a:off x="3684" y="1294"/>
                <a:ext cx="19" cy="34"/>
              </a:xfrm>
              <a:custGeom>
                <a:avLst/>
                <a:gdLst>
                  <a:gd name="T0" fmla="*/ 2147483647 w 2"/>
                  <a:gd name="T1" fmla="*/ 2147483647 h 3"/>
                  <a:gd name="T2" fmla="*/ 2147483647 w 2"/>
                  <a:gd name="T3" fmla="*/ 2147483647 h 3"/>
                  <a:gd name="T4" fmla="*/ 0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2147483647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2" y="3"/>
                    </a:moveTo>
                    <a:cubicBezTo>
                      <a:pt x="2" y="3"/>
                      <a:pt x="2" y="2"/>
                      <a:pt x="1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2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1" name="Freeform 29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2" name="Freeform 29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3" name="Freeform 29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4" name="Freeform 29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5" name="Freeform 29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6" name="Freeform 29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7" name="Freeform 29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8" name="Freeform 30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9" name="Freeform 30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0" name="Freeform 30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1" name="Freeform 30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2" name="Freeform 30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3" name="Freeform 30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4" name="Freeform 30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5" name="Freeform 30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6" name="Freeform 30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7" name="Freeform 30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8" name="Freeform 31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9" name="Freeform 31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0" name="Freeform 31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1" name="Freeform 31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2" name="Freeform 31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3" name="Freeform 31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4" name="Freeform 316"/>
              <p:cNvSpPr>
                <a:spLocks/>
              </p:cNvSpPr>
              <p:nvPr/>
            </p:nvSpPr>
            <p:spPr bwMode="auto">
              <a:xfrm>
                <a:off x="3834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2" y="0"/>
                    </a:moveTo>
                    <a:cubicBezTo>
                      <a:pt x="3" y="1"/>
                      <a:pt x="4" y="2"/>
                      <a:pt x="5" y="4"/>
                    </a:cubicBezTo>
                    <a:cubicBezTo>
                      <a:pt x="4" y="4"/>
                      <a:pt x="3" y="4"/>
                      <a:pt x="2" y="3"/>
                    </a:cubicBezTo>
                    <a:cubicBezTo>
                      <a:pt x="2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5" name="Freeform 317"/>
              <p:cNvSpPr>
                <a:spLocks/>
              </p:cNvSpPr>
              <p:nvPr/>
            </p:nvSpPr>
            <p:spPr bwMode="auto">
              <a:xfrm>
                <a:off x="3824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4"/>
                    </a:cubicBezTo>
                    <a:cubicBezTo>
                      <a:pt x="3" y="4"/>
                      <a:pt x="2" y="4"/>
                      <a:pt x="1" y="3"/>
                    </a:cubicBezTo>
                    <a:cubicBezTo>
                      <a:pt x="1" y="2"/>
                      <a:pt x="0" y="2"/>
                      <a:pt x="0" y="1"/>
                    </a:cubicBezTo>
                    <a:cubicBezTo>
                      <a:pt x="0" y="1"/>
                      <a:pt x="1" y="1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6" name="Freeform 318"/>
              <p:cNvSpPr>
                <a:spLocks/>
              </p:cNvSpPr>
              <p:nvPr/>
            </p:nvSpPr>
            <p:spPr bwMode="auto">
              <a:xfrm>
                <a:off x="3800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3"/>
                    </a:cubicBezTo>
                    <a:cubicBezTo>
                      <a:pt x="3" y="4"/>
                      <a:pt x="2" y="3"/>
                      <a:pt x="1" y="2"/>
                    </a:cubicBezTo>
                    <a:cubicBezTo>
                      <a:pt x="1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7" name="Freeform 319"/>
              <p:cNvSpPr>
                <a:spLocks/>
              </p:cNvSpPr>
              <p:nvPr/>
            </p:nvSpPr>
            <p:spPr bwMode="auto">
              <a:xfrm>
                <a:off x="3790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cubicBezTo>
                      <a:pt x="2" y="0"/>
                      <a:pt x="2" y="1"/>
                      <a:pt x="3" y="2"/>
                    </a:cubicBezTo>
                    <a:cubicBezTo>
                      <a:pt x="2" y="3"/>
                      <a:pt x="2" y="2"/>
                      <a:pt x="1" y="1"/>
                    </a:cubicBezTo>
                    <a:cubicBezTo>
                      <a:pt x="0" y="1"/>
                      <a:pt x="0" y="1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8" name="Freeform 32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9" name="Freeform 32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0" name="Freeform 32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1" name="Freeform 32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2" name="Freeform 32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3" name="Freeform 32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4" name="Freeform 32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5" name="Freeform 32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6" name="Freeform 32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7" name="Freeform 32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8" name="Freeform 33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9" name="Freeform 33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0" name="Freeform 33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1" name="Freeform 33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2" name="Freeform 33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3" name="Freeform 33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4" name="Freeform 33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5" name="Freeform 33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6" name="Freeform 33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7" name="Freeform 33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8" name="Freeform 34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9" name="Freeform 34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0" name="Freeform 34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1" name="Freeform 343"/>
              <p:cNvSpPr>
                <a:spLocks/>
              </p:cNvSpPr>
              <p:nvPr/>
            </p:nvSpPr>
            <p:spPr bwMode="auto">
              <a:xfrm>
                <a:off x="3809" y="1203"/>
                <a:ext cx="48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w 4"/>
                  <a:gd name="T5" fmla="*/ 2147483647 h 2"/>
                  <a:gd name="T6" fmla="*/ 2147483647 w 4"/>
                  <a:gd name="T7" fmla="*/ 2147483647 h 2"/>
                  <a:gd name="T8" fmla="*/ 2147483647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1"/>
                      <a:pt x="0" y="0"/>
                    </a:cubicBezTo>
                    <a:lnTo>
                      <a:pt x="0" y="1"/>
                    </a:lnTo>
                    <a:cubicBezTo>
                      <a:pt x="1" y="2"/>
                      <a:pt x="1" y="2"/>
                      <a:pt x="2" y="2"/>
                    </a:cubicBezTo>
                    <a:cubicBezTo>
                      <a:pt x="3" y="2"/>
                      <a:pt x="3" y="2"/>
                      <a:pt x="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2" name="Freeform 344"/>
              <p:cNvSpPr>
                <a:spLocks/>
              </p:cNvSpPr>
              <p:nvPr/>
            </p:nvSpPr>
            <p:spPr bwMode="auto">
              <a:xfrm>
                <a:off x="3800" y="1214"/>
                <a:ext cx="34" cy="23"/>
              </a:xfrm>
              <a:custGeom>
                <a:avLst/>
                <a:gdLst>
                  <a:gd name="T0" fmla="*/ 2147483647 w 3"/>
                  <a:gd name="T1" fmla="*/ 2147483647 h 2"/>
                  <a:gd name="T2" fmla="*/ 0 w 3"/>
                  <a:gd name="T3" fmla="*/ 0 h 2"/>
                  <a:gd name="T4" fmla="*/ 0 w 3"/>
                  <a:gd name="T5" fmla="*/ 2147483647 h 2"/>
                  <a:gd name="T6" fmla="*/ 2147483647 w 3"/>
                  <a:gd name="T7" fmla="*/ 2147483647 h 2"/>
                  <a:gd name="T8" fmla="*/ 2147483647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3" y="1"/>
                    </a:moveTo>
                    <a:cubicBezTo>
                      <a:pt x="2" y="1"/>
                      <a:pt x="1" y="0"/>
                      <a:pt x="0" y="0"/>
                    </a:cubicBezTo>
                    <a:lnTo>
                      <a:pt x="0" y="1"/>
                    </a:lnTo>
                    <a:cubicBezTo>
                      <a:pt x="0" y="1"/>
                      <a:pt x="1" y="2"/>
                      <a:pt x="2" y="2"/>
                    </a:cubicBezTo>
                    <a:cubicBezTo>
                      <a:pt x="2" y="2"/>
                      <a:pt x="3" y="2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3" name="Freeform 345"/>
              <p:cNvSpPr>
                <a:spLocks/>
              </p:cNvSpPr>
              <p:nvPr/>
            </p:nvSpPr>
            <p:spPr bwMode="auto">
              <a:xfrm>
                <a:off x="3790" y="1226"/>
                <a:ext cx="34" cy="11"/>
              </a:xfrm>
              <a:custGeom>
                <a:avLst/>
                <a:gdLst>
                  <a:gd name="T0" fmla="*/ 2147483647 w 3"/>
                  <a:gd name="T1" fmla="*/ 2147483647 h 1"/>
                  <a:gd name="T2" fmla="*/ 2147483647 w 3"/>
                  <a:gd name="T3" fmla="*/ 0 h 1"/>
                  <a:gd name="T4" fmla="*/ 0 w 3"/>
                  <a:gd name="T5" fmla="*/ 2147483647 h 1"/>
                  <a:gd name="T6" fmla="*/ 2147483647 w 3"/>
                  <a:gd name="T7" fmla="*/ 2147483647 h 1"/>
                  <a:gd name="T8" fmla="*/ 2147483647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3" y="1"/>
                    </a:moveTo>
                    <a:cubicBezTo>
                      <a:pt x="2" y="1"/>
                      <a:pt x="1" y="0"/>
                      <a:pt x="1" y="0"/>
                    </a:cubicBezTo>
                    <a:lnTo>
                      <a:pt x="0" y="1"/>
                    </a:lnTo>
                    <a:cubicBezTo>
                      <a:pt x="1" y="1"/>
                      <a:pt x="1" y="1"/>
                      <a:pt x="2" y="1"/>
                    </a:cubicBezTo>
                    <a:cubicBezTo>
                      <a:pt x="2" y="1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4" name="Freeform 346"/>
              <p:cNvSpPr>
                <a:spLocks/>
              </p:cNvSpPr>
              <p:nvPr/>
            </p:nvSpPr>
            <p:spPr bwMode="auto">
              <a:xfrm>
                <a:off x="3752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2147483647 w 3"/>
                  <a:gd name="T3" fmla="*/ 2147483647 h 2"/>
                  <a:gd name="T4" fmla="*/ 0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2" y="0"/>
                    </a:moveTo>
                    <a:cubicBezTo>
                      <a:pt x="2" y="1"/>
                      <a:pt x="2" y="1"/>
                      <a:pt x="3" y="2"/>
                    </a:cubicBezTo>
                    <a:cubicBezTo>
                      <a:pt x="2" y="2"/>
                      <a:pt x="1" y="2"/>
                      <a:pt x="0" y="1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5" name="Freeform 347"/>
              <p:cNvSpPr>
                <a:spLocks/>
              </p:cNvSpPr>
              <p:nvPr/>
            </p:nvSpPr>
            <p:spPr bwMode="auto">
              <a:xfrm>
                <a:off x="3752" y="1191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2147483647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6" y="1"/>
                    </a:moveTo>
                    <a:lnTo>
                      <a:pt x="6" y="1"/>
                    </a:lnTo>
                    <a:cubicBezTo>
                      <a:pt x="5" y="2"/>
                      <a:pt x="4" y="2"/>
                      <a:pt x="4" y="3"/>
                    </a:cubicBezTo>
                    <a:cubicBezTo>
                      <a:pt x="4" y="4"/>
                      <a:pt x="4" y="5"/>
                      <a:pt x="3" y="5"/>
                    </a:cubicBezTo>
                    <a:cubicBezTo>
                      <a:pt x="3" y="6"/>
                      <a:pt x="2" y="7"/>
                      <a:pt x="1" y="7"/>
                    </a:cubicBezTo>
                    <a:lnTo>
                      <a:pt x="0" y="6"/>
                    </a:lnTo>
                    <a:cubicBezTo>
                      <a:pt x="1" y="6"/>
                      <a:pt x="2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4" y="1"/>
                      <a:pt x="4" y="1"/>
                      <a:pt x="5" y="1"/>
                    </a:cubicBezTo>
                    <a:cubicBezTo>
                      <a:pt x="6" y="0"/>
                      <a:pt x="6" y="1"/>
                      <a:pt x="6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6" name="Freeform 348"/>
              <p:cNvSpPr>
                <a:spLocks/>
              </p:cNvSpPr>
              <p:nvPr/>
            </p:nvSpPr>
            <p:spPr bwMode="auto">
              <a:xfrm>
                <a:off x="3400" y="1363"/>
                <a:ext cx="178" cy="241"/>
              </a:xfrm>
              <a:custGeom>
                <a:avLst/>
                <a:gdLst>
                  <a:gd name="T0" fmla="*/ 2147483647 w 16"/>
                  <a:gd name="T1" fmla="*/ 2147483647 h 21"/>
                  <a:gd name="T2" fmla="*/ 2147483647 w 16"/>
                  <a:gd name="T3" fmla="*/ 2147483647 h 21"/>
                  <a:gd name="T4" fmla="*/ 2147483647 w 16"/>
                  <a:gd name="T5" fmla="*/ 2147483647 h 21"/>
                  <a:gd name="T6" fmla="*/ 2147483647 w 16"/>
                  <a:gd name="T7" fmla="*/ 2147483647 h 21"/>
                  <a:gd name="T8" fmla="*/ 2147483647 w 16"/>
                  <a:gd name="T9" fmla="*/ 2147483647 h 21"/>
                  <a:gd name="T10" fmla="*/ 2147483647 w 16"/>
                  <a:gd name="T11" fmla="*/ 2147483647 h 21"/>
                  <a:gd name="T12" fmla="*/ 2147483647 w 16"/>
                  <a:gd name="T13" fmla="*/ 2147483647 h 21"/>
                  <a:gd name="T14" fmla="*/ 2147483647 w 16"/>
                  <a:gd name="T15" fmla="*/ 2147483647 h 21"/>
                  <a:gd name="T16" fmla="*/ 2147483647 w 16"/>
                  <a:gd name="T17" fmla="*/ 2147483647 h 21"/>
                  <a:gd name="T18" fmla="*/ 2147483647 w 16"/>
                  <a:gd name="T19" fmla="*/ 2147483647 h 21"/>
                  <a:gd name="T20" fmla="*/ 2147483647 w 16"/>
                  <a:gd name="T21" fmla="*/ 2147483647 h 21"/>
                  <a:gd name="T22" fmla="*/ 2147483647 w 16"/>
                  <a:gd name="T23" fmla="*/ 2147483647 h 21"/>
                  <a:gd name="T24" fmla="*/ 2147483647 w 16"/>
                  <a:gd name="T25" fmla="*/ 2147483647 h 21"/>
                  <a:gd name="T26" fmla="*/ 2147483647 w 16"/>
                  <a:gd name="T27" fmla="*/ 2147483647 h 21"/>
                  <a:gd name="T28" fmla="*/ 2147483647 w 16"/>
                  <a:gd name="T29" fmla="*/ 2147483647 h 21"/>
                  <a:gd name="T30" fmla="*/ 2147483647 w 16"/>
                  <a:gd name="T31" fmla="*/ 2147483647 h 21"/>
                  <a:gd name="T32" fmla="*/ 2147483647 w 16"/>
                  <a:gd name="T33" fmla="*/ 2147483647 h 21"/>
                  <a:gd name="T34" fmla="*/ 2147483647 w 16"/>
                  <a:gd name="T35" fmla="*/ 2147483647 h 21"/>
                  <a:gd name="T36" fmla="*/ 2147483647 w 16"/>
                  <a:gd name="T37" fmla="*/ 2147483647 h 21"/>
                  <a:gd name="T38" fmla="*/ 2147483647 w 16"/>
                  <a:gd name="T39" fmla="*/ 2147483647 h 21"/>
                  <a:gd name="T40" fmla="*/ 2147483647 w 16"/>
                  <a:gd name="T41" fmla="*/ 2147483647 h 21"/>
                  <a:gd name="T42" fmla="*/ 2147483647 w 16"/>
                  <a:gd name="T43" fmla="*/ 2147483647 h 21"/>
                  <a:gd name="T44" fmla="*/ 2147483647 w 16"/>
                  <a:gd name="T45" fmla="*/ 2147483647 h 21"/>
                  <a:gd name="T46" fmla="*/ 2147483647 w 16"/>
                  <a:gd name="T47" fmla="*/ 2147483647 h 21"/>
                  <a:gd name="T48" fmla="*/ 2147483647 w 16"/>
                  <a:gd name="T49" fmla="*/ 2147483647 h 21"/>
                  <a:gd name="T50" fmla="*/ 2147483647 w 16"/>
                  <a:gd name="T51" fmla="*/ 2147483647 h 21"/>
                  <a:gd name="T52" fmla="*/ 2147483647 w 16"/>
                  <a:gd name="T53" fmla="*/ 2147483647 h 21"/>
                  <a:gd name="T54" fmla="*/ 2147483647 w 16"/>
                  <a:gd name="T55" fmla="*/ 2147483647 h 21"/>
                  <a:gd name="T56" fmla="*/ 2147483647 w 16"/>
                  <a:gd name="T57" fmla="*/ 2147483647 h 21"/>
                  <a:gd name="T58" fmla="*/ 2147483647 w 16"/>
                  <a:gd name="T59" fmla="*/ 2147483647 h 21"/>
                  <a:gd name="T60" fmla="*/ 2147483647 w 16"/>
                  <a:gd name="T61" fmla="*/ 2147483647 h 21"/>
                  <a:gd name="T62" fmla="*/ 2147483647 w 16"/>
                  <a:gd name="T63" fmla="*/ 2147483647 h 21"/>
                  <a:gd name="T64" fmla="*/ 0 w 16"/>
                  <a:gd name="T65" fmla="*/ 2147483647 h 21"/>
                  <a:gd name="T66" fmla="*/ 0 w 16"/>
                  <a:gd name="T67" fmla="*/ 2147483647 h 21"/>
                  <a:gd name="T68" fmla="*/ 0 w 16"/>
                  <a:gd name="T69" fmla="*/ 2147483647 h 21"/>
                  <a:gd name="T70" fmla="*/ 2147483647 w 16"/>
                  <a:gd name="T71" fmla="*/ 2147483647 h 21"/>
                  <a:gd name="T72" fmla="*/ 0 w 16"/>
                  <a:gd name="T73" fmla="*/ 2147483647 h 21"/>
                  <a:gd name="T74" fmla="*/ 2147483647 w 16"/>
                  <a:gd name="T75" fmla="*/ 0 h 21"/>
                  <a:gd name="T76" fmla="*/ 2147483647 w 16"/>
                  <a:gd name="T77" fmla="*/ 2147483647 h 21"/>
                  <a:gd name="T78" fmla="*/ 2147483647 w 16"/>
                  <a:gd name="T79" fmla="*/ 2147483647 h 21"/>
                  <a:gd name="T80" fmla="*/ 2147483647 w 16"/>
                  <a:gd name="T81" fmla="*/ 2147483647 h 21"/>
                  <a:gd name="T82" fmla="*/ 2147483647 w 16"/>
                  <a:gd name="T83" fmla="*/ 2147483647 h 21"/>
                  <a:gd name="T84" fmla="*/ 2147483647 w 16"/>
                  <a:gd name="T85" fmla="*/ 2147483647 h 21"/>
                  <a:gd name="T86" fmla="*/ 2147483647 w 16"/>
                  <a:gd name="T87" fmla="*/ 2147483647 h 21"/>
                  <a:gd name="T88" fmla="*/ 2147483647 w 16"/>
                  <a:gd name="T89" fmla="*/ 2147483647 h 21"/>
                  <a:gd name="T90" fmla="*/ 2147483647 w 16"/>
                  <a:gd name="T91" fmla="*/ 2147483647 h 21"/>
                  <a:gd name="T92" fmla="*/ 2147483647 w 16"/>
                  <a:gd name="T93" fmla="*/ 2147483647 h 21"/>
                  <a:gd name="T94" fmla="*/ 2147483647 w 16"/>
                  <a:gd name="T95" fmla="*/ 2147483647 h 21"/>
                  <a:gd name="T96" fmla="*/ 2147483647 w 16"/>
                  <a:gd name="T97" fmla="*/ 2147483647 h 21"/>
                  <a:gd name="T98" fmla="*/ 2147483647 w 16"/>
                  <a:gd name="T99" fmla="*/ 2147483647 h 21"/>
                  <a:gd name="T100" fmla="*/ 2147483647 w 16"/>
                  <a:gd name="T101" fmla="*/ 2147483647 h 21"/>
                  <a:gd name="T102" fmla="*/ 2147483647 w 16"/>
                  <a:gd name="T103" fmla="*/ 2147483647 h 21"/>
                  <a:gd name="T104" fmla="*/ 2147483647 w 16"/>
                  <a:gd name="T105" fmla="*/ 2147483647 h 21"/>
                  <a:gd name="T106" fmla="*/ 2147483647 w 16"/>
                  <a:gd name="T107" fmla="*/ 2147483647 h 21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w 16"/>
                  <a:gd name="T163" fmla="*/ 0 h 21"/>
                  <a:gd name="T164" fmla="*/ 16 w 16"/>
                  <a:gd name="T165" fmla="*/ 21 h 21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T162" t="T163" r="T164" b="T165"/>
                <a:pathLst>
                  <a:path w="16" h="21">
                    <a:moveTo>
                      <a:pt x="12" y="13"/>
                    </a:moveTo>
                    <a:lnTo>
                      <a:pt x="14" y="12"/>
                    </a:lnTo>
                    <a:lnTo>
                      <a:pt x="14" y="14"/>
                    </a:lnTo>
                    <a:lnTo>
                      <a:pt x="15" y="14"/>
                    </a:lnTo>
                    <a:lnTo>
                      <a:pt x="16" y="15"/>
                    </a:lnTo>
                    <a:lnTo>
                      <a:pt x="15" y="16"/>
                    </a:lnTo>
                    <a:lnTo>
                      <a:pt x="14" y="16"/>
                    </a:lnTo>
                    <a:lnTo>
                      <a:pt x="13" y="15"/>
                    </a:lnTo>
                    <a:lnTo>
                      <a:pt x="11" y="15"/>
                    </a:lnTo>
                    <a:lnTo>
                      <a:pt x="10" y="17"/>
                    </a:lnTo>
                    <a:lnTo>
                      <a:pt x="10" y="18"/>
                    </a:lnTo>
                    <a:lnTo>
                      <a:pt x="11" y="19"/>
                    </a:lnTo>
                    <a:lnTo>
                      <a:pt x="11" y="21"/>
                    </a:lnTo>
                    <a:lnTo>
                      <a:pt x="10" y="21"/>
                    </a:lnTo>
                    <a:lnTo>
                      <a:pt x="9" y="20"/>
                    </a:lnTo>
                    <a:lnTo>
                      <a:pt x="8" y="19"/>
                    </a:lnTo>
                    <a:lnTo>
                      <a:pt x="7" y="19"/>
                    </a:lnTo>
                    <a:lnTo>
                      <a:pt x="7" y="18"/>
                    </a:lnTo>
                    <a:lnTo>
                      <a:pt x="7" y="17"/>
                    </a:lnTo>
                    <a:lnTo>
                      <a:pt x="6" y="17"/>
                    </a:lnTo>
                    <a:lnTo>
                      <a:pt x="7" y="16"/>
                    </a:lnTo>
                    <a:lnTo>
                      <a:pt x="6" y="15"/>
                    </a:lnTo>
                    <a:lnTo>
                      <a:pt x="7" y="15"/>
                    </a:lnTo>
                    <a:lnTo>
                      <a:pt x="5" y="14"/>
                    </a:lnTo>
                    <a:lnTo>
                      <a:pt x="5" y="12"/>
                    </a:lnTo>
                    <a:lnTo>
                      <a:pt x="2" y="5"/>
                    </a:lnTo>
                    <a:lnTo>
                      <a:pt x="2" y="4"/>
                    </a:lnTo>
                    <a:lnTo>
                      <a:pt x="1" y="5"/>
                    </a:lnTo>
                    <a:lnTo>
                      <a:pt x="1" y="4"/>
                    </a:lnTo>
                    <a:lnTo>
                      <a:pt x="0" y="4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1" y="2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3" y="3"/>
                    </a:lnTo>
                    <a:lnTo>
                      <a:pt x="3" y="4"/>
                    </a:lnTo>
                    <a:lnTo>
                      <a:pt x="4" y="4"/>
                    </a:lnTo>
                    <a:lnTo>
                      <a:pt x="3" y="4"/>
                    </a:lnTo>
                    <a:lnTo>
                      <a:pt x="4" y="5"/>
                    </a:lnTo>
                    <a:lnTo>
                      <a:pt x="3" y="5"/>
                    </a:lnTo>
                    <a:lnTo>
                      <a:pt x="6" y="12"/>
                    </a:lnTo>
                    <a:lnTo>
                      <a:pt x="7" y="13"/>
                    </a:lnTo>
                    <a:lnTo>
                      <a:pt x="8" y="14"/>
                    </a:lnTo>
                    <a:lnTo>
                      <a:pt x="10" y="15"/>
                    </a:lnTo>
                    <a:lnTo>
                      <a:pt x="13" y="14"/>
                    </a:lnTo>
                    <a:lnTo>
                      <a:pt x="13" y="13"/>
                    </a:lnTo>
                    <a:lnTo>
                      <a:pt x="12" y="13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7" name="Line 349"/>
              <p:cNvSpPr>
                <a:spLocks noChangeShapeType="1"/>
              </p:cNvSpPr>
              <p:nvPr/>
            </p:nvSpPr>
            <p:spPr bwMode="auto">
              <a:xfrm flipH="1">
                <a:off x="3477" y="1524"/>
                <a:ext cx="14" cy="11"/>
              </a:xfrm>
              <a:prstGeom prst="line">
                <a:avLst/>
              </a:pr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8" name="Freeform 350"/>
              <p:cNvSpPr>
                <a:spLocks/>
              </p:cNvSpPr>
              <p:nvPr/>
            </p:nvSpPr>
            <p:spPr bwMode="auto">
              <a:xfrm>
                <a:off x="3477" y="153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1"/>
                  <a:gd name="T14" fmla="*/ 3 w 3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1">
                    <a:moveTo>
                      <a:pt x="0" y="1"/>
                    </a:moveTo>
                    <a:lnTo>
                      <a:pt x="1" y="0"/>
                    </a:lnTo>
                    <a:lnTo>
                      <a:pt x="2" y="1"/>
                    </a:lnTo>
                    <a:lnTo>
                      <a:pt x="3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9" name="Freeform 351"/>
              <p:cNvSpPr>
                <a:spLocks/>
              </p:cNvSpPr>
              <p:nvPr/>
            </p:nvSpPr>
            <p:spPr bwMode="auto">
              <a:xfrm>
                <a:off x="3477" y="1536"/>
                <a:ext cx="24" cy="11"/>
              </a:xfrm>
              <a:custGeom>
                <a:avLst/>
                <a:gdLst>
                  <a:gd name="T0" fmla="*/ 0 w 2"/>
                  <a:gd name="T1" fmla="*/ 0 h 1"/>
                  <a:gd name="T2" fmla="*/ 2147483647 w 2"/>
                  <a:gd name="T3" fmla="*/ 2147483647 h 1"/>
                  <a:gd name="T4" fmla="*/ 2147483647 w 2"/>
                  <a:gd name="T5" fmla="*/ 2147483647 h 1"/>
                  <a:gd name="T6" fmla="*/ 0 w 2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"/>
                  <a:gd name="T13" fmla="*/ 0 h 1"/>
                  <a:gd name="T14" fmla="*/ 2 w 2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" h="1">
                    <a:moveTo>
                      <a:pt x="0" y="0"/>
                    </a:moveTo>
                    <a:lnTo>
                      <a:pt x="2" y="1"/>
                    </a:lnTo>
                    <a:lnTo>
                      <a:pt x="1" y="1"/>
                    </a:lnTo>
                    <a:lnTo>
                      <a:pt x="0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0" name="Freeform 352"/>
              <p:cNvSpPr>
                <a:spLocks/>
              </p:cNvSpPr>
              <p:nvPr/>
            </p:nvSpPr>
            <p:spPr bwMode="auto">
              <a:xfrm>
                <a:off x="3477" y="1547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2147483647 h 1"/>
                  <a:gd name="T6" fmla="*/ 2147483647 w 3"/>
                  <a:gd name="T7" fmla="*/ 0 h 1"/>
                  <a:gd name="T8" fmla="*/ 2147483647 w 3"/>
                  <a:gd name="T9" fmla="*/ 0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lnTo>
                      <a:pt x="1" y="1"/>
                    </a:lnTo>
                    <a:lnTo>
                      <a:pt x="3" y="1"/>
                    </a:lnTo>
                    <a:lnTo>
                      <a:pt x="3" y="0"/>
                    </a:lnTo>
                    <a:lnTo>
                      <a:pt x="1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1" name="Freeform 353"/>
              <p:cNvSpPr>
                <a:spLocks/>
              </p:cNvSpPr>
              <p:nvPr/>
            </p:nvSpPr>
            <p:spPr bwMode="auto">
              <a:xfrm>
                <a:off x="3477" y="1559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1"/>
                  <a:gd name="T11" fmla="*/ 3 w 3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1">
                    <a:moveTo>
                      <a:pt x="0" y="1"/>
                    </a:moveTo>
                    <a:lnTo>
                      <a:pt x="2" y="1"/>
                    </a:lnTo>
                    <a:lnTo>
                      <a:pt x="3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2" name="Freeform 354"/>
              <p:cNvSpPr>
                <a:spLocks/>
              </p:cNvSpPr>
              <p:nvPr/>
            </p:nvSpPr>
            <p:spPr bwMode="auto">
              <a:xfrm>
                <a:off x="3491" y="1570"/>
                <a:ext cx="19" cy="11"/>
              </a:xfrm>
              <a:custGeom>
                <a:avLst/>
                <a:gdLst>
                  <a:gd name="T0" fmla="*/ 0 w 2"/>
                  <a:gd name="T1" fmla="*/ 2147483647 h 1"/>
                  <a:gd name="T2" fmla="*/ 2147483647 w 2"/>
                  <a:gd name="T3" fmla="*/ 2147483647 h 1"/>
                  <a:gd name="T4" fmla="*/ 2147483647 w 2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2"/>
                  <a:gd name="T10" fmla="*/ 0 h 1"/>
                  <a:gd name="T11" fmla="*/ 2 w 2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" h="1">
                    <a:moveTo>
                      <a:pt x="0" y="1"/>
                    </a:moveTo>
                    <a:lnTo>
                      <a:pt x="1" y="1"/>
                    </a:lnTo>
                    <a:lnTo>
                      <a:pt x="2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3" name="Freeform 355"/>
              <p:cNvSpPr>
                <a:spLocks/>
              </p:cNvSpPr>
              <p:nvPr/>
            </p:nvSpPr>
            <p:spPr bwMode="auto">
              <a:xfrm>
                <a:off x="3858" y="1455"/>
                <a:ext cx="10" cy="23"/>
              </a:xfrm>
              <a:custGeom>
                <a:avLst/>
                <a:gdLst>
                  <a:gd name="T0" fmla="*/ 0 w 1"/>
                  <a:gd name="T1" fmla="*/ 2147483647 h 2"/>
                  <a:gd name="T2" fmla="*/ 0 w 1"/>
                  <a:gd name="T3" fmla="*/ 0 h 2"/>
                  <a:gd name="T4" fmla="*/ 2147483647 w 1"/>
                  <a:gd name="T5" fmla="*/ 2147483647 h 2"/>
                  <a:gd name="T6" fmla="*/ 2147483647 w 1"/>
                  <a:gd name="T7" fmla="*/ 2147483647 h 2"/>
                  <a:gd name="T8" fmla="*/ 0 w 1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"/>
                  <a:gd name="T16" fmla="*/ 0 h 2"/>
                  <a:gd name="T17" fmla="*/ 1 w 1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" h="2">
                    <a:moveTo>
                      <a:pt x="0" y="1"/>
                    </a:moveTo>
                    <a:lnTo>
                      <a:pt x="0" y="0"/>
                    </a:lnTo>
                    <a:lnTo>
                      <a:pt x="1" y="1"/>
                    </a:lnTo>
                    <a:lnTo>
                      <a:pt x="1" y="2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4" name="Oval 356"/>
              <p:cNvSpPr>
                <a:spLocks noChangeArrowheads="1"/>
              </p:cNvSpPr>
              <p:nvPr/>
            </p:nvSpPr>
            <p:spPr bwMode="auto">
              <a:xfrm>
                <a:off x="3809" y="1467"/>
                <a:ext cx="82" cy="80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5" name="Freeform 357"/>
              <p:cNvSpPr>
                <a:spLocks/>
              </p:cNvSpPr>
              <p:nvPr/>
            </p:nvSpPr>
            <p:spPr bwMode="auto">
              <a:xfrm>
                <a:off x="3809" y="1490"/>
                <a:ext cx="82" cy="34"/>
              </a:xfrm>
              <a:custGeom>
                <a:avLst/>
                <a:gdLst>
                  <a:gd name="T0" fmla="*/ 2147483647 w 7"/>
                  <a:gd name="T1" fmla="*/ 0 h 3"/>
                  <a:gd name="T2" fmla="*/ 2147483647 w 7"/>
                  <a:gd name="T3" fmla="*/ 2147483647 h 3"/>
                  <a:gd name="T4" fmla="*/ 2147483647 w 7"/>
                  <a:gd name="T5" fmla="*/ 2147483647 h 3"/>
                  <a:gd name="T6" fmla="*/ 0 w 7"/>
                  <a:gd name="T7" fmla="*/ 2147483647 h 3"/>
                  <a:gd name="T8" fmla="*/ 2147483647 w 7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3"/>
                  <a:gd name="T17" fmla="*/ 7 w 7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3">
                    <a:moveTo>
                      <a:pt x="1" y="0"/>
                    </a:moveTo>
                    <a:lnTo>
                      <a:pt x="7" y="2"/>
                    </a:lnTo>
                    <a:lnTo>
                      <a:pt x="7" y="3"/>
                    </a:ln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6" name="Freeform 358"/>
              <p:cNvSpPr>
                <a:spLocks/>
              </p:cNvSpPr>
              <p:nvPr/>
            </p:nvSpPr>
            <p:spPr bwMode="auto">
              <a:xfrm>
                <a:off x="3843" y="1432"/>
                <a:ext cx="34" cy="34"/>
              </a:xfrm>
              <a:custGeom>
                <a:avLst/>
                <a:gdLst>
                  <a:gd name="T0" fmla="*/ 2147483647 w 3"/>
                  <a:gd name="T1" fmla="*/ 2147483647 h 3"/>
                  <a:gd name="T2" fmla="*/ 2147483647 w 3"/>
                  <a:gd name="T3" fmla="*/ 2147483647 h 3"/>
                  <a:gd name="T4" fmla="*/ 0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2147483647 h 3"/>
                  <a:gd name="T10" fmla="*/ 2147483647 w 3"/>
                  <a:gd name="T11" fmla="*/ 0 h 3"/>
                  <a:gd name="T12" fmla="*/ 2147483647 w 3"/>
                  <a:gd name="T13" fmla="*/ 0 h 3"/>
                  <a:gd name="T14" fmla="*/ 2147483647 w 3"/>
                  <a:gd name="T15" fmla="*/ 2147483647 h 3"/>
                  <a:gd name="T16" fmla="*/ 2147483647 w 3"/>
                  <a:gd name="T17" fmla="*/ 2147483647 h 3"/>
                  <a:gd name="T18" fmla="*/ 2147483647 w 3"/>
                  <a:gd name="T19" fmla="*/ 2147483647 h 3"/>
                  <a:gd name="T20" fmla="*/ 2147483647 w 3"/>
                  <a:gd name="T21" fmla="*/ 2147483647 h 3"/>
                  <a:gd name="T22" fmla="*/ 2147483647 w 3"/>
                  <a:gd name="T23" fmla="*/ 2147483647 h 3"/>
                  <a:gd name="T24" fmla="*/ 2147483647 w 3"/>
                  <a:gd name="T25" fmla="*/ 2147483647 h 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3"/>
                  <a:gd name="T40" fmla="*/ 0 h 3"/>
                  <a:gd name="T41" fmla="*/ 3 w 3"/>
                  <a:gd name="T42" fmla="*/ 3 h 3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3" h="3">
                    <a:moveTo>
                      <a:pt x="1" y="2"/>
                    </a:moveTo>
                    <a:lnTo>
                      <a:pt x="1" y="2"/>
                    </a:lnTo>
                    <a:lnTo>
                      <a:pt x="0" y="2"/>
                    </a:lnTo>
                    <a:lnTo>
                      <a:pt x="0" y="1"/>
                    </a:lnTo>
                    <a:lnTo>
                      <a:pt x="1" y="1"/>
                    </a:lnTo>
                    <a:lnTo>
                      <a:pt x="1" y="0"/>
                    </a:lnTo>
                    <a:lnTo>
                      <a:pt x="2" y="0"/>
                    </a:lnTo>
                    <a:lnTo>
                      <a:pt x="2" y="1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2" y="2"/>
                    </a:lnTo>
                    <a:lnTo>
                      <a:pt x="2" y="3"/>
                    </a:ln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7" name="Freeform 359"/>
              <p:cNvSpPr>
                <a:spLocks/>
              </p:cNvSpPr>
              <p:nvPr/>
            </p:nvSpPr>
            <p:spPr bwMode="auto">
              <a:xfrm>
                <a:off x="3752" y="1501"/>
                <a:ext cx="140" cy="57"/>
              </a:xfrm>
              <a:custGeom>
                <a:avLst/>
                <a:gdLst>
                  <a:gd name="T0" fmla="*/ 2147483647 w 12"/>
                  <a:gd name="T1" fmla="*/ 0 h 5"/>
                  <a:gd name="T2" fmla="*/ 2147483647 w 12"/>
                  <a:gd name="T3" fmla="*/ 2147483647 h 5"/>
                  <a:gd name="T4" fmla="*/ 2147483647 w 12"/>
                  <a:gd name="T5" fmla="*/ 2147483647 h 5"/>
                  <a:gd name="T6" fmla="*/ 0 w 12"/>
                  <a:gd name="T7" fmla="*/ 2147483647 h 5"/>
                  <a:gd name="T8" fmla="*/ 2147483647 w 12"/>
                  <a:gd name="T9" fmla="*/ 2147483647 h 5"/>
                  <a:gd name="T10" fmla="*/ 2147483647 w 12"/>
                  <a:gd name="T11" fmla="*/ 2147483647 h 5"/>
                  <a:gd name="T12" fmla="*/ 2147483647 w 12"/>
                  <a:gd name="T13" fmla="*/ 2147483647 h 5"/>
                  <a:gd name="T14" fmla="*/ 2147483647 w 12"/>
                  <a:gd name="T15" fmla="*/ 2147483647 h 5"/>
                  <a:gd name="T16" fmla="*/ 2147483647 w 12"/>
                  <a:gd name="T17" fmla="*/ 2147483647 h 5"/>
                  <a:gd name="T18" fmla="*/ 2147483647 w 12"/>
                  <a:gd name="T19" fmla="*/ 2147483647 h 5"/>
                  <a:gd name="T20" fmla="*/ 2147483647 w 12"/>
                  <a:gd name="T21" fmla="*/ 2147483647 h 5"/>
                  <a:gd name="T22" fmla="*/ 2147483647 w 12"/>
                  <a:gd name="T23" fmla="*/ 2147483647 h 5"/>
                  <a:gd name="T24" fmla="*/ 2147483647 w 12"/>
                  <a:gd name="T25" fmla="*/ 2147483647 h 5"/>
                  <a:gd name="T26" fmla="*/ 2147483647 w 12"/>
                  <a:gd name="T27" fmla="*/ 2147483647 h 5"/>
                  <a:gd name="T28" fmla="*/ 2147483647 w 12"/>
                  <a:gd name="T29" fmla="*/ 2147483647 h 5"/>
                  <a:gd name="T30" fmla="*/ 2147483647 w 12"/>
                  <a:gd name="T31" fmla="*/ 2147483647 h 5"/>
                  <a:gd name="T32" fmla="*/ 2147483647 w 12"/>
                  <a:gd name="T33" fmla="*/ 2147483647 h 5"/>
                  <a:gd name="T34" fmla="*/ 2147483647 w 12"/>
                  <a:gd name="T35" fmla="*/ 2147483647 h 5"/>
                  <a:gd name="T36" fmla="*/ 2147483647 w 12"/>
                  <a:gd name="T37" fmla="*/ 2147483647 h 5"/>
                  <a:gd name="T38" fmla="*/ 2147483647 w 12"/>
                  <a:gd name="T39" fmla="*/ 2147483647 h 5"/>
                  <a:gd name="T40" fmla="*/ 2147483647 w 12"/>
                  <a:gd name="T41" fmla="*/ 2147483647 h 5"/>
                  <a:gd name="T42" fmla="*/ 2147483647 w 12"/>
                  <a:gd name="T43" fmla="*/ 2147483647 h 5"/>
                  <a:gd name="T44" fmla="*/ 2147483647 w 12"/>
                  <a:gd name="T45" fmla="*/ 2147483647 h 5"/>
                  <a:gd name="T46" fmla="*/ 2147483647 w 12"/>
                  <a:gd name="T47" fmla="*/ 2147483647 h 5"/>
                  <a:gd name="T48" fmla="*/ 2147483647 w 12"/>
                  <a:gd name="T49" fmla="*/ 2147483647 h 5"/>
                  <a:gd name="T50" fmla="*/ 2147483647 w 12"/>
                  <a:gd name="T51" fmla="*/ 2147483647 h 5"/>
                  <a:gd name="T52" fmla="*/ 2147483647 w 12"/>
                  <a:gd name="T53" fmla="*/ 2147483647 h 5"/>
                  <a:gd name="T54" fmla="*/ 2147483647 w 12"/>
                  <a:gd name="T55" fmla="*/ 0 h 5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w 12"/>
                  <a:gd name="T85" fmla="*/ 0 h 5"/>
                  <a:gd name="T86" fmla="*/ 12 w 12"/>
                  <a:gd name="T87" fmla="*/ 5 h 5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T84" t="T85" r="T86" b="T87"/>
                <a:pathLst>
                  <a:path w="12" h="5">
                    <a:moveTo>
                      <a:pt x="2" y="0"/>
                    </a:moveTo>
                    <a:lnTo>
                      <a:pt x="1" y="1"/>
                    </a:lnTo>
                    <a:lnTo>
                      <a:pt x="1" y="3"/>
                    </a:lnTo>
                    <a:lnTo>
                      <a:pt x="0" y="4"/>
                    </a:lnTo>
                    <a:lnTo>
                      <a:pt x="1" y="4"/>
                    </a:lnTo>
                    <a:lnTo>
                      <a:pt x="2" y="4"/>
                    </a:lnTo>
                    <a:lnTo>
                      <a:pt x="5" y="4"/>
                    </a:lnTo>
                    <a:lnTo>
                      <a:pt x="7" y="5"/>
                    </a:lnTo>
                    <a:lnTo>
                      <a:pt x="9" y="5"/>
                    </a:lnTo>
                    <a:lnTo>
                      <a:pt x="11" y="5"/>
                    </a:lnTo>
                    <a:lnTo>
                      <a:pt x="12" y="3"/>
                    </a:lnTo>
                    <a:lnTo>
                      <a:pt x="11" y="2"/>
                    </a:lnTo>
                    <a:lnTo>
                      <a:pt x="10" y="2"/>
                    </a:lnTo>
                    <a:lnTo>
                      <a:pt x="10" y="3"/>
                    </a:lnTo>
                    <a:lnTo>
                      <a:pt x="10" y="4"/>
                    </a:lnTo>
                    <a:lnTo>
                      <a:pt x="9" y="4"/>
                    </a:lnTo>
                    <a:lnTo>
                      <a:pt x="9" y="3"/>
                    </a:lnTo>
                    <a:lnTo>
                      <a:pt x="9" y="2"/>
                    </a:lnTo>
                    <a:lnTo>
                      <a:pt x="7" y="1"/>
                    </a:lnTo>
                    <a:lnTo>
                      <a:pt x="8" y="2"/>
                    </a:lnTo>
                    <a:lnTo>
                      <a:pt x="7" y="4"/>
                    </a:lnTo>
                    <a:lnTo>
                      <a:pt x="6" y="3"/>
                    </a:lnTo>
                    <a:lnTo>
                      <a:pt x="5" y="2"/>
                    </a:lnTo>
                    <a:lnTo>
                      <a:pt x="4" y="3"/>
                    </a:lnTo>
                    <a:lnTo>
                      <a:pt x="2" y="3"/>
                    </a:lnTo>
                    <a:lnTo>
                      <a:pt x="2" y="2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8" name="Oval 360"/>
              <p:cNvSpPr>
                <a:spLocks noChangeArrowheads="1"/>
              </p:cNvSpPr>
              <p:nvPr/>
            </p:nvSpPr>
            <p:spPr bwMode="auto">
              <a:xfrm>
                <a:off x="3612" y="1099"/>
                <a:ext cx="106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9" name="Freeform 361"/>
              <p:cNvSpPr>
                <a:spLocks/>
              </p:cNvSpPr>
              <p:nvPr/>
            </p:nvSpPr>
            <p:spPr bwMode="auto">
              <a:xfrm>
                <a:off x="3593" y="996"/>
                <a:ext cx="149" cy="115"/>
              </a:xfrm>
              <a:custGeom>
                <a:avLst/>
                <a:gdLst>
                  <a:gd name="T0" fmla="*/ 2147483647 w 13"/>
                  <a:gd name="T1" fmla="*/ 2147483647 h 10"/>
                  <a:gd name="T2" fmla="*/ 2147483647 w 13"/>
                  <a:gd name="T3" fmla="*/ 2147483647 h 10"/>
                  <a:gd name="T4" fmla="*/ 2147483647 w 13"/>
                  <a:gd name="T5" fmla="*/ 2147483647 h 10"/>
                  <a:gd name="T6" fmla="*/ 2147483647 w 13"/>
                  <a:gd name="T7" fmla="*/ 0 h 10"/>
                  <a:gd name="T8" fmla="*/ 2147483647 w 13"/>
                  <a:gd name="T9" fmla="*/ 2147483647 h 10"/>
                  <a:gd name="T10" fmla="*/ 2147483647 w 13"/>
                  <a:gd name="T11" fmla="*/ 0 h 10"/>
                  <a:gd name="T12" fmla="*/ 0 w 13"/>
                  <a:gd name="T13" fmla="*/ 2147483647 h 10"/>
                  <a:gd name="T14" fmla="*/ 2147483647 w 13"/>
                  <a:gd name="T15" fmla="*/ 2147483647 h 10"/>
                  <a:gd name="T16" fmla="*/ 2147483647 w 13"/>
                  <a:gd name="T17" fmla="*/ 2147483647 h 10"/>
                  <a:gd name="T18" fmla="*/ 2147483647 w 13"/>
                  <a:gd name="T19" fmla="*/ 2147483647 h 10"/>
                  <a:gd name="T20" fmla="*/ 2147483647 w 13"/>
                  <a:gd name="T21" fmla="*/ 2147483647 h 10"/>
                  <a:gd name="T22" fmla="*/ 2147483647 w 13"/>
                  <a:gd name="T23" fmla="*/ 2147483647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13"/>
                  <a:gd name="T37" fmla="*/ 0 h 10"/>
                  <a:gd name="T38" fmla="*/ 13 w 13"/>
                  <a:gd name="T39" fmla="*/ 10 h 10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13" h="10">
                    <a:moveTo>
                      <a:pt x="11" y="10"/>
                    </a:moveTo>
                    <a:lnTo>
                      <a:pt x="11" y="9"/>
                    </a:lnTo>
                    <a:cubicBezTo>
                      <a:pt x="13" y="6"/>
                      <a:pt x="13" y="4"/>
                      <a:pt x="13" y="2"/>
                    </a:cubicBezTo>
                    <a:cubicBezTo>
                      <a:pt x="12" y="0"/>
                      <a:pt x="10" y="0"/>
                      <a:pt x="9" y="0"/>
                    </a:cubicBezTo>
                    <a:lnTo>
                      <a:pt x="7" y="7"/>
                    </a:lnTo>
                    <a:lnTo>
                      <a:pt x="4" y="0"/>
                    </a:lnTo>
                    <a:cubicBezTo>
                      <a:pt x="3" y="0"/>
                      <a:pt x="1" y="0"/>
                      <a:pt x="0" y="2"/>
                    </a:cubicBezTo>
                    <a:cubicBezTo>
                      <a:pt x="0" y="4"/>
                      <a:pt x="0" y="6"/>
                      <a:pt x="2" y="9"/>
                    </a:cubicBezTo>
                    <a:lnTo>
                      <a:pt x="2" y="10"/>
                    </a:lnTo>
                    <a:cubicBezTo>
                      <a:pt x="2" y="9"/>
                      <a:pt x="4" y="9"/>
                      <a:pt x="7" y="9"/>
                    </a:cubicBezTo>
                    <a:cubicBezTo>
                      <a:pt x="9" y="9"/>
                      <a:pt x="11" y="9"/>
                      <a:pt x="11" y="1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0" name="Freeform 362"/>
              <p:cNvSpPr>
                <a:spLocks/>
              </p:cNvSpPr>
              <p:nvPr/>
            </p:nvSpPr>
            <p:spPr bwMode="auto">
              <a:xfrm>
                <a:off x="3646" y="927"/>
                <a:ext cx="39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0 w 3"/>
                  <a:gd name="T7" fmla="*/ 2147483647 h 4"/>
                  <a:gd name="T8" fmla="*/ 0 w 3"/>
                  <a:gd name="T9" fmla="*/ 2147483647 h 4"/>
                  <a:gd name="T10" fmla="*/ 0 w 3"/>
                  <a:gd name="T11" fmla="*/ 2147483647 h 4"/>
                  <a:gd name="T12" fmla="*/ 2147483647 w 3"/>
                  <a:gd name="T13" fmla="*/ 2147483647 h 4"/>
                  <a:gd name="T14" fmla="*/ 0 w 3"/>
                  <a:gd name="T15" fmla="*/ 0 h 4"/>
                  <a:gd name="T16" fmla="*/ 2147483647 w 3"/>
                  <a:gd name="T17" fmla="*/ 0 h 4"/>
                  <a:gd name="T18" fmla="*/ 2147483647 w 3"/>
                  <a:gd name="T19" fmla="*/ 2147483647 h 4"/>
                  <a:gd name="T20" fmla="*/ 2147483647 w 3"/>
                  <a:gd name="T21" fmla="*/ 2147483647 h 4"/>
                  <a:gd name="T22" fmla="*/ 2147483647 w 3"/>
                  <a:gd name="T23" fmla="*/ 2147483647 h 4"/>
                  <a:gd name="T24" fmla="*/ 2147483647 w 3"/>
                  <a:gd name="T25" fmla="*/ 2147483647 h 4"/>
                  <a:gd name="T26" fmla="*/ 2147483647 w 3"/>
                  <a:gd name="T27" fmla="*/ 2147483647 h 4"/>
                  <a:gd name="T28" fmla="*/ 2147483647 w 3"/>
                  <a:gd name="T29" fmla="*/ 2147483647 h 4"/>
                  <a:gd name="T30" fmla="*/ 2147483647 w 3"/>
                  <a:gd name="T31" fmla="*/ 2147483647 h 4"/>
                  <a:gd name="T32" fmla="*/ 0 w 3"/>
                  <a:gd name="T33" fmla="*/ 2147483647 h 4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"/>
                  <a:gd name="T52" fmla="*/ 0 h 4"/>
                  <a:gd name="T53" fmla="*/ 3 w 3"/>
                  <a:gd name="T54" fmla="*/ 4 h 4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" h="4">
                    <a:moveTo>
                      <a:pt x="0" y="4"/>
                    </a:moveTo>
                    <a:lnTo>
                      <a:pt x="1" y="2"/>
                    </a:lnTo>
                    <a:lnTo>
                      <a:pt x="0" y="3"/>
                    </a:lnTo>
                    <a:lnTo>
                      <a:pt x="0" y="2"/>
                    </a:lnTo>
                    <a:cubicBezTo>
                      <a:pt x="0" y="2"/>
                      <a:pt x="0" y="2"/>
                      <a:pt x="0" y="2"/>
                    </a:cubicBezTo>
                    <a:lnTo>
                      <a:pt x="0" y="1"/>
                    </a:lnTo>
                    <a:lnTo>
                      <a:pt x="1" y="2"/>
                    </a:lnTo>
                    <a:lnTo>
                      <a:pt x="0" y="0"/>
                    </a:lnTo>
                    <a:cubicBezTo>
                      <a:pt x="1" y="0"/>
                      <a:pt x="2" y="0"/>
                      <a:pt x="3" y="0"/>
                    </a:cubicBez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cubicBezTo>
                      <a:pt x="3" y="2"/>
                      <a:pt x="3" y="2"/>
                      <a:pt x="3" y="2"/>
                    </a:cubicBezTo>
                    <a:lnTo>
                      <a:pt x="3" y="3"/>
                    </a:lnTo>
                    <a:lnTo>
                      <a:pt x="2" y="2"/>
                    </a:lnTo>
                    <a:lnTo>
                      <a:pt x="3" y="4"/>
                    </a:lnTo>
                    <a:cubicBezTo>
                      <a:pt x="2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1" name="Freeform 363"/>
              <p:cNvSpPr>
                <a:spLocks/>
              </p:cNvSpPr>
              <p:nvPr/>
            </p:nvSpPr>
            <p:spPr bwMode="auto">
              <a:xfrm>
                <a:off x="3593" y="1030"/>
                <a:ext cx="149" cy="57"/>
              </a:xfrm>
              <a:custGeom>
                <a:avLst/>
                <a:gdLst>
                  <a:gd name="T0" fmla="*/ 2147483647 w 13"/>
                  <a:gd name="T1" fmla="*/ 2147483647 h 5"/>
                  <a:gd name="T2" fmla="*/ 0 w 13"/>
                  <a:gd name="T3" fmla="*/ 0 h 5"/>
                  <a:gd name="T4" fmla="*/ 2147483647 w 13"/>
                  <a:gd name="T5" fmla="*/ 2147483647 h 5"/>
                  <a:gd name="T6" fmla="*/ 2147483647 w 13"/>
                  <a:gd name="T7" fmla="*/ 2147483647 h 5"/>
                  <a:gd name="T8" fmla="*/ 2147483647 w 13"/>
                  <a:gd name="T9" fmla="*/ 2147483647 h 5"/>
                  <a:gd name="T10" fmla="*/ 2147483647 w 13"/>
                  <a:gd name="T11" fmla="*/ 2147483647 h 5"/>
                  <a:gd name="T12" fmla="*/ 2147483647 w 13"/>
                  <a:gd name="T13" fmla="*/ 2147483647 h 5"/>
                  <a:gd name="T14" fmla="*/ 2147483647 w 13"/>
                  <a:gd name="T15" fmla="*/ 2147483647 h 5"/>
                  <a:gd name="T16" fmla="*/ 2147483647 w 13"/>
                  <a:gd name="T17" fmla="*/ 2147483647 h 5"/>
                  <a:gd name="T18" fmla="*/ 2147483647 w 13"/>
                  <a:gd name="T19" fmla="*/ 2147483647 h 5"/>
                  <a:gd name="T20" fmla="*/ 2147483647 w 13"/>
                  <a:gd name="T21" fmla="*/ 2147483647 h 5"/>
                  <a:gd name="T22" fmla="*/ 2147483647 w 13"/>
                  <a:gd name="T23" fmla="*/ 2147483647 h 5"/>
                  <a:gd name="T24" fmla="*/ 2147483647 w 13"/>
                  <a:gd name="T25" fmla="*/ 2147483647 h 5"/>
                  <a:gd name="T26" fmla="*/ 2147483647 w 13"/>
                  <a:gd name="T27" fmla="*/ 2147483647 h 5"/>
                  <a:gd name="T28" fmla="*/ 2147483647 w 13"/>
                  <a:gd name="T29" fmla="*/ 2147483647 h 5"/>
                  <a:gd name="T30" fmla="*/ 2147483647 w 13"/>
                  <a:gd name="T31" fmla="*/ 0 h 5"/>
                  <a:gd name="T32" fmla="*/ 2147483647 w 13"/>
                  <a:gd name="T33" fmla="*/ 2147483647 h 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13"/>
                  <a:gd name="T52" fmla="*/ 0 h 5"/>
                  <a:gd name="T53" fmla="*/ 13 w 13"/>
                  <a:gd name="T54" fmla="*/ 5 h 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13" h="5">
                    <a:moveTo>
                      <a:pt x="7" y="4"/>
                    </a:moveTo>
                    <a:cubicBezTo>
                      <a:pt x="5" y="2"/>
                      <a:pt x="3" y="0"/>
                      <a:pt x="0" y="0"/>
                    </a:cubicBezTo>
                    <a:cubicBezTo>
                      <a:pt x="1" y="1"/>
                      <a:pt x="2" y="2"/>
                      <a:pt x="3" y="2"/>
                    </a:cubicBezTo>
                    <a:lnTo>
                      <a:pt x="1" y="2"/>
                    </a:lnTo>
                    <a:cubicBezTo>
                      <a:pt x="2" y="3"/>
                      <a:pt x="3" y="3"/>
                      <a:pt x="4" y="3"/>
                    </a:cubicBezTo>
                    <a:lnTo>
                      <a:pt x="2" y="4"/>
                    </a:lnTo>
                    <a:cubicBezTo>
                      <a:pt x="4" y="3"/>
                      <a:pt x="5" y="4"/>
                      <a:pt x="6" y="5"/>
                    </a:cubicBezTo>
                    <a:cubicBezTo>
                      <a:pt x="6" y="5"/>
                      <a:pt x="6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8" y="4"/>
                      <a:pt x="9" y="3"/>
                      <a:pt x="11" y="4"/>
                    </a:cubicBezTo>
                    <a:lnTo>
                      <a:pt x="9" y="3"/>
                    </a:lnTo>
                    <a:cubicBezTo>
                      <a:pt x="10" y="3"/>
                      <a:pt x="11" y="3"/>
                      <a:pt x="12" y="2"/>
                    </a:cubicBezTo>
                    <a:lnTo>
                      <a:pt x="11" y="2"/>
                    </a:lnTo>
                    <a:cubicBezTo>
                      <a:pt x="11" y="2"/>
                      <a:pt x="12" y="1"/>
                      <a:pt x="13" y="0"/>
                    </a:cubicBezTo>
                    <a:cubicBezTo>
                      <a:pt x="10" y="0"/>
                      <a:pt x="8" y="2"/>
                      <a:pt x="7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2" name="Freeform 364"/>
              <p:cNvSpPr>
                <a:spLocks noEditPoints="1"/>
              </p:cNvSpPr>
              <p:nvPr/>
            </p:nvSpPr>
            <p:spPr bwMode="auto">
              <a:xfrm>
                <a:off x="3670" y="996"/>
                <a:ext cx="63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0 w 5"/>
                  <a:gd name="T3" fmla="*/ 2147483647 h 5"/>
                  <a:gd name="T4" fmla="*/ 2147483647 w 5"/>
                  <a:gd name="T5" fmla="*/ 2147483647 h 5"/>
                  <a:gd name="T6" fmla="*/ 2147483647 w 5"/>
                  <a:gd name="T7" fmla="*/ 0 h 5"/>
                  <a:gd name="T8" fmla="*/ 2147483647 w 5"/>
                  <a:gd name="T9" fmla="*/ 2147483647 h 5"/>
                  <a:gd name="T10" fmla="*/ 2147483647 w 5"/>
                  <a:gd name="T11" fmla="*/ 0 h 5"/>
                  <a:gd name="T12" fmla="*/ 2147483647 w 5"/>
                  <a:gd name="T13" fmla="*/ 2147483647 h 5"/>
                  <a:gd name="T14" fmla="*/ 2147483647 w 5"/>
                  <a:gd name="T15" fmla="*/ 2147483647 h 5"/>
                  <a:gd name="T16" fmla="*/ 2147483647 w 5"/>
                  <a:gd name="T17" fmla="*/ 2147483647 h 5"/>
                  <a:gd name="T18" fmla="*/ 2147483647 w 5"/>
                  <a:gd name="T19" fmla="*/ 2147483647 h 5"/>
                  <a:gd name="T20" fmla="*/ 2147483647 w 5"/>
                  <a:gd name="T21" fmla="*/ 2147483647 h 5"/>
                  <a:gd name="T22" fmla="*/ 2147483647 w 5"/>
                  <a:gd name="T23" fmla="*/ 2147483647 h 5"/>
                  <a:gd name="T24" fmla="*/ 2147483647 w 5"/>
                  <a:gd name="T25" fmla="*/ 2147483647 h 5"/>
                  <a:gd name="T26" fmla="*/ 2147483647 w 5"/>
                  <a:gd name="T27" fmla="*/ 2147483647 h 5"/>
                  <a:gd name="T28" fmla="*/ 2147483647 w 5"/>
                  <a:gd name="T29" fmla="*/ 2147483647 h 5"/>
                  <a:gd name="T30" fmla="*/ 2147483647 w 5"/>
                  <a:gd name="T31" fmla="*/ 2147483647 h 5"/>
                  <a:gd name="T32" fmla="*/ 2147483647 w 5"/>
                  <a:gd name="T33" fmla="*/ 2147483647 h 5"/>
                  <a:gd name="T34" fmla="*/ 2147483647 w 5"/>
                  <a:gd name="T35" fmla="*/ 2147483647 h 5"/>
                  <a:gd name="T36" fmla="*/ 2147483647 w 5"/>
                  <a:gd name="T37" fmla="*/ 2147483647 h 5"/>
                  <a:gd name="T38" fmla="*/ 2147483647 w 5"/>
                  <a:gd name="T39" fmla="*/ 2147483647 h 5"/>
                  <a:gd name="T40" fmla="*/ 2147483647 w 5"/>
                  <a:gd name="T41" fmla="*/ 2147483647 h 5"/>
                  <a:gd name="T42" fmla="*/ 2147483647 w 5"/>
                  <a:gd name="T43" fmla="*/ 2147483647 h 5"/>
                  <a:gd name="T44" fmla="*/ 2147483647 w 5"/>
                  <a:gd name="T45" fmla="*/ 0 h 5"/>
                  <a:gd name="T46" fmla="*/ 2147483647 w 5"/>
                  <a:gd name="T47" fmla="*/ 2147483647 h 5"/>
                  <a:gd name="T48" fmla="*/ 2147483647 w 5"/>
                  <a:gd name="T49" fmla="*/ 2147483647 h 5"/>
                  <a:gd name="T50" fmla="*/ 2147483647 w 5"/>
                  <a:gd name="T51" fmla="*/ 0 h 5"/>
                  <a:gd name="T52" fmla="*/ 2147483647 w 5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"/>
                  <a:gd name="T82" fmla="*/ 0 h 5"/>
                  <a:gd name="T83" fmla="*/ 5 w 5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" h="5">
                    <a:moveTo>
                      <a:pt x="1" y="5"/>
                    </a:moveTo>
                    <a:lnTo>
                      <a:pt x="0" y="4"/>
                    </a:lnTo>
                    <a:lnTo>
                      <a:pt x="1" y="5"/>
                    </a:lnTo>
                    <a:close/>
                    <a:moveTo>
                      <a:pt x="2" y="0"/>
                    </a:moveTo>
                    <a:lnTo>
                      <a:pt x="5" y="3"/>
                    </a:lnTo>
                    <a:lnTo>
                      <a:pt x="2" y="0"/>
                    </a:lnTo>
                    <a:close/>
                    <a:moveTo>
                      <a:pt x="4" y="3"/>
                    </a:moveTo>
                    <a:lnTo>
                      <a:pt x="1" y="1"/>
                    </a:lnTo>
                    <a:lnTo>
                      <a:pt x="4" y="3"/>
                    </a:lnTo>
                    <a:close/>
                    <a:moveTo>
                      <a:pt x="3" y="4"/>
                    </a:moveTo>
                    <a:lnTo>
                      <a:pt x="1" y="2"/>
                    </a:lnTo>
                    <a:lnTo>
                      <a:pt x="3" y="4"/>
                    </a:lnTo>
                    <a:close/>
                    <a:moveTo>
                      <a:pt x="2" y="4"/>
                    </a:moveTo>
                    <a:lnTo>
                      <a:pt x="1" y="3"/>
                    </a:lnTo>
                    <a:lnTo>
                      <a:pt x="2" y="4"/>
                    </a:lnTo>
                    <a:close/>
                    <a:moveTo>
                      <a:pt x="5" y="3"/>
                    </a:moveTo>
                    <a:lnTo>
                      <a:pt x="5" y="1"/>
                    </a:lnTo>
                    <a:lnTo>
                      <a:pt x="5" y="3"/>
                    </a:lnTo>
                    <a:close/>
                    <a:moveTo>
                      <a:pt x="4" y="4"/>
                    </a:moveTo>
                    <a:lnTo>
                      <a:pt x="5" y="1"/>
                    </a:lnTo>
                    <a:lnTo>
                      <a:pt x="4" y="4"/>
                    </a:lnTo>
                    <a:close/>
                    <a:moveTo>
                      <a:pt x="1" y="5"/>
                    </a:moveTo>
                    <a:lnTo>
                      <a:pt x="3" y="0"/>
                    </a:lnTo>
                    <a:lnTo>
                      <a:pt x="1" y="5"/>
                    </a:lnTo>
                    <a:close/>
                    <a:moveTo>
                      <a:pt x="2" y="4"/>
                    </a:moveTo>
                    <a:lnTo>
                      <a:pt x="4" y="0"/>
                    </a:lnTo>
                    <a:lnTo>
                      <a:pt x="2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3" name="Freeform 365"/>
              <p:cNvSpPr>
                <a:spLocks noEditPoints="1"/>
              </p:cNvSpPr>
              <p:nvPr/>
            </p:nvSpPr>
            <p:spPr bwMode="auto">
              <a:xfrm>
                <a:off x="3593" y="996"/>
                <a:ext cx="72" cy="57"/>
              </a:xfrm>
              <a:custGeom>
                <a:avLst/>
                <a:gdLst>
                  <a:gd name="T0" fmla="*/ 2147483647 w 6"/>
                  <a:gd name="T1" fmla="*/ 2147483647 h 5"/>
                  <a:gd name="T2" fmla="*/ 2147483647 w 6"/>
                  <a:gd name="T3" fmla="*/ 2147483647 h 5"/>
                  <a:gd name="T4" fmla="*/ 2147483647 w 6"/>
                  <a:gd name="T5" fmla="*/ 2147483647 h 5"/>
                  <a:gd name="T6" fmla="*/ 2147483647 w 6"/>
                  <a:gd name="T7" fmla="*/ 0 h 5"/>
                  <a:gd name="T8" fmla="*/ 0 w 6"/>
                  <a:gd name="T9" fmla="*/ 2147483647 h 5"/>
                  <a:gd name="T10" fmla="*/ 2147483647 w 6"/>
                  <a:gd name="T11" fmla="*/ 0 h 5"/>
                  <a:gd name="T12" fmla="*/ 2147483647 w 6"/>
                  <a:gd name="T13" fmla="*/ 2147483647 h 5"/>
                  <a:gd name="T14" fmla="*/ 2147483647 w 6"/>
                  <a:gd name="T15" fmla="*/ 2147483647 h 5"/>
                  <a:gd name="T16" fmla="*/ 2147483647 w 6"/>
                  <a:gd name="T17" fmla="*/ 2147483647 h 5"/>
                  <a:gd name="T18" fmla="*/ 2147483647 w 6"/>
                  <a:gd name="T19" fmla="*/ 2147483647 h 5"/>
                  <a:gd name="T20" fmla="*/ 2147483647 w 6"/>
                  <a:gd name="T21" fmla="*/ 2147483647 h 5"/>
                  <a:gd name="T22" fmla="*/ 2147483647 w 6"/>
                  <a:gd name="T23" fmla="*/ 2147483647 h 5"/>
                  <a:gd name="T24" fmla="*/ 2147483647 w 6"/>
                  <a:gd name="T25" fmla="*/ 2147483647 h 5"/>
                  <a:gd name="T26" fmla="*/ 2147483647 w 6"/>
                  <a:gd name="T27" fmla="*/ 2147483647 h 5"/>
                  <a:gd name="T28" fmla="*/ 2147483647 w 6"/>
                  <a:gd name="T29" fmla="*/ 2147483647 h 5"/>
                  <a:gd name="T30" fmla="*/ 2147483647 w 6"/>
                  <a:gd name="T31" fmla="*/ 2147483647 h 5"/>
                  <a:gd name="T32" fmla="*/ 2147483647 w 6"/>
                  <a:gd name="T33" fmla="*/ 2147483647 h 5"/>
                  <a:gd name="T34" fmla="*/ 2147483647 w 6"/>
                  <a:gd name="T35" fmla="*/ 2147483647 h 5"/>
                  <a:gd name="T36" fmla="*/ 2147483647 w 6"/>
                  <a:gd name="T37" fmla="*/ 2147483647 h 5"/>
                  <a:gd name="T38" fmla="*/ 2147483647 w 6"/>
                  <a:gd name="T39" fmla="*/ 2147483647 h 5"/>
                  <a:gd name="T40" fmla="*/ 2147483647 w 6"/>
                  <a:gd name="T41" fmla="*/ 2147483647 h 5"/>
                  <a:gd name="T42" fmla="*/ 2147483647 w 6"/>
                  <a:gd name="T43" fmla="*/ 2147483647 h 5"/>
                  <a:gd name="T44" fmla="*/ 2147483647 w 6"/>
                  <a:gd name="T45" fmla="*/ 0 h 5"/>
                  <a:gd name="T46" fmla="*/ 2147483647 w 6"/>
                  <a:gd name="T47" fmla="*/ 2147483647 h 5"/>
                  <a:gd name="T48" fmla="*/ 2147483647 w 6"/>
                  <a:gd name="T49" fmla="*/ 2147483647 h 5"/>
                  <a:gd name="T50" fmla="*/ 2147483647 w 6"/>
                  <a:gd name="T51" fmla="*/ 0 h 5"/>
                  <a:gd name="T52" fmla="*/ 2147483647 w 6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6"/>
                  <a:gd name="T82" fmla="*/ 0 h 5"/>
                  <a:gd name="T83" fmla="*/ 6 w 6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6" h="5">
                    <a:moveTo>
                      <a:pt x="5" y="5"/>
                    </a:moveTo>
                    <a:lnTo>
                      <a:pt x="6" y="4"/>
                    </a:lnTo>
                    <a:lnTo>
                      <a:pt x="5" y="5"/>
                    </a:lnTo>
                    <a:close/>
                    <a:moveTo>
                      <a:pt x="4" y="0"/>
                    </a:moveTo>
                    <a:lnTo>
                      <a:pt x="0" y="3"/>
                    </a:lnTo>
                    <a:lnTo>
                      <a:pt x="4" y="0"/>
                    </a:lnTo>
                    <a:close/>
                    <a:moveTo>
                      <a:pt x="2" y="3"/>
                    </a:moveTo>
                    <a:lnTo>
                      <a:pt x="5" y="1"/>
                    </a:lnTo>
                    <a:lnTo>
                      <a:pt x="2" y="3"/>
                    </a:lnTo>
                    <a:close/>
                    <a:moveTo>
                      <a:pt x="3" y="4"/>
                    </a:moveTo>
                    <a:lnTo>
                      <a:pt x="5" y="2"/>
                    </a:lnTo>
                    <a:lnTo>
                      <a:pt x="3" y="4"/>
                    </a:lnTo>
                    <a:close/>
                    <a:moveTo>
                      <a:pt x="4" y="4"/>
                    </a:moveTo>
                    <a:lnTo>
                      <a:pt x="5" y="3"/>
                    </a:lnTo>
                    <a:lnTo>
                      <a:pt x="4" y="4"/>
                    </a:lnTo>
                    <a:close/>
                    <a:moveTo>
                      <a:pt x="1" y="3"/>
                    </a:moveTo>
                    <a:lnTo>
                      <a:pt x="1" y="1"/>
                    </a:lnTo>
                    <a:lnTo>
                      <a:pt x="1" y="3"/>
                    </a:lnTo>
                    <a:close/>
                    <a:moveTo>
                      <a:pt x="2" y="4"/>
                    </a:moveTo>
                    <a:lnTo>
                      <a:pt x="1" y="1"/>
                    </a:lnTo>
                    <a:lnTo>
                      <a:pt x="2" y="4"/>
                    </a:lnTo>
                    <a:close/>
                    <a:moveTo>
                      <a:pt x="5" y="5"/>
                    </a:moveTo>
                    <a:lnTo>
                      <a:pt x="3" y="0"/>
                    </a:lnTo>
                    <a:lnTo>
                      <a:pt x="5" y="5"/>
                    </a:lnTo>
                    <a:close/>
                    <a:moveTo>
                      <a:pt x="4" y="4"/>
                    </a:moveTo>
                    <a:lnTo>
                      <a:pt x="2" y="0"/>
                    </a:lnTo>
                    <a:lnTo>
                      <a:pt x="4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4" name="Freeform 366"/>
              <p:cNvSpPr>
                <a:spLocks/>
              </p:cNvSpPr>
              <p:nvPr/>
            </p:nvSpPr>
            <p:spPr bwMode="auto">
              <a:xfrm>
                <a:off x="3646" y="973"/>
                <a:ext cx="39" cy="103"/>
              </a:xfrm>
              <a:custGeom>
                <a:avLst/>
                <a:gdLst>
                  <a:gd name="T0" fmla="*/ 2147483647 w 3"/>
                  <a:gd name="T1" fmla="*/ 2147483647 h 9"/>
                  <a:gd name="T2" fmla="*/ 0 w 3"/>
                  <a:gd name="T3" fmla="*/ 0 h 9"/>
                  <a:gd name="T4" fmla="*/ 2147483647 w 3"/>
                  <a:gd name="T5" fmla="*/ 0 h 9"/>
                  <a:gd name="T6" fmla="*/ 2147483647 w 3"/>
                  <a:gd name="T7" fmla="*/ 2147483647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9"/>
                  <a:gd name="T14" fmla="*/ 3 w 3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9">
                    <a:moveTo>
                      <a:pt x="2" y="9"/>
                    </a:moveTo>
                    <a:lnTo>
                      <a:pt x="0" y="0"/>
                    </a:lnTo>
                    <a:lnTo>
                      <a:pt x="3" y="0"/>
                    </a:lnTo>
                    <a:lnTo>
                      <a:pt x="2" y="9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5" name="Oval 367"/>
              <p:cNvSpPr>
                <a:spLocks noChangeArrowheads="1"/>
              </p:cNvSpPr>
              <p:nvPr/>
            </p:nvSpPr>
            <p:spPr bwMode="auto">
              <a:xfrm>
                <a:off x="3626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6" name="Oval 368"/>
              <p:cNvSpPr>
                <a:spLocks noChangeArrowheads="1"/>
              </p:cNvSpPr>
              <p:nvPr/>
            </p:nvSpPr>
            <p:spPr bwMode="auto">
              <a:xfrm>
                <a:off x="3612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7" name="Oval 369"/>
              <p:cNvSpPr>
                <a:spLocks noChangeArrowheads="1"/>
              </p:cNvSpPr>
              <p:nvPr/>
            </p:nvSpPr>
            <p:spPr bwMode="auto">
              <a:xfrm>
                <a:off x="3684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8" name="Oval 370"/>
              <p:cNvSpPr>
                <a:spLocks noChangeArrowheads="1"/>
              </p:cNvSpPr>
              <p:nvPr/>
            </p:nvSpPr>
            <p:spPr bwMode="auto">
              <a:xfrm>
                <a:off x="3703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9" name="Oval 371"/>
              <p:cNvSpPr>
                <a:spLocks noChangeArrowheads="1"/>
              </p:cNvSpPr>
              <p:nvPr/>
            </p:nvSpPr>
            <p:spPr bwMode="auto">
              <a:xfrm>
                <a:off x="3665" y="1076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0" name="Oval 372"/>
              <p:cNvSpPr>
                <a:spLocks noChangeArrowheads="1"/>
              </p:cNvSpPr>
              <p:nvPr/>
            </p:nvSpPr>
            <p:spPr bwMode="auto">
              <a:xfrm>
                <a:off x="3602" y="1065"/>
                <a:ext cx="10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1" name="Oval 373"/>
              <p:cNvSpPr>
                <a:spLocks noChangeArrowheads="1"/>
              </p:cNvSpPr>
              <p:nvPr/>
            </p:nvSpPr>
            <p:spPr bwMode="auto">
              <a:xfrm>
                <a:off x="3612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2" name="Oval 374"/>
              <p:cNvSpPr>
                <a:spLocks noChangeArrowheads="1"/>
              </p:cNvSpPr>
              <p:nvPr/>
            </p:nvSpPr>
            <p:spPr bwMode="auto">
              <a:xfrm>
                <a:off x="3718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3" name="Oval 375"/>
              <p:cNvSpPr>
                <a:spLocks noChangeArrowheads="1"/>
              </p:cNvSpPr>
              <p:nvPr/>
            </p:nvSpPr>
            <p:spPr bwMode="auto">
              <a:xfrm>
                <a:off x="3703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4" name="Freeform 376"/>
              <p:cNvSpPr>
                <a:spLocks/>
              </p:cNvSpPr>
              <p:nvPr/>
            </p:nvSpPr>
            <p:spPr bwMode="auto">
              <a:xfrm>
                <a:off x="3593" y="1042"/>
                <a:ext cx="10" cy="23"/>
              </a:xfrm>
              <a:custGeom>
                <a:avLst/>
                <a:gdLst>
                  <a:gd name="T0" fmla="*/ 0 w 1"/>
                  <a:gd name="T1" fmla="*/ 0 h 2"/>
                  <a:gd name="T2" fmla="*/ 2147483647 w 1"/>
                  <a:gd name="T3" fmla="*/ 2147483647 h 2"/>
                  <a:gd name="T4" fmla="*/ 0 w 1"/>
                  <a:gd name="T5" fmla="*/ 2147483647 h 2"/>
                  <a:gd name="T6" fmla="*/ 2147483647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0" y="0"/>
                    </a:moveTo>
                    <a:lnTo>
                      <a:pt x="1" y="1"/>
                    </a:lnTo>
                    <a:lnTo>
                      <a:pt x="0" y="1"/>
                    </a:lnTo>
                    <a:lnTo>
                      <a:pt x="1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5" name="Freeform 377"/>
              <p:cNvSpPr>
                <a:spLocks/>
              </p:cNvSpPr>
              <p:nvPr/>
            </p:nvSpPr>
            <p:spPr bwMode="auto">
              <a:xfrm>
                <a:off x="3732" y="1042"/>
                <a:ext cx="10" cy="23"/>
              </a:xfrm>
              <a:custGeom>
                <a:avLst/>
                <a:gdLst>
                  <a:gd name="T0" fmla="*/ 2147483647 w 1"/>
                  <a:gd name="T1" fmla="*/ 0 h 2"/>
                  <a:gd name="T2" fmla="*/ 0 w 1"/>
                  <a:gd name="T3" fmla="*/ 2147483647 h 2"/>
                  <a:gd name="T4" fmla="*/ 2147483647 w 1"/>
                  <a:gd name="T5" fmla="*/ 2147483647 h 2"/>
                  <a:gd name="T6" fmla="*/ 0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1" y="0"/>
                    </a:moveTo>
                    <a:lnTo>
                      <a:pt x="0" y="1"/>
                    </a:lnTo>
                    <a:lnTo>
                      <a:pt x="1" y="1"/>
                    </a:lnTo>
                    <a:lnTo>
                      <a:pt x="0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6" name="Oval 378"/>
              <p:cNvSpPr>
                <a:spLocks noChangeArrowheads="1"/>
              </p:cNvSpPr>
              <p:nvPr/>
            </p:nvSpPr>
            <p:spPr bwMode="auto">
              <a:xfrm>
                <a:off x="3646" y="973"/>
                <a:ext cx="39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7" name="Oval 379"/>
              <p:cNvSpPr>
                <a:spLocks noChangeArrowheads="1"/>
              </p:cNvSpPr>
              <p:nvPr/>
            </p:nvSpPr>
            <p:spPr bwMode="auto">
              <a:xfrm>
                <a:off x="3665" y="996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8" name="Oval 380"/>
              <p:cNvSpPr>
                <a:spLocks noChangeArrowheads="1"/>
              </p:cNvSpPr>
              <p:nvPr/>
            </p:nvSpPr>
            <p:spPr bwMode="auto">
              <a:xfrm>
                <a:off x="3665" y="1007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9" name="Oval 381"/>
              <p:cNvSpPr>
                <a:spLocks noChangeArrowheads="1"/>
              </p:cNvSpPr>
              <p:nvPr/>
            </p:nvSpPr>
            <p:spPr bwMode="auto">
              <a:xfrm>
                <a:off x="3665" y="1019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0" name="Freeform 382"/>
              <p:cNvSpPr>
                <a:spLocks/>
              </p:cNvSpPr>
              <p:nvPr/>
            </p:nvSpPr>
            <p:spPr bwMode="auto">
              <a:xfrm>
                <a:off x="3458" y="1203"/>
                <a:ext cx="53" cy="23"/>
              </a:xfrm>
              <a:custGeom>
                <a:avLst/>
                <a:gdLst>
                  <a:gd name="T0" fmla="*/ 0 w 5"/>
                  <a:gd name="T1" fmla="*/ 2147483647 h 2"/>
                  <a:gd name="T2" fmla="*/ 2147483647 w 5"/>
                  <a:gd name="T3" fmla="*/ 0 h 2"/>
                  <a:gd name="T4" fmla="*/ 2147483647 w 5"/>
                  <a:gd name="T5" fmla="*/ 0 h 2"/>
                  <a:gd name="T6" fmla="*/ 2147483647 w 5"/>
                  <a:gd name="T7" fmla="*/ 2147483647 h 2"/>
                  <a:gd name="T8" fmla="*/ 0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0" y="2"/>
                    </a:moveTo>
                    <a:cubicBezTo>
                      <a:pt x="2" y="1"/>
                      <a:pt x="3" y="0"/>
                      <a:pt x="5" y="0"/>
                    </a:cubicBezTo>
                    <a:cubicBezTo>
                      <a:pt x="4" y="1"/>
                      <a:pt x="4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1" name="Freeform 383"/>
              <p:cNvSpPr>
                <a:spLocks/>
              </p:cNvSpPr>
              <p:nvPr/>
            </p:nvSpPr>
            <p:spPr bwMode="auto">
              <a:xfrm>
                <a:off x="3491" y="1134"/>
                <a:ext cx="101" cy="23"/>
              </a:xfrm>
              <a:custGeom>
                <a:avLst/>
                <a:gdLst>
                  <a:gd name="T0" fmla="*/ 0 w 9"/>
                  <a:gd name="T1" fmla="*/ 0 h 2"/>
                  <a:gd name="T2" fmla="*/ 2147483647 w 9"/>
                  <a:gd name="T3" fmla="*/ 0 h 2"/>
                  <a:gd name="T4" fmla="*/ 2147483647 w 9"/>
                  <a:gd name="T5" fmla="*/ 2147483647 h 2"/>
                  <a:gd name="T6" fmla="*/ 0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0" y="0"/>
                    </a:moveTo>
                    <a:cubicBezTo>
                      <a:pt x="3" y="1"/>
                      <a:pt x="5" y="1"/>
                      <a:pt x="8" y="0"/>
                    </a:cubicBezTo>
                    <a:lnTo>
                      <a:pt x="9" y="2"/>
                    </a:lnTo>
                    <a:cubicBezTo>
                      <a:pt x="5" y="2"/>
                      <a:pt x="1" y="2"/>
                      <a:pt x="0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2" name="Freeform 384"/>
              <p:cNvSpPr>
                <a:spLocks/>
              </p:cNvSpPr>
              <p:nvPr/>
            </p:nvSpPr>
            <p:spPr bwMode="auto">
              <a:xfrm>
                <a:off x="3544" y="1134"/>
                <a:ext cx="58" cy="46"/>
              </a:xfrm>
              <a:custGeom>
                <a:avLst/>
                <a:gdLst>
                  <a:gd name="T0" fmla="*/ 0 w 5"/>
                  <a:gd name="T1" fmla="*/ 2147483647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0" y="4"/>
                    </a:moveTo>
                    <a:cubicBezTo>
                      <a:pt x="1" y="2"/>
                      <a:pt x="2" y="2"/>
                      <a:pt x="5" y="4"/>
                    </a:cubicBezTo>
                    <a:lnTo>
                      <a:pt x="4" y="1"/>
                    </a:lnTo>
                    <a:cubicBezTo>
                      <a:pt x="1" y="0"/>
                      <a:pt x="0" y="1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3" name="Freeform 385"/>
              <p:cNvSpPr>
                <a:spLocks/>
              </p:cNvSpPr>
              <p:nvPr/>
            </p:nvSpPr>
            <p:spPr bwMode="auto">
              <a:xfrm>
                <a:off x="3559" y="1053"/>
                <a:ext cx="111" cy="80"/>
              </a:xfrm>
              <a:custGeom>
                <a:avLst/>
                <a:gdLst>
                  <a:gd name="T0" fmla="*/ 2147483647 w 10"/>
                  <a:gd name="T1" fmla="*/ 2147483647 h 7"/>
                  <a:gd name="T2" fmla="*/ 0 w 10"/>
                  <a:gd name="T3" fmla="*/ 2147483647 h 7"/>
                  <a:gd name="T4" fmla="*/ 2147483647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10" y="6"/>
                    </a:moveTo>
                    <a:cubicBezTo>
                      <a:pt x="6" y="6"/>
                      <a:pt x="0" y="6"/>
                      <a:pt x="0" y="4"/>
                    </a:cubicBezTo>
                    <a:cubicBezTo>
                      <a:pt x="0" y="0"/>
                      <a:pt x="5" y="7"/>
                      <a:pt x="1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4" name="Freeform 386"/>
              <p:cNvSpPr>
                <a:spLocks/>
              </p:cNvSpPr>
              <p:nvPr/>
            </p:nvSpPr>
            <p:spPr bwMode="auto">
              <a:xfrm>
                <a:off x="3544" y="1099"/>
                <a:ext cx="58" cy="80"/>
              </a:xfrm>
              <a:custGeom>
                <a:avLst/>
                <a:gdLst>
                  <a:gd name="T0" fmla="*/ 2147483647 w 5"/>
                  <a:gd name="T1" fmla="*/ 2147483647 h 7"/>
                  <a:gd name="T2" fmla="*/ 2147483647 w 5"/>
                  <a:gd name="T3" fmla="*/ 2147483647 h 7"/>
                  <a:gd name="T4" fmla="*/ 0 w 5"/>
                  <a:gd name="T5" fmla="*/ 0 h 7"/>
                  <a:gd name="T6" fmla="*/ 2147483647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5" y="7"/>
                    </a:moveTo>
                    <a:lnTo>
                      <a:pt x="3" y="2"/>
                    </a:ln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3" y="3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5" name="Freeform 387"/>
              <p:cNvSpPr>
                <a:spLocks/>
              </p:cNvSpPr>
              <p:nvPr/>
            </p:nvSpPr>
            <p:spPr bwMode="auto">
              <a:xfrm>
                <a:off x="3511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2147483647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1" y="4"/>
                    </a:moveTo>
                    <a:cubicBezTo>
                      <a:pt x="1" y="2"/>
                      <a:pt x="1" y="2"/>
                      <a:pt x="2" y="2"/>
                    </a:cubicBezTo>
                    <a:lnTo>
                      <a:pt x="7" y="4"/>
                    </a:lnTo>
                    <a:cubicBezTo>
                      <a:pt x="6" y="3"/>
                      <a:pt x="5" y="2"/>
                      <a:pt x="3" y="0"/>
                    </a:cubicBezTo>
                    <a:cubicBezTo>
                      <a:pt x="0" y="0"/>
                      <a:pt x="0" y="1"/>
                      <a:pt x="1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6" name="Freeform 388"/>
              <p:cNvSpPr>
                <a:spLocks/>
              </p:cNvSpPr>
              <p:nvPr/>
            </p:nvSpPr>
            <p:spPr bwMode="auto">
              <a:xfrm>
                <a:off x="3578" y="1122"/>
                <a:ext cx="87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0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2147483647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2" y="7"/>
                    </a:moveTo>
                    <a:lnTo>
                      <a:pt x="0" y="0"/>
                    </a:lnTo>
                    <a:cubicBezTo>
                      <a:pt x="1" y="0"/>
                      <a:pt x="2" y="0"/>
                      <a:pt x="3" y="1"/>
                    </a:cubicBezTo>
                    <a:lnTo>
                      <a:pt x="5" y="1"/>
                    </a:lnTo>
                    <a:lnTo>
                      <a:pt x="7" y="4"/>
                    </a:lnTo>
                    <a:lnTo>
                      <a:pt x="5" y="3"/>
                    </a:lnTo>
                    <a:cubicBezTo>
                      <a:pt x="5" y="4"/>
                      <a:pt x="5" y="5"/>
                      <a:pt x="5" y="6"/>
                    </a:cubicBezTo>
                    <a:cubicBezTo>
                      <a:pt x="5" y="5"/>
                      <a:pt x="4" y="4"/>
                      <a:pt x="3" y="3"/>
                    </a:cubicBezTo>
                    <a:cubicBezTo>
                      <a:pt x="3" y="5"/>
                      <a:pt x="3" y="6"/>
                      <a:pt x="2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7" name="Freeform 389"/>
              <p:cNvSpPr>
                <a:spLocks/>
              </p:cNvSpPr>
              <p:nvPr/>
            </p:nvSpPr>
            <p:spPr bwMode="auto">
              <a:xfrm>
                <a:off x="3593" y="1111"/>
                <a:ext cx="77" cy="34"/>
              </a:xfrm>
              <a:custGeom>
                <a:avLst/>
                <a:gdLst>
                  <a:gd name="T0" fmla="*/ 2147483647 w 7"/>
                  <a:gd name="T1" fmla="*/ 2147483647 h 3"/>
                  <a:gd name="T2" fmla="*/ 0 w 7"/>
                  <a:gd name="T3" fmla="*/ 2147483647 h 3"/>
                  <a:gd name="T4" fmla="*/ 2147483647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7" y="3"/>
                    </a:moveTo>
                    <a:cubicBezTo>
                      <a:pt x="4" y="1"/>
                      <a:pt x="0" y="0"/>
                      <a:pt x="0" y="1"/>
                    </a:cubicBezTo>
                    <a:cubicBezTo>
                      <a:pt x="0" y="2"/>
                      <a:pt x="5" y="3"/>
                      <a:pt x="7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8" name="Freeform 390"/>
              <p:cNvSpPr>
                <a:spLocks/>
              </p:cNvSpPr>
              <p:nvPr/>
            </p:nvSpPr>
            <p:spPr bwMode="auto">
              <a:xfrm>
                <a:off x="3569" y="1111"/>
                <a:ext cx="34" cy="23"/>
              </a:xfrm>
              <a:custGeom>
                <a:avLst/>
                <a:gdLst>
                  <a:gd name="T0" fmla="*/ 0 w 3"/>
                  <a:gd name="T1" fmla="*/ 0 h 2"/>
                  <a:gd name="T2" fmla="*/ 2147483647 w 3"/>
                  <a:gd name="T3" fmla="*/ 2147483647 h 2"/>
                  <a:gd name="T4" fmla="*/ 0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0" y="0"/>
                    </a:moveTo>
                    <a:cubicBezTo>
                      <a:pt x="0" y="1"/>
                      <a:pt x="2" y="2"/>
                      <a:pt x="3" y="1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9" name="Freeform 391"/>
              <p:cNvSpPr>
                <a:spLocks/>
              </p:cNvSpPr>
              <p:nvPr/>
            </p:nvSpPr>
            <p:spPr bwMode="auto">
              <a:xfrm>
                <a:off x="3824" y="1203"/>
                <a:ext cx="53" cy="23"/>
              </a:xfrm>
              <a:custGeom>
                <a:avLst/>
                <a:gdLst>
                  <a:gd name="T0" fmla="*/ 2147483647 w 5"/>
                  <a:gd name="T1" fmla="*/ 2147483647 h 2"/>
                  <a:gd name="T2" fmla="*/ 0 w 5"/>
                  <a:gd name="T3" fmla="*/ 0 h 2"/>
                  <a:gd name="T4" fmla="*/ 0 w 5"/>
                  <a:gd name="T5" fmla="*/ 0 h 2"/>
                  <a:gd name="T6" fmla="*/ 2147483647 w 5"/>
                  <a:gd name="T7" fmla="*/ 2147483647 h 2"/>
                  <a:gd name="T8" fmla="*/ 2147483647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5" y="2"/>
                    </a:moveTo>
                    <a:cubicBezTo>
                      <a:pt x="3" y="1"/>
                      <a:pt x="2" y="0"/>
                      <a:pt x="0" y="0"/>
                    </a:cubicBezTo>
                    <a:cubicBezTo>
                      <a:pt x="1" y="1"/>
                      <a:pt x="1" y="2"/>
                      <a:pt x="3" y="2"/>
                    </a:cubicBezTo>
                    <a:cubicBezTo>
                      <a:pt x="4" y="2"/>
                      <a:pt x="4" y="2"/>
                      <a:pt x="5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0" name="Freeform 392"/>
              <p:cNvSpPr>
                <a:spLocks/>
              </p:cNvSpPr>
              <p:nvPr/>
            </p:nvSpPr>
            <p:spPr bwMode="auto">
              <a:xfrm>
                <a:off x="3742" y="1134"/>
                <a:ext cx="101" cy="23"/>
              </a:xfrm>
              <a:custGeom>
                <a:avLst/>
                <a:gdLst>
                  <a:gd name="T0" fmla="*/ 2147483647 w 9"/>
                  <a:gd name="T1" fmla="*/ 0 h 2"/>
                  <a:gd name="T2" fmla="*/ 2147483647 w 9"/>
                  <a:gd name="T3" fmla="*/ 0 h 2"/>
                  <a:gd name="T4" fmla="*/ 0 w 9"/>
                  <a:gd name="T5" fmla="*/ 2147483647 h 2"/>
                  <a:gd name="T6" fmla="*/ 2147483647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9" y="0"/>
                    </a:moveTo>
                    <a:cubicBezTo>
                      <a:pt x="6" y="1"/>
                      <a:pt x="4" y="1"/>
                      <a:pt x="1" y="0"/>
                    </a:cubicBezTo>
                    <a:lnTo>
                      <a:pt x="0" y="2"/>
                    </a:lnTo>
                    <a:cubicBezTo>
                      <a:pt x="4" y="2"/>
                      <a:pt x="8" y="2"/>
                      <a:pt x="9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1" name="Freeform 393"/>
              <p:cNvSpPr>
                <a:spLocks/>
              </p:cNvSpPr>
              <p:nvPr/>
            </p:nvSpPr>
            <p:spPr bwMode="auto">
              <a:xfrm>
                <a:off x="3732" y="1134"/>
                <a:ext cx="58" cy="46"/>
              </a:xfrm>
              <a:custGeom>
                <a:avLst/>
                <a:gdLst>
                  <a:gd name="T0" fmla="*/ 2147483647 w 5"/>
                  <a:gd name="T1" fmla="*/ 2147483647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5" y="4"/>
                    </a:moveTo>
                    <a:cubicBezTo>
                      <a:pt x="4" y="2"/>
                      <a:pt x="3" y="2"/>
                      <a:pt x="0" y="4"/>
                    </a:cubicBezTo>
                    <a:lnTo>
                      <a:pt x="1" y="1"/>
                    </a:lnTo>
                    <a:cubicBezTo>
                      <a:pt x="4" y="0"/>
                      <a:pt x="5" y="1"/>
                      <a:pt x="5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2" name="Freeform 394"/>
              <p:cNvSpPr>
                <a:spLocks/>
              </p:cNvSpPr>
              <p:nvPr/>
            </p:nvSpPr>
            <p:spPr bwMode="auto">
              <a:xfrm>
                <a:off x="3665" y="1053"/>
                <a:ext cx="111" cy="80"/>
              </a:xfrm>
              <a:custGeom>
                <a:avLst/>
                <a:gdLst>
                  <a:gd name="T0" fmla="*/ 0 w 10"/>
                  <a:gd name="T1" fmla="*/ 2147483647 h 7"/>
                  <a:gd name="T2" fmla="*/ 2147483647 w 10"/>
                  <a:gd name="T3" fmla="*/ 2147483647 h 7"/>
                  <a:gd name="T4" fmla="*/ 0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0" y="6"/>
                    </a:moveTo>
                    <a:cubicBezTo>
                      <a:pt x="4" y="6"/>
                      <a:pt x="10" y="6"/>
                      <a:pt x="10" y="4"/>
                    </a:cubicBezTo>
                    <a:cubicBezTo>
                      <a:pt x="10" y="0"/>
                      <a:pt x="5" y="7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3" name="Freeform 395"/>
              <p:cNvSpPr>
                <a:spLocks/>
              </p:cNvSpPr>
              <p:nvPr/>
            </p:nvSpPr>
            <p:spPr bwMode="auto">
              <a:xfrm>
                <a:off x="3732" y="1099"/>
                <a:ext cx="58" cy="80"/>
              </a:xfrm>
              <a:custGeom>
                <a:avLst/>
                <a:gdLst>
                  <a:gd name="T0" fmla="*/ 0 w 5"/>
                  <a:gd name="T1" fmla="*/ 2147483647 h 7"/>
                  <a:gd name="T2" fmla="*/ 2147483647 w 5"/>
                  <a:gd name="T3" fmla="*/ 2147483647 h 7"/>
                  <a:gd name="T4" fmla="*/ 2147483647 w 5"/>
                  <a:gd name="T5" fmla="*/ 0 h 7"/>
                  <a:gd name="T6" fmla="*/ 0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0" y="7"/>
                    </a:moveTo>
                    <a:lnTo>
                      <a:pt x="2" y="2"/>
                    </a:lnTo>
                    <a:cubicBezTo>
                      <a:pt x="2" y="1"/>
                      <a:pt x="4" y="0"/>
                      <a:pt x="5" y="0"/>
                    </a:cubicBezTo>
                    <a:cubicBezTo>
                      <a:pt x="5" y="1"/>
                      <a:pt x="2" y="3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4" name="Freeform 396"/>
              <p:cNvSpPr>
                <a:spLocks/>
              </p:cNvSpPr>
              <p:nvPr/>
            </p:nvSpPr>
            <p:spPr bwMode="auto">
              <a:xfrm>
                <a:off x="3742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0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6" y="4"/>
                    </a:moveTo>
                    <a:cubicBezTo>
                      <a:pt x="6" y="2"/>
                      <a:pt x="6" y="2"/>
                      <a:pt x="5" y="2"/>
                    </a:cubicBezTo>
                    <a:lnTo>
                      <a:pt x="0" y="4"/>
                    </a:lnTo>
                    <a:cubicBezTo>
                      <a:pt x="1" y="3"/>
                      <a:pt x="2" y="2"/>
                      <a:pt x="4" y="0"/>
                    </a:cubicBezTo>
                    <a:cubicBezTo>
                      <a:pt x="7" y="0"/>
                      <a:pt x="7" y="1"/>
                      <a:pt x="6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5" name="Freeform 397"/>
              <p:cNvSpPr>
                <a:spLocks/>
              </p:cNvSpPr>
              <p:nvPr/>
            </p:nvSpPr>
            <p:spPr bwMode="auto">
              <a:xfrm>
                <a:off x="3670" y="1122"/>
                <a:ext cx="82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2147483647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0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5" y="7"/>
                    </a:moveTo>
                    <a:lnTo>
                      <a:pt x="7" y="0"/>
                    </a:lnTo>
                    <a:cubicBezTo>
                      <a:pt x="6" y="0"/>
                      <a:pt x="5" y="0"/>
                      <a:pt x="4" y="1"/>
                    </a:cubicBezTo>
                    <a:lnTo>
                      <a:pt x="2" y="1"/>
                    </a:lnTo>
                    <a:lnTo>
                      <a:pt x="0" y="4"/>
                    </a:lnTo>
                    <a:lnTo>
                      <a:pt x="2" y="3"/>
                    </a:lnTo>
                    <a:cubicBezTo>
                      <a:pt x="2" y="4"/>
                      <a:pt x="2" y="5"/>
                      <a:pt x="2" y="6"/>
                    </a:cubicBezTo>
                    <a:cubicBezTo>
                      <a:pt x="2" y="5"/>
                      <a:pt x="3" y="4"/>
                      <a:pt x="4" y="3"/>
                    </a:cubicBezTo>
                    <a:cubicBezTo>
                      <a:pt x="4" y="5"/>
                      <a:pt x="4" y="6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6" name="Freeform 398"/>
              <p:cNvSpPr>
                <a:spLocks/>
              </p:cNvSpPr>
              <p:nvPr/>
            </p:nvSpPr>
            <p:spPr bwMode="auto">
              <a:xfrm>
                <a:off x="3665" y="1111"/>
                <a:ext cx="77" cy="34"/>
              </a:xfrm>
              <a:custGeom>
                <a:avLst/>
                <a:gdLst>
                  <a:gd name="T0" fmla="*/ 0 w 7"/>
                  <a:gd name="T1" fmla="*/ 2147483647 h 3"/>
                  <a:gd name="T2" fmla="*/ 2147483647 w 7"/>
                  <a:gd name="T3" fmla="*/ 2147483647 h 3"/>
                  <a:gd name="T4" fmla="*/ 0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0" y="3"/>
                    </a:moveTo>
                    <a:cubicBezTo>
                      <a:pt x="3" y="1"/>
                      <a:pt x="7" y="0"/>
                      <a:pt x="7" y="1"/>
                    </a:cubicBezTo>
                    <a:cubicBezTo>
                      <a:pt x="7" y="2"/>
                      <a:pt x="2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7" name="Freeform 399"/>
              <p:cNvSpPr>
                <a:spLocks/>
              </p:cNvSpPr>
              <p:nvPr/>
            </p:nvSpPr>
            <p:spPr bwMode="auto">
              <a:xfrm>
                <a:off x="3732" y="1111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3" y="0"/>
                    </a:moveTo>
                    <a:cubicBezTo>
                      <a:pt x="3" y="1"/>
                      <a:pt x="1" y="2"/>
                      <a:pt x="0" y="1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8" name="Freeform 400"/>
              <p:cNvSpPr>
                <a:spLocks/>
              </p:cNvSpPr>
              <p:nvPr/>
            </p:nvSpPr>
            <p:spPr bwMode="auto">
              <a:xfrm>
                <a:off x="3458" y="1134"/>
                <a:ext cx="410" cy="517"/>
              </a:xfrm>
              <a:custGeom>
                <a:avLst/>
                <a:gdLst>
                  <a:gd name="T0" fmla="*/ 2147483647 w 36"/>
                  <a:gd name="T1" fmla="*/ 2147483647 h 45"/>
                  <a:gd name="T2" fmla="*/ 2147483647 w 36"/>
                  <a:gd name="T3" fmla="*/ 2147483647 h 45"/>
                  <a:gd name="T4" fmla="*/ 0 w 36"/>
                  <a:gd name="T5" fmla="*/ 2147483647 h 45"/>
                  <a:gd name="T6" fmla="*/ 2147483647 w 36"/>
                  <a:gd name="T7" fmla="*/ 2147483647 h 45"/>
                  <a:gd name="T8" fmla="*/ 2147483647 w 36"/>
                  <a:gd name="T9" fmla="*/ 2147483647 h 45"/>
                  <a:gd name="T10" fmla="*/ 2147483647 w 36"/>
                  <a:gd name="T11" fmla="*/ 2147483647 h 45"/>
                  <a:gd name="T12" fmla="*/ 2147483647 w 36"/>
                  <a:gd name="T13" fmla="*/ 2147483647 h 45"/>
                  <a:gd name="T14" fmla="*/ 2147483647 w 36"/>
                  <a:gd name="T15" fmla="*/ 2147483647 h 45"/>
                  <a:gd name="T16" fmla="*/ 2147483647 w 36"/>
                  <a:gd name="T17" fmla="*/ 2147483647 h 45"/>
                  <a:gd name="T18" fmla="*/ 2147483647 w 36"/>
                  <a:gd name="T19" fmla="*/ 2147483647 h 45"/>
                  <a:gd name="T20" fmla="*/ 2147483647 w 36"/>
                  <a:gd name="T21" fmla="*/ 2147483647 h 45"/>
                  <a:gd name="T22" fmla="*/ 2147483647 w 36"/>
                  <a:gd name="T23" fmla="*/ 2147483647 h 45"/>
                  <a:gd name="T24" fmla="*/ 2147483647 w 36"/>
                  <a:gd name="T25" fmla="*/ 2147483647 h 45"/>
                  <a:gd name="T26" fmla="*/ 2147483647 w 36"/>
                  <a:gd name="T27" fmla="*/ 2147483647 h 45"/>
                  <a:gd name="T28" fmla="*/ 2147483647 w 36"/>
                  <a:gd name="T29" fmla="*/ 0 h 45"/>
                  <a:gd name="T30" fmla="*/ 2147483647 w 36"/>
                  <a:gd name="T31" fmla="*/ 2147483647 h 45"/>
                  <a:gd name="T32" fmla="*/ 2147483647 w 36"/>
                  <a:gd name="T33" fmla="*/ 2147483647 h 4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6"/>
                  <a:gd name="T52" fmla="*/ 0 h 45"/>
                  <a:gd name="T53" fmla="*/ 36 w 36"/>
                  <a:gd name="T54" fmla="*/ 45 h 4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6" h="45">
                    <a:moveTo>
                      <a:pt x="10" y="14"/>
                    </a:moveTo>
                    <a:lnTo>
                      <a:pt x="13" y="20"/>
                    </a:lnTo>
                    <a:lnTo>
                      <a:pt x="0" y="23"/>
                    </a:lnTo>
                    <a:lnTo>
                      <a:pt x="13" y="25"/>
                    </a:lnTo>
                    <a:lnTo>
                      <a:pt x="10" y="32"/>
                    </a:lnTo>
                    <a:lnTo>
                      <a:pt x="16" y="28"/>
                    </a:lnTo>
                    <a:lnTo>
                      <a:pt x="18" y="45"/>
                    </a:lnTo>
                    <a:lnTo>
                      <a:pt x="21" y="28"/>
                    </a:lnTo>
                    <a:lnTo>
                      <a:pt x="27" y="32"/>
                    </a:lnTo>
                    <a:lnTo>
                      <a:pt x="24" y="25"/>
                    </a:lnTo>
                    <a:lnTo>
                      <a:pt x="36" y="23"/>
                    </a:lnTo>
                    <a:lnTo>
                      <a:pt x="24" y="20"/>
                    </a:lnTo>
                    <a:lnTo>
                      <a:pt x="27" y="14"/>
                    </a:lnTo>
                    <a:lnTo>
                      <a:pt x="21" y="17"/>
                    </a:lnTo>
                    <a:lnTo>
                      <a:pt x="18" y="0"/>
                    </a:lnTo>
                    <a:lnTo>
                      <a:pt x="16" y="17"/>
                    </a:lnTo>
                    <a:lnTo>
                      <a:pt x="10" y="14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9" name="Oval 401"/>
              <p:cNvSpPr>
                <a:spLocks noChangeArrowheads="1"/>
              </p:cNvSpPr>
              <p:nvPr/>
            </p:nvSpPr>
            <p:spPr bwMode="auto">
              <a:xfrm>
                <a:off x="3602" y="1329"/>
                <a:ext cx="130" cy="126"/>
              </a:xfrm>
              <a:prstGeom prst="ellipse">
                <a:avLst/>
              </a:prstGeom>
              <a:solidFill>
                <a:srgbClr val="F480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0" name="Freeform 402"/>
              <p:cNvSpPr>
                <a:spLocks/>
              </p:cNvSpPr>
              <p:nvPr/>
            </p:nvSpPr>
            <p:spPr bwMode="auto">
              <a:xfrm>
                <a:off x="3612" y="1340"/>
                <a:ext cx="92" cy="80"/>
              </a:xfrm>
              <a:custGeom>
                <a:avLst/>
                <a:gdLst>
                  <a:gd name="T0" fmla="*/ 2147483647 w 8"/>
                  <a:gd name="T1" fmla="*/ 0 h 7"/>
                  <a:gd name="T2" fmla="*/ 0 w 8"/>
                  <a:gd name="T3" fmla="*/ 2147483647 h 7"/>
                  <a:gd name="T4" fmla="*/ 2147483647 w 8"/>
                  <a:gd name="T5" fmla="*/ 2147483647 h 7"/>
                  <a:gd name="T6" fmla="*/ 2147483647 w 8"/>
                  <a:gd name="T7" fmla="*/ 2147483647 h 7"/>
                  <a:gd name="T8" fmla="*/ 2147483647 w 8"/>
                  <a:gd name="T9" fmla="*/ 0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"/>
                  <a:gd name="T16" fmla="*/ 0 h 7"/>
                  <a:gd name="T17" fmla="*/ 8 w 8"/>
                  <a:gd name="T18" fmla="*/ 7 h 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" h="7">
                    <a:moveTo>
                      <a:pt x="4" y="0"/>
                    </a:moveTo>
                    <a:lnTo>
                      <a:pt x="0" y="7"/>
                    </a:lnTo>
                    <a:lnTo>
                      <a:pt x="4" y="7"/>
                    </a:lnTo>
                    <a:lnTo>
                      <a:pt x="8" y="7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0074C5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3" name="Freeform 403"/>
            <p:cNvSpPr>
              <a:spLocks noEditPoints="1"/>
            </p:cNvSpPr>
            <p:nvPr/>
          </p:nvSpPr>
          <p:spPr bwMode="auto">
            <a:xfrm>
              <a:off x="9765151" y="411178"/>
              <a:ext cx="364753" cy="84931"/>
            </a:xfrm>
            <a:custGeom>
              <a:avLst/>
              <a:gdLst>
                <a:gd name="T0" fmla="*/ 2147483647 w 116"/>
                <a:gd name="T1" fmla="*/ 2147483647 h 32"/>
                <a:gd name="T2" fmla="*/ 2147483647 w 116"/>
                <a:gd name="T3" fmla="*/ 2147483647 h 32"/>
                <a:gd name="T4" fmla="*/ 2147483647 w 116"/>
                <a:gd name="T5" fmla="*/ 2147483647 h 32"/>
                <a:gd name="T6" fmla="*/ 2147483647 w 116"/>
                <a:gd name="T7" fmla="*/ 2147483647 h 32"/>
                <a:gd name="T8" fmla="*/ 2147483647 w 116"/>
                <a:gd name="T9" fmla="*/ 2147483647 h 32"/>
                <a:gd name="T10" fmla="*/ 2147483647 w 116"/>
                <a:gd name="T11" fmla="*/ 2147483647 h 32"/>
                <a:gd name="T12" fmla="*/ 2147483647 w 116"/>
                <a:gd name="T13" fmla="*/ 2147483647 h 32"/>
                <a:gd name="T14" fmla="*/ 2147483647 w 116"/>
                <a:gd name="T15" fmla="*/ 2147483647 h 32"/>
                <a:gd name="T16" fmla="*/ 2147483647 w 116"/>
                <a:gd name="T17" fmla="*/ 2147483647 h 32"/>
                <a:gd name="T18" fmla="*/ 2147483647 w 116"/>
                <a:gd name="T19" fmla="*/ 2147483647 h 32"/>
                <a:gd name="T20" fmla="*/ 2147483647 w 116"/>
                <a:gd name="T21" fmla="*/ 2147483647 h 32"/>
                <a:gd name="T22" fmla="*/ 2147483647 w 116"/>
                <a:gd name="T23" fmla="*/ 2147483647 h 32"/>
                <a:gd name="T24" fmla="*/ 2147483647 w 116"/>
                <a:gd name="T25" fmla="*/ 2147483647 h 32"/>
                <a:gd name="T26" fmla="*/ 2147483647 w 116"/>
                <a:gd name="T27" fmla="*/ 2147483647 h 32"/>
                <a:gd name="T28" fmla="*/ 2147483647 w 116"/>
                <a:gd name="T29" fmla="*/ 2147483647 h 32"/>
                <a:gd name="T30" fmla="*/ 2147483647 w 116"/>
                <a:gd name="T31" fmla="*/ 2147483647 h 32"/>
                <a:gd name="T32" fmla="*/ 2147483647 w 116"/>
                <a:gd name="T33" fmla="*/ 2147483647 h 32"/>
                <a:gd name="T34" fmla="*/ 2147483647 w 116"/>
                <a:gd name="T35" fmla="*/ 2147483647 h 32"/>
                <a:gd name="T36" fmla="*/ 2147483647 w 116"/>
                <a:gd name="T37" fmla="*/ 2147483647 h 32"/>
                <a:gd name="T38" fmla="*/ 2147483647 w 116"/>
                <a:gd name="T39" fmla="*/ 2147483647 h 32"/>
                <a:gd name="T40" fmla="*/ 2147483647 w 116"/>
                <a:gd name="T41" fmla="*/ 2147483647 h 32"/>
                <a:gd name="T42" fmla="*/ 2147483647 w 116"/>
                <a:gd name="T43" fmla="*/ 2147483647 h 32"/>
                <a:gd name="T44" fmla="*/ 2147483647 w 116"/>
                <a:gd name="T45" fmla="*/ 2147483647 h 32"/>
                <a:gd name="T46" fmla="*/ 2147483647 w 116"/>
                <a:gd name="T47" fmla="*/ 2147483647 h 32"/>
                <a:gd name="T48" fmla="*/ 2147483647 w 116"/>
                <a:gd name="T49" fmla="*/ 2147483647 h 32"/>
                <a:gd name="T50" fmla="*/ 2147483647 w 116"/>
                <a:gd name="T51" fmla="*/ 2147483647 h 32"/>
                <a:gd name="T52" fmla="*/ 2147483647 w 116"/>
                <a:gd name="T53" fmla="*/ 2147483647 h 32"/>
                <a:gd name="T54" fmla="*/ 2147483647 w 116"/>
                <a:gd name="T55" fmla="*/ 2147483647 h 32"/>
                <a:gd name="T56" fmla="*/ 2147483647 w 116"/>
                <a:gd name="T57" fmla="*/ 2147483647 h 32"/>
                <a:gd name="T58" fmla="*/ 2147483647 w 116"/>
                <a:gd name="T59" fmla="*/ 2147483647 h 32"/>
                <a:gd name="T60" fmla="*/ 2147483647 w 116"/>
                <a:gd name="T61" fmla="*/ 2147483647 h 32"/>
                <a:gd name="T62" fmla="*/ 2147483647 w 116"/>
                <a:gd name="T63" fmla="*/ 2147483647 h 32"/>
                <a:gd name="T64" fmla="*/ 2147483647 w 116"/>
                <a:gd name="T65" fmla="*/ 2147483647 h 32"/>
                <a:gd name="T66" fmla="*/ 2147483647 w 116"/>
                <a:gd name="T67" fmla="*/ 2147483647 h 32"/>
                <a:gd name="T68" fmla="*/ 2147483647 w 116"/>
                <a:gd name="T69" fmla="*/ 2147483647 h 32"/>
                <a:gd name="T70" fmla="*/ 2147483647 w 116"/>
                <a:gd name="T71" fmla="*/ 2147483647 h 32"/>
                <a:gd name="T72" fmla="*/ 2147483647 w 116"/>
                <a:gd name="T73" fmla="*/ 2147483647 h 32"/>
                <a:gd name="T74" fmla="*/ 2147483647 w 116"/>
                <a:gd name="T75" fmla="*/ 2147483647 h 32"/>
                <a:gd name="T76" fmla="*/ 2147483647 w 116"/>
                <a:gd name="T77" fmla="*/ 2147483647 h 32"/>
                <a:gd name="T78" fmla="*/ 2147483647 w 116"/>
                <a:gd name="T79" fmla="*/ 2147483647 h 32"/>
                <a:gd name="T80" fmla="*/ 2147483647 w 116"/>
                <a:gd name="T81" fmla="*/ 2147483647 h 32"/>
                <a:gd name="T82" fmla="*/ 2147483647 w 116"/>
                <a:gd name="T83" fmla="*/ 2147483647 h 32"/>
                <a:gd name="T84" fmla="*/ 2147483647 w 116"/>
                <a:gd name="T85" fmla="*/ 2147483647 h 32"/>
                <a:gd name="T86" fmla="*/ 2147483647 w 116"/>
                <a:gd name="T87" fmla="*/ 2147483647 h 32"/>
                <a:gd name="T88" fmla="*/ 2147483647 w 116"/>
                <a:gd name="T89" fmla="*/ 2147483647 h 32"/>
                <a:gd name="T90" fmla="*/ 2147483647 w 116"/>
                <a:gd name="T91" fmla="*/ 2147483647 h 32"/>
                <a:gd name="T92" fmla="*/ 2147483647 w 116"/>
                <a:gd name="T93" fmla="*/ 2147483647 h 32"/>
                <a:gd name="T94" fmla="*/ 2147483647 w 116"/>
                <a:gd name="T95" fmla="*/ 2147483647 h 32"/>
                <a:gd name="T96" fmla="*/ 2147483647 w 116"/>
                <a:gd name="T97" fmla="*/ 2147483647 h 32"/>
                <a:gd name="T98" fmla="*/ 2147483647 w 116"/>
                <a:gd name="T99" fmla="*/ 2147483647 h 32"/>
                <a:gd name="T100" fmla="*/ 2147483647 w 116"/>
                <a:gd name="T101" fmla="*/ 2147483647 h 32"/>
                <a:gd name="T102" fmla="*/ 2147483647 w 116"/>
                <a:gd name="T103" fmla="*/ 2147483647 h 32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16"/>
                <a:gd name="T157" fmla="*/ 0 h 32"/>
                <a:gd name="T158" fmla="*/ 116 w 116"/>
                <a:gd name="T159" fmla="*/ 32 h 32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16" h="32">
                  <a:moveTo>
                    <a:pt x="16" y="6"/>
                  </a:moveTo>
                  <a:cubicBezTo>
                    <a:pt x="18" y="7"/>
                    <a:pt x="20" y="8"/>
                    <a:pt x="20" y="9"/>
                  </a:cubicBezTo>
                  <a:cubicBezTo>
                    <a:pt x="21" y="10"/>
                    <a:pt x="21" y="11"/>
                    <a:pt x="21" y="12"/>
                  </a:cubicBezTo>
                  <a:cubicBezTo>
                    <a:pt x="21" y="12"/>
                    <a:pt x="21" y="12"/>
                    <a:pt x="20" y="12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0" y="14"/>
                    <a:pt x="19" y="14"/>
                    <a:pt x="18" y="14"/>
                  </a:cubicBezTo>
                  <a:cubicBezTo>
                    <a:pt x="18" y="14"/>
                    <a:pt x="17" y="14"/>
                    <a:pt x="16" y="14"/>
                  </a:cubicBezTo>
                  <a:lnTo>
                    <a:pt x="17" y="18"/>
                  </a:ln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lnTo>
                    <a:pt x="16" y="22"/>
                  </a:lnTo>
                  <a:lnTo>
                    <a:pt x="9" y="17"/>
                  </a:lnTo>
                  <a:lnTo>
                    <a:pt x="10" y="15"/>
                  </a:ln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4"/>
                    <a:pt x="11" y="14"/>
                  </a:cubicBezTo>
                  <a:lnTo>
                    <a:pt x="11" y="13"/>
                  </a:lnTo>
                  <a:lnTo>
                    <a:pt x="10" y="12"/>
                  </a:lnTo>
                  <a:lnTo>
                    <a:pt x="9" y="13"/>
                  </a:ln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lnTo>
                    <a:pt x="8" y="17"/>
                  </a:lnTo>
                  <a:lnTo>
                    <a:pt x="0" y="12"/>
                  </a:lnTo>
                  <a:lnTo>
                    <a:pt x="2" y="10"/>
                  </a:lnTo>
                  <a:lnTo>
                    <a:pt x="3" y="10"/>
                  </a:lnTo>
                  <a:cubicBezTo>
                    <a:pt x="3" y="10"/>
                    <a:pt x="3" y="10"/>
                    <a:pt x="3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lnTo>
                    <a:pt x="7" y="5"/>
                  </a:lnTo>
                  <a:cubicBezTo>
                    <a:pt x="7" y="5"/>
                    <a:pt x="7" y="4"/>
                    <a:pt x="7" y="4"/>
                  </a:cubicBezTo>
                  <a:cubicBezTo>
                    <a:pt x="7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3"/>
                    <a:pt x="7" y="3"/>
                  </a:cubicBezTo>
                  <a:lnTo>
                    <a:pt x="8" y="0"/>
                  </a:lnTo>
                  <a:lnTo>
                    <a:pt x="16" y="6"/>
                  </a:lnTo>
                  <a:close/>
                  <a:moveTo>
                    <a:pt x="11" y="9"/>
                  </a:moveTo>
                  <a:lnTo>
                    <a:pt x="12" y="9"/>
                  </a:lnTo>
                  <a:cubicBezTo>
                    <a:pt x="12" y="10"/>
                    <a:pt x="13" y="10"/>
                    <a:pt x="13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lnTo>
                    <a:pt x="11" y="9"/>
                  </a:lnTo>
                  <a:close/>
                  <a:moveTo>
                    <a:pt x="40" y="26"/>
                  </a:moveTo>
                  <a:cubicBezTo>
                    <a:pt x="40" y="26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lnTo>
                    <a:pt x="42" y="28"/>
                  </a:lnTo>
                  <a:lnTo>
                    <a:pt x="41" y="31"/>
                  </a:lnTo>
                  <a:lnTo>
                    <a:pt x="33" y="28"/>
                  </a:lnTo>
                  <a:lnTo>
                    <a:pt x="33" y="26"/>
                  </a:lnTo>
                  <a:lnTo>
                    <a:pt x="34" y="26"/>
                  </a:lnTo>
                  <a:cubicBezTo>
                    <a:pt x="34" y="26"/>
                    <a:pt x="34" y="26"/>
                    <a:pt x="34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lnTo>
                    <a:pt x="35" y="25"/>
                  </a:lnTo>
                  <a:lnTo>
                    <a:pt x="29" y="24"/>
                  </a:ln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5"/>
                    <a:pt x="29" y="25"/>
                    <a:pt x="30" y="25"/>
                  </a:cubicBezTo>
                  <a:lnTo>
                    <a:pt x="29" y="27"/>
                  </a:lnTo>
                  <a:lnTo>
                    <a:pt x="22" y="26"/>
                  </a:lnTo>
                  <a:lnTo>
                    <a:pt x="23" y="23"/>
                  </a:lnTo>
                  <a:lnTo>
                    <a:pt x="24" y="23"/>
                  </a:lnTo>
                  <a:cubicBezTo>
                    <a:pt x="24" y="23"/>
                    <a:pt x="24" y="23"/>
                    <a:pt x="25" y="23"/>
                  </a:cubicBezTo>
                  <a:cubicBezTo>
                    <a:pt x="25" y="23"/>
                    <a:pt x="25" y="23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lnTo>
                    <a:pt x="30" y="17"/>
                  </a:ln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lnTo>
                    <a:pt x="29" y="16"/>
                  </a:lnTo>
                  <a:lnTo>
                    <a:pt x="30" y="13"/>
                  </a:lnTo>
                  <a:lnTo>
                    <a:pt x="39" y="16"/>
                  </a:lnTo>
                  <a:lnTo>
                    <a:pt x="40" y="26"/>
                  </a:lnTo>
                  <a:close/>
                  <a:moveTo>
                    <a:pt x="34" y="18"/>
                  </a:moveTo>
                  <a:lnTo>
                    <a:pt x="34" y="18"/>
                  </a:lnTo>
                  <a:lnTo>
                    <a:pt x="31" y="21"/>
                  </a:lnTo>
                  <a:lnTo>
                    <a:pt x="34" y="22"/>
                  </a:lnTo>
                  <a:lnTo>
                    <a:pt x="34" y="18"/>
                  </a:lnTo>
                  <a:close/>
                  <a:moveTo>
                    <a:pt x="58" y="18"/>
                  </a:moveTo>
                  <a:cubicBezTo>
                    <a:pt x="61" y="18"/>
                    <a:pt x="63" y="19"/>
                    <a:pt x="65" y="20"/>
                  </a:cubicBezTo>
                  <a:cubicBezTo>
                    <a:pt x="67" y="21"/>
                    <a:pt x="67" y="23"/>
                    <a:pt x="67" y="26"/>
                  </a:cubicBezTo>
                  <a:cubicBezTo>
                    <a:pt x="67" y="27"/>
                    <a:pt x="67" y="28"/>
                    <a:pt x="66" y="29"/>
                  </a:cubicBezTo>
                  <a:cubicBezTo>
                    <a:pt x="66" y="30"/>
                    <a:pt x="65" y="30"/>
                    <a:pt x="65" y="31"/>
                  </a:cubicBezTo>
                  <a:cubicBezTo>
                    <a:pt x="64" y="32"/>
                    <a:pt x="62" y="32"/>
                    <a:pt x="61" y="32"/>
                  </a:cubicBezTo>
                  <a:cubicBezTo>
                    <a:pt x="60" y="32"/>
                    <a:pt x="58" y="32"/>
                    <a:pt x="56" y="32"/>
                  </a:cubicBezTo>
                  <a:lnTo>
                    <a:pt x="49" y="32"/>
                  </a:lnTo>
                  <a:lnTo>
                    <a:pt x="49" y="29"/>
                  </a:lnTo>
                  <a:lnTo>
                    <a:pt x="50" y="29"/>
                  </a:lnTo>
                  <a:cubicBezTo>
                    <a:pt x="50" y="29"/>
                    <a:pt x="50" y="29"/>
                    <a:pt x="50" y="29"/>
                  </a:cubicBezTo>
                  <a:cubicBezTo>
                    <a:pt x="50" y="29"/>
                    <a:pt x="51" y="29"/>
                    <a:pt x="51" y="29"/>
                  </a:cubicBezTo>
                  <a:cubicBezTo>
                    <a:pt x="51" y="29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lnTo>
                    <a:pt x="51" y="22"/>
                  </a:ln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1"/>
                  </a:cubicBezTo>
                  <a:cubicBezTo>
                    <a:pt x="51" y="21"/>
                    <a:pt x="51" y="21"/>
                    <a:pt x="51" y="21"/>
                  </a:cubicBezTo>
                  <a:cubicBezTo>
                    <a:pt x="51" y="21"/>
                    <a:pt x="50" y="21"/>
                    <a:pt x="50" y="21"/>
                  </a:cubicBezTo>
                  <a:lnTo>
                    <a:pt x="49" y="21"/>
                  </a:lnTo>
                  <a:lnTo>
                    <a:pt x="49" y="18"/>
                  </a:lnTo>
                  <a:lnTo>
                    <a:pt x="58" y="18"/>
                  </a:lnTo>
                  <a:close/>
                  <a:moveTo>
                    <a:pt x="56" y="28"/>
                  </a:move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9"/>
                    <a:pt x="56" y="29"/>
                    <a:pt x="57" y="29"/>
                  </a:cubicBezTo>
                  <a:cubicBezTo>
                    <a:pt x="57" y="29"/>
                    <a:pt x="57" y="29"/>
                    <a:pt x="57" y="29"/>
                  </a:cubicBezTo>
                  <a:lnTo>
                    <a:pt x="58" y="29"/>
                  </a:lnTo>
                  <a:cubicBezTo>
                    <a:pt x="59" y="29"/>
                    <a:pt x="60" y="29"/>
                    <a:pt x="60" y="28"/>
                  </a:cubicBezTo>
                  <a:cubicBezTo>
                    <a:pt x="60" y="28"/>
                    <a:pt x="60" y="27"/>
                    <a:pt x="60" y="26"/>
                  </a:cubicBezTo>
                  <a:lnTo>
                    <a:pt x="60" y="25"/>
                  </a:lnTo>
                  <a:cubicBezTo>
                    <a:pt x="60" y="24"/>
                    <a:pt x="60" y="23"/>
                    <a:pt x="60" y="23"/>
                  </a:cubicBezTo>
                  <a:cubicBezTo>
                    <a:pt x="60" y="22"/>
                    <a:pt x="59" y="22"/>
                    <a:pt x="58" y="22"/>
                  </a:cubicBezTo>
                  <a:cubicBezTo>
                    <a:pt x="57" y="21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lnTo>
                    <a:pt x="56" y="28"/>
                  </a:lnTo>
                  <a:close/>
                  <a:moveTo>
                    <a:pt x="74" y="28"/>
                  </a:moveTo>
                  <a:lnTo>
                    <a:pt x="75" y="28"/>
                  </a:ln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6" y="28"/>
                    <a:pt x="76" y="28"/>
                  </a:cubicBezTo>
                  <a:cubicBezTo>
                    <a:pt x="76" y="28"/>
                    <a:pt x="76" y="28"/>
                    <a:pt x="76" y="27"/>
                  </a:cubicBezTo>
                  <a:lnTo>
                    <a:pt x="74" y="21"/>
                  </a:lnTo>
                  <a:cubicBezTo>
                    <a:pt x="74" y="20"/>
                    <a:pt x="74" y="20"/>
                    <a:pt x="74" y="20"/>
                  </a:cubicBezTo>
                  <a:cubicBezTo>
                    <a:pt x="73" y="20"/>
                    <a:pt x="73" y="20"/>
                    <a:pt x="73" y="20"/>
                  </a:cubicBezTo>
                  <a:lnTo>
                    <a:pt x="72" y="20"/>
                  </a:lnTo>
                  <a:lnTo>
                    <a:pt x="71" y="18"/>
                  </a:lnTo>
                  <a:lnTo>
                    <a:pt x="85" y="14"/>
                  </a:lnTo>
                  <a:lnTo>
                    <a:pt x="87" y="18"/>
                  </a:lnTo>
                  <a:lnTo>
                    <a:pt x="84" y="19"/>
                  </a:lnTo>
                  <a:lnTo>
                    <a:pt x="84" y="18"/>
                  </a:lnTo>
                  <a:cubicBezTo>
                    <a:pt x="83" y="18"/>
                    <a:pt x="83" y="18"/>
                    <a:pt x="83" y="18"/>
                  </a:cubicBezTo>
                  <a:cubicBezTo>
                    <a:pt x="83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lnTo>
                    <a:pt x="79" y="19"/>
                  </a:lnTo>
                  <a:lnTo>
                    <a:pt x="80" y="21"/>
                  </a:lnTo>
                  <a:lnTo>
                    <a:pt x="84" y="20"/>
                  </a:lnTo>
                  <a:lnTo>
                    <a:pt x="85" y="23"/>
                  </a:lnTo>
                  <a:lnTo>
                    <a:pt x="81" y="24"/>
                  </a:lnTo>
                  <a:lnTo>
                    <a:pt x="82" y="26"/>
                  </a:lnTo>
                  <a:lnTo>
                    <a:pt x="84" y="25"/>
                  </a:lnTo>
                  <a:cubicBezTo>
                    <a:pt x="84" y="25"/>
                    <a:pt x="84" y="25"/>
                    <a:pt x="84" y="25"/>
                  </a:cubicBezTo>
                  <a:cubicBezTo>
                    <a:pt x="84" y="25"/>
                    <a:pt x="84" y="25"/>
                    <a:pt x="85" y="25"/>
                  </a:cubicBezTo>
                  <a:cubicBezTo>
                    <a:pt x="85" y="25"/>
                    <a:pt x="85" y="25"/>
                    <a:pt x="85" y="25"/>
                  </a:cubicBezTo>
                  <a:cubicBezTo>
                    <a:pt x="85" y="24"/>
                    <a:pt x="85" y="24"/>
                    <a:pt x="85" y="24"/>
                  </a:cubicBezTo>
                  <a:lnTo>
                    <a:pt x="86" y="23"/>
                  </a:lnTo>
                  <a:lnTo>
                    <a:pt x="88" y="22"/>
                  </a:lnTo>
                  <a:lnTo>
                    <a:pt x="89" y="27"/>
                  </a:lnTo>
                  <a:lnTo>
                    <a:pt x="75" y="31"/>
                  </a:lnTo>
                  <a:lnTo>
                    <a:pt x="74" y="28"/>
                  </a:lnTo>
                  <a:close/>
                  <a:moveTo>
                    <a:pt x="96" y="8"/>
                  </a:moveTo>
                  <a:lnTo>
                    <a:pt x="102" y="11"/>
                  </a:lnTo>
                  <a:lnTo>
                    <a:pt x="102" y="5"/>
                  </a:lnTo>
                  <a:lnTo>
                    <a:pt x="109" y="0"/>
                  </a:lnTo>
                  <a:lnTo>
                    <a:pt x="110" y="2"/>
                  </a:lnTo>
                  <a:lnTo>
                    <a:pt x="109" y="3"/>
                  </a:lnTo>
                  <a:cubicBezTo>
                    <a:pt x="109" y="3"/>
                    <a:pt x="109" y="3"/>
                    <a:pt x="109" y="4"/>
                  </a:cubicBezTo>
                  <a:cubicBezTo>
                    <a:pt x="109" y="4"/>
                    <a:pt x="109" y="4"/>
                    <a:pt x="109" y="4"/>
                  </a:cubicBezTo>
                  <a:lnTo>
                    <a:pt x="113" y="10"/>
                  </a:lnTo>
                  <a:cubicBezTo>
                    <a:pt x="113" y="10"/>
                    <a:pt x="113" y="10"/>
                    <a:pt x="113" y="10"/>
                  </a:cubicBezTo>
                  <a:cubicBezTo>
                    <a:pt x="114" y="10"/>
                    <a:pt x="114" y="10"/>
                    <a:pt x="114" y="10"/>
                  </a:cubicBezTo>
                  <a:lnTo>
                    <a:pt x="115" y="9"/>
                  </a:lnTo>
                  <a:lnTo>
                    <a:pt x="116" y="12"/>
                  </a:lnTo>
                  <a:lnTo>
                    <a:pt x="109" y="17"/>
                  </a:lnTo>
                  <a:lnTo>
                    <a:pt x="107" y="15"/>
                  </a:lnTo>
                  <a:lnTo>
                    <a:pt x="108" y="14"/>
                  </a:lnTo>
                  <a:cubicBezTo>
                    <a:pt x="108" y="14"/>
                    <a:pt x="108" y="14"/>
                    <a:pt x="108" y="14"/>
                  </a:cubicBezTo>
                  <a:cubicBezTo>
                    <a:pt x="108" y="14"/>
                    <a:pt x="108" y="13"/>
                    <a:pt x="108" y="13"/>
                  </a:cubicBezTo>
                  <a:lnTo>
                    <a:pt x="106" y="9"/>
                  </a:lnTo>
                  <a:lnTo>
                    <a:pt x="106" y="16"/>
                  </a:lnTo>
                  <a:lnTo>
                    <a:pt x="104" y="18"/>
                  </a:lnTo>
                  <a:lnTo>
                    <a:pt x="98" y="15"/>
                  </a:lnTo>
                  <a:lnTo>
                    <a:pt x="97" y="15"/>
                  </a:lnTo>
                  <a:lnTo>
                    <a:pt x="100" y="19"/>
                  </a:lnTo>
                  <a:cubicBezTo>
                    <a:pt x="100" y="19"/>
                    <a:pt x="100" y="19"/>
                    <a:pt x="101" y="19"/>
                  </a:cubicBezTo>
                  <a:cubicBezTo>
                    <a:pt x="101" y="19"/>
                    <a:pt x="101" y="19"/>
                    <a:pt x="101" y="19"/>
                  </a:cubicBezTo>
                  <a:lnTo>
                    <a:pt x="102" y="18"/>
                  </a:lnTo>
                  <a:lnTo>
                    <a:pt x="103" y="21"/>
                  </a:lnTo>
                  <a:lnTo>
                    <a:pt x="98" y="24"/>
                  </a:lnTo>
                  <a:lnTo>
                    <a:pt x="96" y="22"/>
                  </a:lnTo>
                  <a:lnTo>
                    <a:pt x="97" y="22"/>
                  </a:lnTo>
                  <a:cubicBezTo>
                    <a:pt x="97" y="21"/>
                    <a:pt x="97" y="21"/>
                    <a:pt x="98" y="21"/>
                  </a:cubicBezTo>
                  <a:cubicBezTo>
                    <a:pt x="98" y="21"/>
                    <a:pt x="97" y="21"/>
                    <a:pt x="97" y="20"/>
                  </a:cubicBezTo>
                  <a:lnTo>
                    <a:pt x="93" y="15"/>
                  </a:lnTo>
                  <a:cubicBezTo>
                    <a:pt x="93" y="14"/>
                    <a:pt x="93" y="14"/>
                    <a:pt x="93" y="14"/>
                  </a:cubicBezTo>
                  <a:cubicBezTo>
                    <a:pt x="93" y="14"/>
                    <a:pt x="93" y="14"/>
                    <a:pt x="92" y="15"/>
                  </a:cubicBezTo>
                  <a:lnTo>
                    <a:pt x="90" y="13"/>
                  </a:lnTo>
                  <a:lnTo>
                    <a:pt x="96" y="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4" name="Group 404"/>
            <p:cNvGrpSpPr>
              <a:grpSpLocks/>
            </p:cNvGrpSpPr>
            <p:nvPr/>
          </p:nvGrpSpPr>
          <p:grpSpPr bwMode="auto">
            <a:xfrm>
              <a:off x="9740375" y="139769"/>
              <a:ext cx="399990" cy="272794"/>
              <a:chOff x="4423" y="1252"/>
              <a:chExt cx="1453" cy="1182"/>
            </a:xfrm>
          </p:grpSpPr>
          <p:sp>
            <p:nvSpPr>
              <p:cNvPr id="17" name="Freeform 405"/>
              <p:cNvSpPr>
                <a:spLocks noEditPoints="1"/>
              </p:cNvSpPr>
              <p:nvPr/>
            </p:nvSpPr>
            <p:spPr bwMode="auto">
              <a:xfrm>
                <a:off x="4421" y="1250"/>
                <a:ext cx="1455" cy="1126"/>
              </a:xfrm>
              <a:custGeom>
                <a:avLst/>
                <a:gdLst>
                  <a:gd name="T0" fmla="*/ 2147483647 w 127"/>
                  <a:gd name="T1" fmla="*/ 2147483647 h 98"/>
                  <a:gd name="T2" fmla="*/ 2147483647 w 127"/>
                  <a:gd name="T3" fmla="*/ 2147483647 h 98"/>
                  <a:gd name="T4" fmla="*/ 2147483647 w 127"/>
                  <a:gd name="T5" fmla="*/ 2147483647 h 98"/>
                  <a:gd name="T6" fmla="*/ 2147483647 w 127"/>
                  <a:gd name="T7" fmla="*/ 2147483647 h 98"/>
                  <a:gd name="T8" fmla="*/ 2147483647 w 127"/>
                  <a:gd name="T9" fmla="*/ 0 h 98"/>
                  <a:gd name="T10" fmla="*/ 2147483647 w 127"/>
                  <a:gd name="T11" fmla="*/ 2147483647 h 98"/>
                  <a:gd name="T12" fmla="*/ 2147483647 w 127"/>
                  <a:gd name="T13" fmla="*/ 2147483647 h 98"/>
                  <a:gd name="T14" fmla="*/ 2147483647 w 127"/>
                  <a:gd name="T15" fmla="*/ 2147483647 h 98"/>
                  <a:gd name="T16" fmla="*/ 2147483647 w 127"/>
                  <a:gd name="T17" fmla="*/ 2147483647 h 98"/>
                  <a:gd name="T18" fmla="*/ 2147483647 w 127"/>
                  <a:gd name="T19" fmla="*/ 2147483647 h 98"/>
                  <a:gd name="T20" fmla="*/ 2147483647 w 127"/>
                  <a:gd name="T21" fmla="*/ 2147483647 h 98"/>
                  <a:gd name="T22" fmla="*/ 0 w 127"/>
                  <a:gd name="T23" fmla="*/ 2147483647 h 98"/>
                  <a:gd name="T24" fmla="*/ 2147483647 w 127"/>
                  <a:gd name="T25" fmla="*/ 0 h 98"/>
                  <a:gd name="T26" fmla="*/ 2147483647 w 127"/>
                  <a:gd name="T27" fmla="*/ 2147483647 h 98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27"/>
                  <a:gd name="T43" fmla="*/ 0 h 98"/>
                  <a:gd name="T44" fmla="*/ 127 w 127"/>
                  <a:gd name="T45" fmla="*/ 98 h 98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27" h="98">
                    <a:moveTo>
                      <a:pt x="111" y="89"/>
                    </a:moveTo>
                    <a:cubicBezTo>
                      <a:pt x="108" y="93"/>
                      <a:pt x="104" y="96"/>
                      <a:pt x="100" y="98"/>
                    </a:cubicBezTo>
                    <a:cubicBezTo>
                      <a:pt x="113" y="88"/>
                      <a:pt x="122" y="71"/>
                      <a:pt x="122" y="53"/>
                    </a:cubicBezTo>
                    <a:cubicBezTo>
                      <a:pt x="122" y="35"/>
                      <a:pt x="113" y="19"/>
                      <a:pt x="100" y="8"/>
                    </a:cubicBezTo>
                    <a:lnTo>
                      <a:pt x="104" y="0"/>
                    </a:lnTo>
                    <a:cubicBezTo>
                      <a:pt x="118" y="11"/>
                      <a:pt x="127" y="29"/>
                      <a:pt x="127" y="48"/>
                    </a:cubicBezTo>
                    <a:cubicBezTo>
                      <a:pt x="127" y="64"/>
                      <a:pt x="121" y="78"/>
                      <a:pt x="111" y="89"/>
                    </a:cubicBezTo>
                    <a:close/>
                    <a:moveTo>
                      <a:pt x="27" y="8"/>
                    </a:moveTo>
                    <a:cubicBezTo>
                      <a:pt x="14" y="19"/>
                      <a:pt x="5" y="35"/>
                      <a:pt x="5" y="53"/>
                    </a:cubicBezTo>
                    <a:cubicBezTo>
                      <a:pt x="5" y="71"/>
                      <a:pt x="14" y="88"/>
                      <a:pt x="27" y="98"/>
                    </a:cubicBezTo>
                    <a:cubicBezTo>
                      <a:pt x="23" y="96"/>
                      <a:pt x="19" y="93"/>
                      <a:pt x="16" y="89"/>
                    </a:cubicBezTo>
                    <a:cubicBezTo>
                      <a:pt x="6" y="78"/>
                      <a:pt x="0" y="64"/>
                      <a:pt x="0" y="48"/>
                    </a:cubicBezTo>
                    <a:cubicBezTo>
                      <a:pt x="0" y="29"/>
                      <a:pt x="9" y="11"/>
                      <a:pt x="23" y="0"/>
                    </a:cubicBezTo>
                    <a:lnTo>
                      <a:pt x="27" y="8"/>
                    </a:lnTo>
                    <a:close/>
                  </a:path>
                </a:pathLst>
              </a:custGeom>
              <a:solidFill>
                <a:srgbClr val="FFFFFF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" name="Freeform 406"/>
              <p:cNvSpPr>
                <a:spLocks noEditPoints="1"/>
              </p:cNvSpPr>
              <p:nvPr/>
            </p:nvSpPr>
            <p:spPr bwMode="auto">
              <a:xfrm>
                <a:off x="4474" y="1330"/>
                <a:ext cx="1339" cy="1086"/>
              </a:xfrm>
              <a:custGeom>
                <a:avLst/>
                <a:gdLst>
                  <a:gd name="T0" fmla="*/ 2147483647 w 117"/>
                  <a:gd name="T1" fmla="*/ 2147483647 h 94"/>
                  <a:gd name="T2" fmla="*/ 2147483647 w 117"/>
                  <a:gd name="T3" fmla="*/ 2147483647 h 94"/>
                  <a:gd name="T4" fmla="*/ 2147483647 w 117"/>
                  <a:gd name="T5" fmla="*/ 2147483647 h 94"/>
                  <a:gd name="T6" fmla="*/ 2147483647 w 117"/>
                  <a:gd name="T7" fmla="*/ 2147483647 h 94"/>
                  <a:gd name="T8" fmla="*/ 2147483647 w 117"/>
                  <a:gd name="T9" fmla="*/ 0 h 94"/>
                  <a:gd name="T10" fmla="*/ 2147483647 w 117"/>
                  <a:gd name="T11" fmla="*/ 2147483647 h 94"/>
                  <a:gd name="T12" fmla="*/ 2147483647 w 117"/>
                  <a:gd name="T13" fmla="*/ 2147483647 h 94"/>
                  <a:gd name="T14" fmla="*/ 2147483647 w 117"/>
                  <a:gd name="T15" fmla="*/ 2147483647 h 94"/>
                  <a:gd name="T16" fmla="*/ 2147483647 w 117"/>
                  <a:gd name="T17" fmla="*/ 2147483647 h 94"/>
                  <a:gd name="T18" fmla="*/ 2147483647 w 117"/>
                  <a:gd name="T19" fmla="*/ 2147483647 h 94"/>
                  <a:gd name="T20" fmla="*/ 2147483647 w 117"/>
                  <a:gd name="T21" fmla="*/ 2147483647 h 94"/>
                  <a:gd name="T22" fmla="*/ 0 w 117"/>
                  <a:gd name="T23" fmla="*/ 2147483647 h 94"/>
                  <a:gd name="T24" fmla="*/ 2147483647 w 117"/>
                  <a:gd name="T25" fmla="*/ 0 h 94"/>
                  <a:gd name="T26" fmla="*/ 2147483647 w 117"/>
                  <a:gd name="T27" fmla="*/ 2147483647 h 94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17"/>
                  <a:gd name="T43" fmla="*/ 0 h 94"/>
                  <a:gd name="T44" fmla="*/ 117 w 117"/>
                  <a:gd name="T45" fmla="*/ 94 h 94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17" h="94">
                    <a:moveTo>
                      <a:pt x="95" y="90"/>
                    </a:moveTo>
                    <a:cubicBezTo>
                      <a:pt x="93" y="92"/>
                      <a:pt x="91" y="93"/>
                      <a:pt x="88" y="94"/>
                    </a:cubicBezTo>
                    <a:cubicBezTo>
                      <a:pt x="102" y="84"/>
                      <a:pt x="111" y="68"/>
                      <a:pt x="111" y="50"/>
                    </a:cubicBezTo>
                    <a:cubicBezTo>
                      <a:pt x="111" y="34"/>
                      <a:pt x="103" y="18"/>
                      <a:pt x="91" y="9"/>
                    </a:cubicBezTo>
                    <a:lnTo>
                      <a:pt x="95" y="0"/>
                    </a:lnTo>
                    <a:cubicBezTo>
                      <a:pt x="108" y="11"/>
                      <a:pt x="117" y="27"/>
                      <a:pt x="117" y="45"/>
                    </a:cubicBezTo>
                    <a:cubicBezTo>
                      <a:pt x="117" y="63"/>
                      <a:pt x="108" y="80"/>
                      <a:pt x="95" y="90"/>
                    </a:cubicBezTo>
                    <a:close/>
                    <a:moveTo>
                      <a:pt x="26" y="9"/>
                    </a:moveTo>
                    <a:cubicBezTo>
                      <a:pt x="14" y="19"/>
                      <a:pt x="6" y="34"/>
                      <a:pt x="6" y="50"/>
                    </a:cubicBezTo>
                    <a:cubicBezTo>
                      <a:pt x="6" y="68"/>
                      <a:pt x="15" y="84"/>
                      <a:pt x="29" y="94"/>
                    </a:cubicBezTo>
                    <a:cubicBezTo>
                      <a:pt x="26" y="93"/>
                      <a:pt x="24" y="92"/>
                      <a:pt x="22" y="90"/>
                    </a:cubicBezTo>
                    <a:cubicBezTo>
                      <a:pt x="9" y="80"/>
                      <a:pt x="0" y="63"/>
                      <a:pt x="0" y="45"/>
                    </a:cubicBezTo>
                    <a:cubicBezTo>
                      <a:pt x="0" y="27"/>
                      <a:pt x="9" y="11"/>
                      <a:pt x="22" y="0"/>
                    </a:cubicBezTo>
                    <a:lnTo>
                      <a:pt x="26" y="9"/>
                    </a:lnTo>
                    <a:close/>
                  </a:path>
                </a:pathLst>
              </a:custGeom>
              <a:solidFill>
                <a:srgbClr val="0074C5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" name="Freeform 407"/>
              <p:cNvSpPr>
                <a:spLocks noEditPoints="1"/>
              </p:cNvSpPr>
              <p:nvPr/>
            </p:nvSpPr>
            <p:spPr bwMode="auto">
              <a:xfrm>
                <a:off x="4537" y="1434"/>
                <a:ext cx="1204" cy="1000"/>
              </a:xfrm>
              <a:custGeom>
                <a:avLst/>
                <a:gdLst>
                  <a:gd name="T0" fmla="*/ 2147483647 w 105"/>
                  <a:gd name="T1" fmla="*/ 2147483647 h 87"/>
                  <a:gd name="T2" fmla="*/ 2147483647 w 105"/>
                  <a:gd name="T3" fmla="*/ 2147483647 h 87"/>
                  <a:gd name="T4" fmla="*/ 2147483647 w 105"/>
                  <a:gd name="T5" fmla="*/ 2147483647 h 87"/>
                  <a:gd name="T6" fmla="*/ 2147483647 w 105"/>
                  <a:gd name="T7" fmla="*/ 2147483647 h 87"/>
                  <a:gd name="T8" fmla="*/ 2147483647 w 105"/>
                  <a:gd name="T9" fmla="*/ 0 h 87"/>
                  <a:gd name="T10" fmla="*/ 2147483647 w 105"/>
                  <a:gd name="T11" fmla="*/ 2147483647 h 87"/>
                  <a:gd name="T12" fmla="*/ 2147483647 w 105"/>
                  <a:gd name="T13" fmla="*/ 2147483647 h 87"/>
                  <a:gd name="T14" fmla="*/ 2147483647 w 105"/>
                  <a:gd name="T15" fmla="*/ 2147483647 h 87"/>
                  <a:gd name="T16" fmla="*/ 2147483647 w 105"/>
                  <a:gd name="T17" fmla="*/ 2147483647 h 87"/>
                  <a:gd name="T18" fmla="*/ 2147483647 w 105"/>
                  <a:gd name="T19" fmla="*/ 2147483647 h 87"/>
                  <a:gd name="T20" fmla="*/ 2147483647 w 105"/>
                  <a:gd name="T21" fmla="*/ 2147483647 h 87"/>
                  <a:gd name="T22" fmla="*/ 0 w 105"/>
                  <a:gd name="T23" fmla="*/ 2147483647 h 87"/>
                  <a:gd name="T24" fmla="*/ 2147483647 w 105"/>
                  <a:gd name="T25" fmla="*/ 0 h 87"/>
                  <a:gd name="T26" fmla="*/ 2147483647 w 105"/>
                  <a:gd name="T27" fmla="*/ 2147483647 h 87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05"/>
                  <a:gd name="T43" fmla="*/ 0 h 87"/>
                  <a:gd name="T44" fmla="*/ 105 w 105"/>
                  <a:gd name="T45" fmla="*/ 87 h 87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05" h="87">
                    <a:moveTo>
                      <a:pt x="82" y="85"/>
                    </a:moveTo>
                    <a:cubicBezTo>
                      <a:pt x="81" y="86"/>
                      <a:pt x="79" y="86"/>
                      <a:pt x="78" y="87"/>
                    </a:cubicBezTo>
                    <a:cubicBezTo>
                      <a:pt x="91" y="79"/>
                      <a:pt x="100" y="64"/>
                      <a:pt x="100" y="47"/>
                    </a:cubicBezTo>
                    <a:cubicBezTo>
                      <a:pt x="100" y="31"/>
                      <a:pt x="93" y="17"/>
                      <a:pt x="81" y="8"/>
                    </a:cubicBezTo>
                    <a:lnTo>
                      <a:pt x="85" y="0"/>
                    </a:lnTo>
                    <a:cubicBezTo>
                      <a:pt x="97" y="9"/>
                      <a:pt x="105" y="25"/>
                      <a:pt x="105" y="41"/>
                    </a:cubicBezTo>
                    <a:cubicBezTo>
                      <a:pt x="105" y="59"/>
                      <a:pt x="96" y="75"/>
                      <a:pt x="82" y="85"/>
                    </a:cubicBezTo>
                    <a:close/>
                    <a:moveTo>
                      <a:pt x="24" y="8"/>
                    </a:moveTo>
                    <a:cubicBezTo>
                      <a:pt x="12" y="17"/>
                      <a:pt x="5" y="31"/>
                      <a:pt x="5" y="47"/>
                    </a:cubicBezTo>
                    <a:cubicBezTo>
                      <a:pt x="5" y="64"/>
                      <a:pt x="14" y="79"/>
                      <a:pt x="27" y="87"/>
                    </a:cubicBezTo>
                    <a:cubicBezTo>
                      <a:pt x="26" y="86"/>
                      <a:pt x="24" y="86"/>
                      <a:pt x="23" y="85"/>
                    </a:cubicBezTo>
                    <a:cubicBezTo>
                      <a:pt x="9" y="75"/>
                      <a:pt x="0" y="59"/>
                      <a:pt x="0" y="41"/>
                    </a:cubicBezTo>
                    <a:cubicBezTo>
                      <a:pt x="0" y="25"/>
                      <a:pt x="8" y="10"/>
                      <a:pt x="20" y="0"/>
                    </a:cubicBezTo>
                    <a:lnTo>
                      <a:pt x="24" y="8"/>
                    </a:lnTo>
                    <a:close/>
                  </a:path>
                </a:pathLst>
              </a:custGeom>
              <a:solidFill>
                <a:srgbClr val="EB3D00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5" name="Oval 408"/>
            <p:cNvSpPr>
              <a:spLocks noChangeArrowheads="1"/>
            </p:cNvSpPr>
            <p:nvPr/>
          </p:nvSpPr>
          <p:spPr bwMode="auto">
            <a:xfrm>
              <a:off x="10180281" y="267857"/>
              <a:ext cx="34411" cy="29080"/>
            </a:xfrm>
            <a:prstGeom prst="ellipse">
              <a:avLst/>
            </a:prstGeom>
            <a:solidFill>
              <a:srgbClr val="FDFA0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" name="Oval 409"/>
            <p:cNvSpPr>
              <a:spLocks noChangeArrowheads="1"/>
            </p:cNvSpPr>
            <p:nvPr/>
          </p:nvSpPr>
          <p:spPr bwMode="auto">
            <a:xfrm>
              <a:off x="9653660" y="265319"/>
              <a:ext cx="33034" cy="29080"/>
            </a:xfrm>
            <a:prstGeom prst="ellipse">
              <a:avLst/>
            </a:prstGeom>
            <a:solidFill>
              <a:srgbClr val="EFEC5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372" name="Text Box 2"/>
          <p:cNvSpPr txBox="1">
            <a:spLocks noChangeArrowheads="1"/>
          </p:cNvSpPr>
          <p:nvPr/>
        </p:nvSpPr>
        <p:spPr bwMode="auto">
          <a:xfrm>
            <a:off x="-7937" y="-117"/>
            <a:ext cx="12199937" cy="723106"/>
          </a:xfrm>
          <a:prstGeom prst="rect">
            <a:avLst/>
          </a:prstGeom>
          <a:solidFill>
            <a:srgbClr val="204D8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855" tIns="38928" rIns="77855" bIns="38928" anchor="ctr"/>
          <a:lstStyle>
            <a:defPPr>
              <a:defRPr lang="ru-RU"/>
            </a:defPPr>
            <a:lvl1pPr algn="ctr" defTabSz="778206" fontAlgn="base">
              <a:spcBef>
                <a:spcPct val="0"/>
              </a:spcBef>
              <a:spcAft>
                <a:spcPct val="0"/>
              </a:spcAft>
              <a:defRPr sz="1400" ker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89626" defTabSz="779252" fontAlgn="base">
              <a:spcBef>
                <a:spcPct val="0"/>
              </a:spcBef>
              <a:spcAft>
                <a:spcPct val="0"/>
              </a:spcAft>
              <a:defRPr sz="1500"/>
            </a:lvl2pPr>
            <a:lvl3pPr marL="779252" defTabSz="779252" fontAlgn="base">
              <a:spcBef>
                <a:spcPct val="0"/>
              </a:spcBef>
              <a:spcAft>
                <a:spcPct val="0"/>
              </a:spcAft>
              <a:defRPr sz="1500"/>
            </a:lvl3pPr>
            <a:lvl4pPr marL="1168878" defTabSz="779252" fontAlgn="base">
              <a:spcBef>
                <a:spcPct val="0"/>
              </a:spcBef>
              <a:spcAft>
                <a:spcPct val="0"/>
              </a:spcAft>
              <a:defRPr sz="1500"/>
            </a:lvl4pPr>
            <a:lvl5pPr marL="1558503" defTabSz="779252" fontAlgn="base">
              <a:spcBef>
                <a:spcPct val="0"/>
              </a:spcBef>
              <a:spcAft>
                <a:spcPct val="0"/>
              </a:spcAft>
              <a:defRPr sz="1500"/>
            </a:lvl5pPr>
            <a:lvl6pPr marL="1948129" defTabSz="779252">
              <a:defRPr sz="1500"/>
            </a:lvl6pPr>
            <a:lvl7pPr marL="2337755" defTabSz="779252">
              <a:defRPr sz="1500"/>
            </a:lvl7pPr>
            <a:lvl8pPr marL="2727381" defTabSz="779252">
              <a:defRPr sz="1500"/>
            </a:lvl8pPr>
            <a:lvl9pPr marL="3117007" defTabSz="779252">
              <a:defRPr sz="1500"/>
            </a:lvl9pPr>
          </a:lstStyle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ИНФОРМАЦИОННЫЕ МАТЕРИАЛЫ ПО 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ПОРЫВАМ ВЕТРА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ТЕРРИТОРИИ 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Г.О. САРАНСК РЕСПУБЛИКИ МОРДОВИЯ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(РИСК НАРУШЕНИЯ ЭЛЕКТРОСНАБЖЕНИЯ </a:t>
            </a:r>
            <a:r>
              <a:rPr lang="ru-RU" alt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alt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12.12.2023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435" name="Группа 434"/>
          <p:cNvGrpSpPr/>
          <p:nvPr/>
        </p:nvGrpSpPr>
        <p:grpSpPr>
          <a:xfrm>
            <a:off x="9599939" y="2295969"/>
            <a:ext cx="2974026" cy="3743622"/>
            <a:chOff x="7765301" y="4457439"/>
            <a:chExt cx="2974026" cy="3743622"/>
          </a:xfrm>
        </p:grpSpPr>
        <p:grpSp>
          <p:nvGrpSpPr>
            <p:cNvPr id="436" name="Группа 435"/>
            <p:cNvGrpSpPr/>
            <p:nvPr/>
          </p:nvGrpSpPr>
          <p:grpSpPr>
            <a:xfrm>
              <a:off x="7765301" y="4457439"/>
              <a:ext cx="2974026" cy="3743622"/>
              <a:chOff x="6897578" y="4082211"/>
              <a:chExt cx="2644738" cy="2764039"/>
            </a:xfrm>
          </p:grpSpPr>
          <p:sp>
            <p:nvSpPr>
              <p:cNvPr id="439" name="Text Box 97"/>
              <p:cNvSpPr txBox="1">
                <a:spLocks noChangeArrowheads="1"/>
              </p:cNvSpPr>
              <p:nvPr/>
            </p:nvSpPr>
            <p:spPr bwMode="auto">
              <a:xfrm>
                <a:off x="7066917" y="6209278"/>
                <a:ext cx="1460939" cy="15222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27982" tIns="63992" rIns="127982" bIns="63992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ru-RU" altLang="ru-RU" sz="500" b="0" dirty="0">
                  <a:solidFill>
                    <a:srgbClr val="000000"/>
                  </a:solidFill>
                  <a:cs typeface="Arial" panose="020B0604020202020204" pitchFamily="34" charset="0"/>
                </a:endParaRPr>
              </a:p>
            </p:txBody>
          </p:sp>
          <p:grpSp>
            <p:nvGrpSpPr>
              <p:cNvPr id="440" name="Группа 439"/>
              <p:cNvGrpSpPr/>
              <p:nvPr/>
            </p:nvGrpSpPr>
            <p:grpSpPr>
              <a:xfrm>
                <a:off x="6897578" y="4082211"/>
                <a:ext cx="2644738" cy="2764039"/>
                <a:chOff x="9401428" y="1559479"/>
                <a:chExt cx="3026400" cy="5253681"/>
              </a:xfrm>
            </p:grpSpPr>
            <p:grpSp>
              <p:nvGrpSpPr>
                <p:cNvPr id="445" name="Группа 444"/>
                <p:cNvGrpSpPr/>
                <p:nvPr/>
              </p:nvGrpSpPr>
              <p:grpSpPr>
                <a:xfrm>
                  <a:off x="9401428" y="1559479"/>
                  <a:ext cx="3026400" cy="5253681"/>
                  <a:chOff x="6759623" y="3727167"/>
                  <a:chExt cx="2464767" cy="3113013"/>
                </a:xfrm>
              </p:grpSpPr>
              <p:sp>
                <p:nvSpPr>
                  <p:cNvPr id="450" name="Rectangle 93"/>
                  <p:cNvSpPr>
                    <a:spLocks noChangeArrowheads="1"/>
                  </p:cNvSpPr>
                  <p:nvPr/>
                </p:nvSpPr>
                <p:spPr bwMode="auto">
                  <a:xfrm>
                    <a:off x="6759623" y="3767481"/>
                    <a:ext cx="2134158" cy="3072699"/>
                  </a:xfrm>
                  <a:prstGeom prst="rect">
                    <a:avLst/>
                  </a:prstGeom>
                  <a:solidFill>
                    <a:schemeClr val="bg1"/>
                  </a:solidFill>
                  <a:ln w="19050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defTabSz="912321">
                      <a:defRPr/>
                    </a:pPr>
                    <a:endParaRPr lang="ru-RU" altLang="ru-RU" sz="800" dirty="0">
                      <a:solidFill>
                        <a:srgbClr val="000000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51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06136" y="5669858"/>
                    <a:ext cx="1833906" cy="363400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- прогноз нарушения 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ЛЭП </a:t>
                    </a:r>
                    <a:r>
                      <a:rPr lang="ru-RU" altLang="ru-RU" sz="1000" b="0" kern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(УГМС)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</a:t>
                    </a:r>
                    <a:endPara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52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74325" y="3727167"/>
                    <a:ext cx="1606383" cy="241833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Условные обозначения</a:t>
                    </a:r>
                  </a:p>
                </p:txBody>
              </p:sp>
              <p:sp>
                <p:nvSpPr>
                  <p:cNvPr id="453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187581" y="6232909"/>
                    <a:ext cx="1609849" cy="209841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endParaRPr lang="ru-RU" altLang="ru-RU" sz="800" b="0" dirty="0">
                      <a:solidFill>
                        <a:srgbClr val="000000"/>
                      </a:solidFill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54" name="TextBox 10"/>
                  <p:cNvSpPr txBox="1"/>
                  <p:nvPr/>
                </p:nvSpPr>
                <p:spPr>
                  <a:xfrm>
                    <a:off x="6844151" y="6597757"/>
                    <a:ext cx="591514" cy="204745"/>
                  </a:xfrm>
                  <a:prstGeom prst="rect">
                    <a:avLst/>
                  </a:prstGeom>
                  <a:solidFill>
                    <a:schemeClr val="bg1"/>
                  </a:solidFill>
                  <a:effectLst>
                    <a:softEdge rad="63500"/>
                  </a:effectLst>
                </p:spPr>
                <p:txBody>
                  <a:bodyPr wrap="square" rtlCol="0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l" defTabSz="912321">
                      <a:defRPr/>
                    </a:pPr>
                    <a:r>
                      <a:rPr lang="ru-RU" sz="1000" dirty="0" smtClean="0">
                        <a:solidFill>
                          <a:prstClr val="black"/>
                        </a:solidFill>
                        <a:latin typeface="Arial" pitchFamily="34" charset="0"/>
                        <a:cs typeface="Arial" pitchFamily="34" charset="0"/>
                      </a:rPr>
                      <a:t>Город</a:t>
                    </a:r>
                    <a:endParaRPr lang="ru-RU" sz="1000" dirty="0">
                      <a:solidFill>
                        <a:prstClr val="black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56" name="Прямоугольник 455"/>
                  <p:cNvSpPr/>
                  <p:nvPr/>
                </p:nvSpPr>
                <p:spPr>
                  <a:xfrm>
                    <a:off x="6789967" y="6011515"/>
                    <a:ext cx="527227" cy="138165"/>
                  </a:xfrm>
                  <a:prstGeom prst="rect">
                    <a:avLst/>
                  </a:prstGeom>
                  <a:solidFill>
                    <a:srgbClr val="FFFF00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 defTabSz="912321">
                      <a:defRPr/>
                    </a:pPr>
                    <a:r>
                      <a:rPr lang="ru-RU" sz="800" dirty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321/20</a:t>
                    </a:r>
                  </a:p>
                </p:txBody>
              </p:sp>
              <p:sp>
                <p:nvSpPr>
                  <p:cNvPr id="457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49111" y="6567185"/>
                    <a:ext cx="1831079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- муниципальное образование</a:t>
                    </a:r>
                  </a:p>
                </p:txBody>
              </p:sp>
              <p:sp>
                <p:nvSpPr>
                  <p:cNvPr id="458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327897" y="4656852"/>
                    <a:ext cx="1896493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- линии 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электропередач</a:t>
                    </a:r>
                    <a:endPara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59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66267" y="5973077"/>
                    <a:ext cx="1898652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kern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- </a:t>
                    </a:r>
                    <a:r>
                      <a:rPr lang="ru-RU" altLang="ru-RU" sz="1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протяженность ЛЭП/ТП (шт.)</a:t>
                    </a:r>
                  </a:p>
                </p:txBody>
              </p:sp>
            </p:grpSp>
            <p:sp>
              <p:nvSpPr>
                <p:cNvPr id="446" name="Скругленный прямоугольник 445"/>
                <p:cNvSpPr/>
                <p:nvPr/>
              </p:nvSpPr>
              <p:spPr>
                <a:xfrm>
                  <a:off x="9637258" y="6127238"/>
                  <a:ext cx="282820" cy="225201"/>
                </a:xfrm>
                <a:prstGeom prst="roundRect">
                  <a:avLst/>
                </a:prstGeom>
                <a:solidFill>
                  <a:schemeClr val="accent6">
                    <a:lumMod val="20000"/>
                    <a:lumOff val="80000"/>
                  </a:schemeClr>
                </a:solidFill>
                <a:ln>
                  <a:solidFill>
                    <a:schemeClr val="tx1"/>
                  </a:solidFill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defTabSz="912321"/>
                  <a:r>
                    <a:rPr lang="ru-RU" sz="800" b="1" dirty="0">
                      <a:solidFill>
                        <a:prstClr val="black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60%</a:t>
                  </a:r>
                </a:p>
              </p:txBody>
            </p:sp>
            <p:sp>
              <p:nvSpPr>
                <p:cNvPr id="447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10008980" y="5925488"/>
                  <a:ext cx="2202328" cy="545576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 lIns="80200" tIns="40101" rIns="80200" bIns="40101">
                  <a:spAutoFit/>
                </a:bodyPr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955471">
                    <a:defRPr/>
                  </a:pPr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 - </a:t>
                  </a:r>
                  <a:r>
                    <a:rPr lang="ru-RU" altLang="ru-RU" sz="1000" b="0" dirty="0" smtClean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износ электроэнергетических </a:t>
                  </a:r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систем </a:t>
                  </a:r>
                </a:p>
              </p:txBody>
            </p:sp>
            <p:sp>
              <p:nvSpPr>
                <p:cNvPr id="448" name="Прямоугольник 447"/>
                <p:cNvSpPr/>
                <p:nvPr/>
              </p:nvSpPr>
              <p:spPr>
                <a:xfrm>
                  <a:off x="9438681" y="5747122"/>
                  <a:ext cx="658385" cy="230603"/>
                </a:xfrm>
                <a:prstGeom prst="rect">
                  <a:avLst/>
                </a:prstGeom>
                <a:solidFill>
                  <a:srgbClr val="92D050"/>
                </a:solidFill>
                <a:ln w="12700" cap="flat" cmpd="sng" algn="ctr">
                  <a:solidFill>
                    <a:sysClr val="windowText" lastClr="000000"/>
                  </a:solidFill>
                  <a:prstDash val="solid"/>
                  <a:miter lim="800000"/>
                </a:ln>
                <a:effectLst/>
              </p:spPr>
              <p:txBody>
                <a:bodyPr lIns="68571" tIns="34286" rIns="68571" bIns="34286" anchor="ctr"/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defTabSz="912321"/>
                  <a:r>
                    <a:rPr lang="ru-RU" sz="800" kern="0" dirty="0">
                      <a:solidFill>
                        <a:prstClr val="black"/>
                      </a:solidFill>
                      <a:cs typeface="Times New Roman" panose="02020603050405020304" pitchFamily="18" charset="0"/>
                    </a:rPr>
                    <a:t>19/330</a:t>
                  </a:r>
                </a:p>
              </p:txBody>
            </p:sp>
            <p:sp>
              <p:nvSpPr>
                <p:cNvPr id="449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10025082" y="5647837"/>
                  <a:ext cx="1868848" cy="39731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 lIns="127973" tIns="63988" rIns="127973" bIns="63988">
                  <a:spAutoFit/>
                </a:bodyPr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- кол-во домов /населения</a:t>
                  </a:r>
                </a:p>
              </p:txBody>
            </p:sp>
          </p:grpSp>
          <p:sp>
            <p:nvSpPr>
              <p:cNvPr id="441" name="Text Box 97"/>
              <p:cNvSpPr txBox="1">
                <a:spLocks noChangeArrowheads="1"/>
              </p:cNvSpPr>
              <p:nvPr/>
            </p:nvSpPr>
            <p:spPr bwMode="auto">
              <a:xfrm>
                <a:off x="7335606" y="5464351"/>
                <a:ext cx="1948620" cy="1851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- количество </a:t>
                </a:r>
                <a:r>
                  <a:rPr lang="ru-RU" altLang="ru-RU" sz="1000" b="0" kern="0" dirty="0" smtClean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осадков (УГМС), </a:t>
                </a: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мм</a:t>
                </a:r>
              </a:p>
            </p:txBody>
          </p:sp>
          <p:sp>
            <p:nvSpPr>
              <p:cNvPr id="442" name="TextBox 23"/>
              <p:cNvSpPr txBox="1"/>
              <p:nvPr/>
            </p:nvSpPr>
            <p:spPr>
              <a:xfrm>
                <a:off x="7029503" y="5479167"/>
                <a:ext cx="383894" cy="181793"/>
              </a:xfrm>
              <a:prstGeom prst="rect">
                <a:avLst/>
              </a:prstGeom>
              <a:solidFill>
                <a:srgbClr val="4F81BD">
                  <a:lumMod val="75000"/>
                </a:srgbClr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2321">
                  <a:defRPr/>
                </a:pPr>
                <a:r>
                  <a:rPr lang="ru-RU" sz="1000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2</a:t>
                </a:r>
                <a:r>
                  <a:rPr lang="ru-RU" sz="1000" kern="0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0</a:t>
                </a:r>
              </a:p>
            </p:txBody>
          </p:sp>
          <p:sp>
            <p:nvSpPr>
              <p:cNvPr id="443" name="TextBox 23"/>
              <p:cNvSpPr txBox="1"/>
              <p:nvPr/>
            </p:nvSpPr>
            <p:spPr>
              <a:xfrm>
                <a:off x="7041092" y="5647261"/>
                <a:ext cx="372305" cy="181793"/>
              </a:xfrm>
              <a:prstGeom prst="rect">
                <a:avLst/>
              </a:prstGeom>
              <a:solidFill>
                <a:srgbClr val="FF9900"/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2321">
                  <a:defRPr/>
                </a:pPr>
                <a:r>
                  <a:rPr lang="ru-RU" sz="1000" kern="0" dirty="0" smtClean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15</a:t>
                </a:r>
                <a:endParaRPr lang="ru-RU" sz="1000" kern="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444" name="Text Box 97"/>
              <p:cNvSpPr txBox="1">
                <a:spLocks noChangeArrowheads="1"/>
              </p:cNvSpPr>
              <p:nvPr/>
            </p:nvSpPr>
            <p:spPr bwMode="auto">
              <a:xfrm>
                <a:off x="7449857" y="5637358"/>
                <a:ext cx="1659776" cy="1851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- порывы ветра (УГМС), м/с</a:t>
                </a:r>
              </a:p>
            </p:txBody>
          </p:sp>
        </p:grpSp>
        <p:pic>
          <p:nvPicPr>
            <p:cNvPr id="437" name="Рисунок 43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899635" y="5141222"/>
              <a:ext cx="649048" cy="1206564"/>
            </a:xfrm>
            <a:prstGeom prst="rect">
              <a:avLst/>
            </a:prstGeom>
          </p:spPr>
        </p:pic>
      </p:grpSp>
      <p:sp>
        <p:nvSpPr>
          <p:cNvPr id="433" name="TextBox 10"/>
          <p:cNvSpPr txBox="1"/>
          <p:nvPr/>
        </p:nvSpPr>
        <p:spPr>
          <a:xfrm>
            <a:off x="406201" y="847430"/>
            <a:ext cx="774819" cy="215444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l">
              <a:defRPr/>
            </a:pPr>
            <a:r>
              <a:rPr lang="ru-RU" sz="800" dirty="0" err="1" smtClean="0">
                <a:solidFill>
                  <a:prstClr val="black"/>
                </a:solidFill>
              </a:rPr>
              <a:t>г.о</a:t>
            </a:r>
            <a:r>
              <a:rPr lang="ru-RU" sz="800" dirty="0" smtClean="0">
                <a:solidFill>
                  <a:prstClr val="black"/>
                </a:solidFill>
              </a:rPr>
              <a:t>. Саранск   </a:t>
            </a:r>
            <a:endParaRPr lang="ru-RU" sz="800" dirty="0">
              <a:solidFill>
                <a:prstClr val="black"/>
              </a:solidFill>
            </a:endParaRPr>
          </a:p>
        </p:txBody>
      </p:sp>
      <p:sp>
        <p:nvSpPr>
          <p:cNvPr id="434" name="TextBox 23"/>
          <p:cNvSpPr txBox="1"/>
          <p:nvPr/>
        </p:nvSpPr>
        <p:spPr>
          <a:xfrm>
            <a:off x="327221" y="981658"/>
            <a:ext cx="503121" cy="265756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ru-RU" sz="8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1" name="TextBox 23"/>
          <p:cNvSpPr txBox="1"/>
          <p:nvPr/>
        </p:nvSpPr>
        <p:spPr>
          <a:xfrm>
            <a:off x="710890" y="971146"/>
            <a:ext cx="506012" cy="265756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17</a:t>
            </a:r>
            <a:endParaRPr lang="ru-RU" sz="8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2" name="Скругленный прямоугольник 461"/>
          <p:cNvSpPr/>
          <p:nvPr/>
        </p:nvSpPr>
        <p:spPr>
          <a:xfrm>
            <a:off x="388642" y="1213793"/>
            <a:ext cx="246509" cy="21565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7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463" name="Прямоугольник 462"/>
          <p:cNvSpPr/>
          <p:nvPr/>
        </p:nvSpPr>
        <p:spPr bwMode="auto">
          <a:xfrm>
            <a:off x="616175" y="1219600"/>
            <a:ext cx="564845" cy="206623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9789" tIns="24894" rIns="49789" bIns="24894" anchor="ctr"/>
          <a:lstStyle/>
          <a:p>
            <a:pPr algn="ctr">
              <a:defRPr/>
            </a:pPr>
            <a:r>
              <a:rPr lang="ru-RU" sz="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336,14/40</a:t>
            </a:r>
            <a:endParaRPr lang="ru-RU" sz="7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4" name="Прямоугольник 463"/>
          <p:cNvSpPr/>
          <p:nvPr/>
        </p:nvSpPr>
        <p:spPr>
          <a:xfrm>
            <a:off x="408938" y="1432845"/>
            <a:ext cx="751112" cy="247830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6382" tIns="33191" rIns="66382" bIns="33191" anchor="ctr"/>
          <a:lstStyle/>
          <a:p>
            <a:pPr algn="ctr"/>
            <a:r>
              <a:rPr lang="ru-RU" sz="7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21862/349751</a:t>
            </a:r>
            <a:endParaRPr lang="ru-RU" sz="7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2" name="Полилиния 431"/>
          <p:cNvSpPr/>
          <p:nvPr/>
        </p:nvSpPr>
        <p:spPr>
          <a:xfrm>
            <a:off x="9746676" y="4717022"/>
            <a:ext cx="392035" cy="246272"/>
          </a:xfrm>
          <a:custGeom>
            <a:avLst/>
            <a:gdLst>
              <a:gd name="connsiteX0" fmla="*/ 42863 w 324905"/>
              <a:gd name="connsiteY0" fmla="*/ 28575 h 204788"/>
              <a:gd name="connsiteX1" fmla="*/ 47625 w 324905"/>
              <a:gd name="connsiteY1" fmla="*/ 4763 h 204788"/>
              <a:gd name="connsiteX2" fmla="*/ 61913 w 324905"/>
              <a:gd name="connsiteY2" fmla="*/ 0 h 204788"/>
              <a:gd name="connsiteX3" fmla="*/ 95250 w 324905"/>
              <a:gd name="connsiteY3" fmla="*/ 4763 h 204788"/>
              <a:gd name="connsiteX4" fmla="*/ 200025 w 324905"/>
              <a:gd name="connsiteY4" fmla="*/ 9525 h 204788"/>
              <a:gd name="connsiteX5" fmla="*/ 252413 w 324905"/>
              <a:gd name="connsiteY5" fmla="*/ 14288 h 204788"/>
              <a:gd name="connsiteX6" fmla="*/ 280988 w 324905"/>
              <a:gd name="connsiteY6" fmla="*/ 23813 h 204788"/>
              <a:gd name="connsiteX7" fmla="*/ 285750 w 324905"/>
              <a:gd name="connsiteY7" fmla="*/ 52388 h 204788"/>
              <a:gd name="connsiteX8" fmla="*/ 300038 w 324905"/>
              <a:gd name="connsiteY8" fmla="*/ 57150 h 204788"/>
              <a:gd name="connsiteX9" fmla="*/ 314325 w 324905"/>
              <a:gd name="connsiteY9" fmla="*/ 66675 h 204788"/>
              <a:gd name="connsiteX10" fmla="*/ 323850 w 324905"/>
              <a:gd name="connsiteY10" fmla="*/ 80963 h 204788"/>
              <a:gd name="connsiteX11" fmla="*/ 319088 w 324905"/>
              <a:gd name="connsiteY11" fmla="*/ 180975 h 204788"/>
              <a:gd name="connsiteX12" fmla="*/ 300038 w 324905"/>
              <a:gd name="connsiteY12" fmla="*/ 185738 h 204788"/>
              <a:gd name="connsiteX13" fmla="*/ 228600 w 324905"/>
              <a:gd name="connsiteY13" fmla="*/ 190500 h 204788"/>
              <a:gd name="connsiteX14" fmla="*/ 209550 w 324905"/>
              <a:gd name="connsiteY14" fmla="*/ 195263 h 204788"/>
              <a:gd name="connsiteX15" fmla="*/ 185738 w 324905"/>
              <a:gd name="connsiteY15" fmla="*/ 200025 h 204788"/>
              <a:gd name="connsiteX16" fmla="*/ 171450 w 324905"/>
              <a:gd name="connsiteY16" fmla="*/ 204788 h 204788"/>
              <a:gd name="connsiteX17" fmla="*/ 152400 w 324905"/>
              <a:gd name="connsiteY17" fmla="*/ 190500 h 204788"/>
              <a:gd name="connsiteX18" fmla="*/ 138113 w 324905"/>
              <a:gd name="connsiteY18" fmla="*/ 180975 h 204788"/>
              <a:gd name="connsiteX19" fmla="*/ 123825 w 324905"/>
              <a:gd name="connsiteY19" fmla="*/ 166688 h 204788"/>
              <a:gd name="connsiteX20" fmla="*/ 95250 w 324905"/>
              <a:gd name="connsiteY20" fmla="*/ 152400 h 204788"/>
              <a:gd name="connsiteX21" fmla="*/ 42863 w 324905"/>
              <a:gd name="connsiteY21" fmla="*/ 147638 h 204788"/>
              <a:gd name="connsiteX22" fmla="*/ 14288 w 324905"/>
              <a:gd name="connsiteY22" fmla="*/ 133350 h 204788"/>
              <a:gd name="connsiteX23" fmla="*/ 4763 w 324905"/>
              <a:gd name="connsiteY23" fmla="*/ 119063 h 204788"/>
              <a:gd name="connsiteX24" fmla="*/ 0 w 324905"/>
              <a:gd name="connsiteY24" fmla="*/ 104775 h 204788"/>
              <a:gd name="connsiteX25" fmla="*/ 19050 w 324905"/>
              <a:gd name="connsiteY25" fmla="*/ 42863 h 204788"/>
              <a:gd name="connsiteX26" fmla="*/ 42863 w 324905"/>
              <a:gd name="connsiteY26" fmla="*/ 28575 h 2047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324905" h="204788">
                <a:moveTo>
                  <a:pt x="42863" y="28575"/>
                </a:moveTo>
                <a:cubicBezTo>
                  <a:pt x="44450" y="20638"/>
                  <a:pt x="43135" y="11498"/>
                  <a:pt x="47625" y="4763"/>
                </a:cubicBezTo>
                <a:cubicBezTo>
                  <a:pt x="50410" y="586"/>
                  <a:pt x="56893" y="0"/>
                  <a:pt x="61913" y="0"/>
                </a:cubicBezTo>
                <a:cubicBezTo>
                  <a:pt x="73138" y="0"/>
                  <a:pt x="84138" y="3175"/>
                  <a:pt x="95250" y="4763"/>
                </a:cubicBezTo>
                <a:cubicBezTo>
                  <a:pt x="147969" y="22336"/>
                  <a:pt x="113804" y="14914"/>
                  <a:pt x="200025" y="9525"/>
                </a:cubicBezTo>
                <a:cubicBezTo>
                  <a:pt x="217488" y="11113"/>
                  <a:pt x="235145" y="11241"/>
                  <a:pt x="252413" y="14288"/>
                </a:cubicBezTo>
                <a:cubicBezTo>
                  <a:pt x="262300" y="16033"/>
                  <a:pt x="280988" y="23813"/>
                  <a:pt x="280988" y="23813"/>
                </a:cubicBezTo>
                <a:cubicBezTo>
                  <a:pt x="282575" y="33338"/>
                  <a:pt x="280959" y="44004"/>
                  <a:pt x="285750" y="52388"/>
                </a:cubicBezTo>
                <a:cubicBezTo>
                  <a:pt x="288241" y="56747"/>
                  <a:pt x="295548" y="54905"/>
                  <a:pt x="300038" y="57150"/>
                </a:cubicBezTo>
                <a:cubicBezTo>
                  <a:pt x="305157" y="59710"/>
                  <a:pt x="309563" y="63500"/>
                  <a:pt x="314325" y="66675"/>
                </a:cubicBezTo>
                <a:cubicBezTo>
                  <a:pt x="317500" y="71438"/>
                  <a:pt x="323612" y="75244"/>
                  <a:pt x="323850" y="80963"/>
                </a:cubicBezTo>
                <a:cubicBezTo>
                  <a:pt x="325240" y="114309"/>
                  <a:pt x="326484" y="148430"/>
                  <a:pt x="319088" y="180975"/>
                </a:cubicBezTo>
                <a:cubicBezTo>
                  <a:pt x="317637" y="187358"/>
                  <a:pt x="306548" y="185053"/>
                  <a:pt x="300038" y="185738"/>
                </a:cubicBezTo>
                <a:cubicBezTo>
                  <a:pt x="276304" y="188236"/>
                  <a:pt x="252413" y="188913"/>
                  <a:pt x="228600" y="190500"/>
                </a:cubicBezTo>
                <a:cubicBezTo>
                  <a:pt x="222250" y="192088"/>
                  <a:pt x="215940" y="193843"/>
                  <a:pt x="209550" y="195263"/>
                </a:cubicBezTo>
                <a:cubicBezTo>
                  <a:pt x="201648" y="197019"/>
                  <a:pt x="193591" y="198062"/>
                  <a:pt x="185738" y="200025"/>
                </a:cubicBezTo>
                <a:cubicBezTo>
                  <a:pt x="180868" y="201243"/>
                  <a:pt x="176213" y="203200"/>
                  <a:pt x="171450" y="204788"/>
                </a:cubicBezTo>
                <a:cubicBezTo>
                  <a:pt x="165100" y="200025"/>
                  <a:pt x="158859" y="195114"/>
                  <a:pt x="152400" y="190500"/>
                </a:cubicBezTo>
                <a:cubicBezTo>
                  <a:pt x="147743" y="187173"/>
                  <a:pt x="142510" y="184639"/>
                  <a:pt x="138113" y="180975"/>
                </a:cubicBezTo>
                <a:cubicBezTo>
                  <a:pt x="132939" y="176663"/>
                  <a:pt x="128999" y="171000"/>
                  <a:pt x="123825" y="166688"/>
                </a:cubicBezTo>
                <a:cubicBezTo>
                  <a:pt x="116019" y="160183"/>
                  <a:pt x="105619" y="153881"/>
                  <a:pt x="95250" y="152400"/>
                </a:cubicBezTo>
                <a:cubicBezTo>
                  <a:pt x="77892" y="149920"/>
                  <a:pt x="60325" y="149225"/>
                  <a:pt x="42863" y="147638"/>
                </a:cubicBezTo>
                <a:cubicBezTo>
                  <a:pt x="31242" y="143764"/>
                  <a:pt x="23520" y="142582"/>
                  <a:pt x="14288" y="133350"/>
                </a:cubicBezTo>
                <a:cubicBezTo>
                  <a:pt x="10241" y="129303"/>
                  <a:pt x="7323" y="124182"/>
                  <a:pt x="4763" y="119063"/>
                </a:cubicBezTo>
                <a:cubicBezTo>
                  <a:pt x="2518" y="114573"/>
                  <a:pt x="1588" y="109538"/>
                  <a:pt x="0" y="104775"/>
                </a:cubicBezTo>
                <a:cubicBezTo>
                  <a:pt x="5433" y="50448"/>
                  <a:pt x="-6518" y="68431"/>
                  <a:pt x="19050" y="42863"/>
                </a:cubicBezTo>
                <a:lnTo>
                  <a:pt x="42863" y="28575"/>
                </a:lnTo>
                <a:close/>
              </a:path>
            </a:pathLst>
          </a:custGeom>
          <a:solidFill>
            <a:srgbClr val="FFC000">
              <a:alpha val="40000"/>
            </a:srgb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2321">
              <a:defRPr/>
            </a:pPr>
            <a:endParaRPr lang="ru-RU" sz="800" dirty="0">
              <a:solidFill>
                <a:prstClr val="white"/>
              </a:solidFill>
            </a:endParaRPr>
          </a:p>
        </p:txBody>
      </p:sp>
      <p:pic>
        <p:nvPicPr>
          <p:cNvPr id="405" name="Рисунок 40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34273" y="2544493"/>
            <a:ext cx="2325721" cy="224602"/>
          </a:xfrm>
          <a:prstGeom prst="rect">
            <a:avLst/>
          </a:prstGeom>
        </p:spPr>
      </p:pic>
      <p:sp>
        <p:nvSpPr>
          <p:cNvPr id="406" name="Text Box 97"/>
          <p:cNvSpPr txBox="1">
            <a:spLocks noChangeArrowheads="1"/>
          </p:cNvSpPr>
          <p:nvPr/>
        </p:nvSpPr>
        <p:spPr bwMode="auto">
          <a:xfrm>
            <a:off x="10202156" y="2700689"/>
            <a:ext cx="1446083" cy="2831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7985" tIns="63994" rIns="127985" bIns="63994">
            <a:spAutoFit/>
          </a:bodyPr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altLang="ru-RU" sz="1000" b="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altLang="ru-RU" sz="1000" b="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порывы ветра, м/с</a:t>
            </a:r>
            <a:endParaRPr lang="ru-RU" altLang="ru-RU" sz="1000" b="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04" name="Rectangle 152"/>
          <p:cNvSpPr>
            <a:spLocks noChangeArrowheads="1"/>
          </p:cNvSpPr>
          <p:nvPr/>
        </p:nvSpPr>
        <p:spPr bwMode="auto">
          <a:xfrm>
            <a:off x="10454066" y="6303032"/>
            <a:ext cx="1728000" cy="538609"/>
          </a:xfrm>
          <a:prstGeom prst="rect">
            <a:avLst/>
          </a:prstGeom>
          <a:solidFill>
            <a:schemeClr val="bg1">
              <a:alpha val="96861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 lIns="22554" tIns="0" rIns="22554" bIns="0" anchor="ctr">
            <a:spAutoFit/>
          </a:bodyPr>
          <a:lstStyle/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ГУ МЧС России по 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Республике Мордовия</a:t>
            </a:r>
            <a:endParaRPr lang="ru-RU" altLang="ru-RU" sz="700" i="1" u="sn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АРМ №</a:t>
            </a: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alt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12:00 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11.12.2023 </a:t>
            </a:r>
          </a:p>
          <a:p>
            <a:pPr defTabSz="1727942">
              <a:spcBef>
                <a:spcPct val="0"/>
              </a:spcBef>
            </a:pP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Исп</a:t>
            </a: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Дегтярев Е.С.</a:t>
            </a:r>
            <a:endParaRPr lang="ru-RU" alt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Тел. </a:t>
            </a:r>
            <a:r>
              <a:rPr 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36-160-105</a:t>
            </a:r>
            <a:endParaRPr 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30910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1" name="Рисунок 370" descr="Вырезка экрана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0483"/>
            <a:ext cx="12192000" cy="6367517"/>
          </a:xfrm>
          <a:prstGeom prst="rect">
            <a:avLst/>
          </a:prstGeom>
        </p:spPr>
      </p:pic>
      <p:grpSp>
        <p:nvGrpSpPr>
          <p:cNvPr id="4" name="Группа 3"/>
          <p:cNvGrpSpPr/>
          <p:nvPr/>
        </p:nvGrpSpPr>
        <p:grpSpPr>
          <a:xfrm>
            <a:off x="11461411" y="76626"/>
            <a:ext cx="625999" cy="526433"/>
            <a:chOff x="9625856" y="4064"/>
            <a:chExt cx="625999" cy="526433"/>
          </a:xfrm>
        </p:grpSpPr>
        <p:sp>
          <p:nvSpPr>
            <p:cNvPr id="5" name="Oval 44"/>
            <p:cNvSpPr>
              <a:spLocks noChangeArrowheads="1"/>
            </p:cNvSpPr>
            <p:nvPr/>
          </p:nvSpPr>
          <p:spPr bwMode="auto">
            <a:xfrm>
              <a:off x="9625856" y="4064"/>
              <a:ext cx="625999" cy="52643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" name="Oval 45"/>
            <p:cNvSpPr>
              <a:spLocks noChangeArrowheads="1"/>
            </p:cNvSpPr>
            <p:nvPr/>
          </p:nvSpPr>
          <p:spPr bwMode="auto">
            <a:xfrm>
              <a:off x="9640446" y="10526"/>
              <a:ext cx="600673" cy="505200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Oval 46"/>
            <p:cNvSpPr>
              <a:spLocks noChangeArrowheads="1"/>
            </p:cNvSpPr>
            <p:nvPr/>
          </p:nvSpPr>
          <p:spPr bwMode="auto">
            <a:xfrm>
              <a:off x="9715875" y="76994"/>
              <a:ext cx="454772" cy="38334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" name="Oval 47"/>
            <p:cNvSpPr>
              <a:spLocks noChangeArrowheads="1"/>
            </p:cNvSpPr>
            <p:nvPr/>
          </p:nvSpPr>
          <p:spPr bwMode="auto">
            <a:xfrm>
              <a:off x="9727987" y="87610"/>
              <a:ext cx="437704" cy="368803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" name="Freeform 48"/>
            <p:cNvSpPr>
              <a:spLocks noEditPoints="1"/>
            </p:cNvSpPr>
            <p:nvPr/>
          </p:nvSpPr>
          <p:spPr bwMode="auto">
            <a:xfrm>
              <a:off x="9765151" y="25297"/>
              <a:ext cx="362001" cy="84931"/>
            </a:xfrm>
            <a:custGeom>
              <a:avLst/>
              <a:gdLst>
                <a:gd name="T0" fmla="*/ 2147483647 w 115"/>
                <a:gd name="T1" fmla="*/ 2147483647 h 32"/>
                <a:gd name="T2" fmla="*/ 2147483647 w 115"/>
                <a:gd name="T3" fmla="*/ 2147483647 h 32"/>
                <a:gd name="T4" fmla="*/ 2147483647 w 115"/>
                <a:gd name="T5" fmla="*/ 2147483647 h 32"/>
                <a:gd name="T6" fmla="*/ 2147483647 w 115"/>
                <a:gd name="T7" fmla="*/ 2147483647 h 32"/>
                <a:gd name="T8" fmla="*/ 2147483647 w 115"/>
                <a:gd name="T9" fmla="*/ 2147483647 h 32"/>
                <a:gd name="T10" fmla="*/ 2147483647 w 115"/>
                <a:gd name="T11" fmla="*/ 2147483647 h 32"/>
                <a:gd name="T12" fmla="*/ 2147483647 w 115"/>
                <a:gd name="T13" fmla="*/ 2147483647 h 32"/>
                <a:gd name="T14" fmla="*/ 2147483647 w 115"/>
                <a:gd name="T15" fmla="*/ 2147483647 h 32"/>
                <a:gd name="T16" fmla="*/ 2147483647 w 115"/>
                <a:gd name="T17" fmla="*/ 2147483647 h 32"/>
                <a:gd name="T18" fmla="*/ 2147483647 w 115"/>
                <a:gd name="T19" fmla="*/ 2147483647 h 32"/>
                <a:gd name="T20" fmla="*/ 2147483647 w 115"/>
                <a:gd name="T21" fmla="*/ 2147483647 h 32"/>
                <a:gd name="T22" fmla="*/ 2147483647 w 115"/>
                <a:gd name="T23" fmla="*/ 2147483647 h 32"/>
                <a:gd name="T24" fmla="*/ 2147483647 w 115"/>
                <a:gd name="T25" fmla="*/ 2147483647 h 32"/>
                <a:gd name="T26" fmla="*/ 2147483647 w 115"/>
                <a:gd name="T27" fmla="*/ 2147483647 h 32"/>
                <a:gd name="T28" fmla="*/ 2147483647 w 115"/>
                <a:gd name="T29" fmla="*/ 2147483647 h 32"/>
                <a:gd name="T30" fmla="*/ 2147483647 w 115"/>
                <a:gd name="T31" fmla="*/ 2147483647 h 32"/>
                <a:gd name="T32" fmla="*/ 2147483647 w 115"/>
                <a:gd name="T33" fmla="*/ 2147483647 h 32"/>
                <a:gd name="T34" fmla="*/ 2147483647 w 115"/>
                <a:gd name="T35" fmla="*/ 2147483647 h 32"/>
                <a:gd name="T36" fmla="*/ 2147483647 w 115"/>
                <a:gd name="T37" fmla="*/ 2147483647 h 32"/>
                <a:gd name="T38" fmla="*/ 2147483647 w 115"/>
                <a:gd name="T39" fmla="*/ 2147483647 h 32"/>
                <a:gd name="T40" fmla="*/ 2147483647 w 115"/>
                <a:gd name="T41" fmla="*/ 2147483647 h 32"/>
                <a:gd name="T42" fmla="*/ 2147483647 w 115"/>
                <a:gd name="T43" fmla="*/ 0 h 32"/>
                <a:gd name="T44" fmla="*/ 2147483647 w 115"/>
                <a:gd name="T45" fmla="*/ 2147483647 h 32"/>
                <a:gd name="T46" fmla="*/ 2147483647 w 115"/>
                <a:gd name="T47" fmla="*/ 2147483647 h 32"/>
                <a:gd name="T48" fmla="*/ 2147483647 w 115"/>
                <a:gd name="T49" fmla="*/ 2147483647 h 32"/>
                <a:gd name="T50" fmla="*/ 2147483647 w 115"/>
                <a:gd name="T51" fmla="*/ 0 h 32"/>
                <a:gd name="T52" fmla="*/ 2147483647 w 115"/>
                <a:gd name="T53" fmla="*/ 2147483647 h 32"/>
                <a:gd name="T54" fmla="*/ 2147483647 w 115"/>
                <a:gd name="T55" fmla="*/ 2147483647 h 32"/>
                <a:gd name="T56" fmla="*/ 2147483647 w 115"/>
                <a:gd name="T57" fmla="*/ 2147483647 h 32"/>
                <a:gd name="T58" fmla="*/ 2147483647 w 115"/>
                <a:gd name="T59" fmla="*/ 2147483647 h 32"/>
                <a:gd name="T60" fmla="*/ 2147483647 w 115"/>
                <a:gd name="T61" fmla="*/ 2147483647 h 32"/>
                <a:gd name="T62" fmla="*/ 2147483647 w 115"/>
                <a:gd name="T63" fmla="*/ 2147483647 h 32"/>
                <a:gd name="T64" fmla="*/ 2147483647 w 115"/>
                <a:gd name="T65" fmla="*/ 2147483647 h 32"/>
                <a:gd name="T66" fmla="*/ 2147483647 w 115"/>
                <a:gd name="T67" fmla="*/ 2147483647 h 32"/>
                <a:gd name="T68" fmla="*/ 2147483647 w 115"/>
                <a:gd name="T69" fmla="*/ 2147483647 h 32"/>
                <a:gd name="T70" fmla="*/ 2147483647 w 115"/>
                <a:gd name="T71" fmla="*/ 2147483647 h 32"/>
                <a:gd name="T72" fmla="*/ 2147483647 w 115"/>
                <a:gd name="T73" fmla="*/ 2147483647 h 32"/>
                <a:gd name="T74" fmla="*/ 2147483647 w 115"/>
                <a:gd name="T75" fmla="*/ 2147483647 h 32"/>
                <a:gd name="T76" fmla="*/ 2147483647 w 115"/>
                <a:gd name="T77" fmla="*/ 2147483647 h 32"/>
                <a:gd name="T78" fmla="*/ 2147483647 w 115"/>
                <a:gd name="T79" fmla="*/ 2147483647 h 32"/>
                <a:gd name="T80" fmla="*/ 2147483647 w 115"/>
                <a:gd name="T81" fmla="*/ 2147483647 h 32"/>
                <a:gd name="T82" fmla="*/ 2147483647 w 115"/>
                <a:gd name="T83" fmla="*/ 2147483647 h 32"/>
                <a:gd name="T84" fmla="*/ 2147483647 w 115"/>
                <a:gd name="T85" fmla="*/ 2147483647 h 32"/>
                <a:gd name="T86" fmla="*/ 2147483647 w 115"/>
                <a:gd name="T87" fmla="*/ 2147483647 h 32"/>
                <a:gd name="T88" fmla="*/ 2147483647 w 115"/>
                <a:gd name="T89" fmla="*/ 2147483647 h 32"/>
                <a:gd name="T90" fmla="*/ 2147483647 w 115"/>
                <a:gd name="T91" fmla="*/ 2147483647 h 32"/>
                <a:gd name="T92" fmla="*/ 2147483647 w 115"/>
                <a:gd name="T93" fmla="*/ 2147483647 h 32"/>
                <a:gd name="T94" fmla="*/ 2147483647 w 115"/>
                <a:gd name="T95" fmla="*/ 2147483647 h 32"/>
                <a:gd name="T96" fmla="*/ 2147483647 w 115"/>
                <a:gd name="T97" fmla="*/ 2147483647 h 32"/>
                <a:gd name="T98" fmla="*/ 2147483647 w 115"/>
                <a:gd name="T99" fmla="*/ 2147483647 h 32"/>
                <a:gd name="T100" fmla="*/ 2147483647 w 115"/>
                <a:gd name="T101" fmla="*/ 2147483647 h 32"/>
                <a:gd name="T102" fmla="*/ 2147483647 w 115"/>
                <a:gd name="T103" fmla="*/ 2147483647 h 32"/>
                <a:gd name="T104" fmla="*/ 2147483647 w 115"/>
                <a:gd name="T105" fmla="*/ 2147483647 h 3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15"/>
                <a:gd name="T160" fmla="*/ 0 h 32"/>
                <a:gd name="T161" fmla="*/ 115 w 115"/>
                <a:gd name="T162" fmla="*/ 32 h 3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15" h="32">
                  <a:moveTo>
                    <a:pt x="6" y="29"/>
                  </a:moveTo>
                  <a:lnTo>
                    <a:pt x="7" y="29"/>
                  </a:lnTo>
                  <a:cubicBezTo>
                    <a:pt x="7" y="29"/>
                    <a:pt x="7" y="29"/>
                    <a:pt x="8" y="28"/>
                  </a:cubicBezTo>
                  <a:cubicBezTo>
                    <a:pt x="8" y="28"/>
                    <a:pt x="8" y="28"/>
                    <a:pt x="7" y="28"/>
                  </a:cubicBezTo>
                  <a:lnTo>
                    <a:pt x="4" y="22"/>
                  </a:lnTo>
                  <a:cubicBezTo>
                    <a:pt x="4" y="22"/>
                    <a:pt x="3" y="22"/>
                    <a:pt x="3" y="22"/>
                  </a:cubicBezTo>
                  <a:cubicBezTo>
                    <a:pt x="3" y="22"/>
                    <a:pt x="3" y="22"/>
                    <a:pt x="2" y="22"/>
                  </a:cubicBezTo>
                  <a:lnTo>
                    <a:pt x="0" y="20"/>
                  </a:lnTo>
                  <a:lnTo>
                    <a:pt x="8" y="15"/>
                  </a:lnTo>
                  <a:lnTo>
                    <a:pt x="9" y="18"/>
                  </a:lnTo>
                  <a:cubicBezTo>
                    <a:pt x="9" y="18"/>
                    <a:pt x="8" y="18"/>
                    <a:pt x="8" y="18"/>
                  </a:cubicBezTo>
                  <a:cubicBezTo>
                    <a:pt x="8" y="18"/>
                    <a:pt x="8" y="19"/>
                    <a:pt x="8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8" y="19"/>
                    <a:pt x="8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lnTo>
                    <a:pt x="9" y="20"/>
                  </a:lnTo>
                  <a:lnTo>
                    <a:pt x="13" y="18"/>
                  </a:lnTo>
                  <a:lnTo>
                    <a:pt x="12" y="17"/>
                  </a:lnTo>
                  <a:cubicBezTo>
                    <a:pt x="12" y="17"/>
                    <a:pt x="12" y="16"/>
                    <a:pt x="12" y="16"/>
                  </a:cubicBezTo>
                  <a:cubicBezTo>
                    <a:pt x="11" y="16"/>
                    <a:pt x="11" y="16"/>
                    <a:pt x="11" y="17"/>
                  </a:cubicBezTo>
                  <a:lnTo>
                    <a:pt x="9" y="14"/>
                  </a:lnTo>
                  <a:lnTo>
                    <a:pt x="16" y="10"/>
                  </a:lnTo>
                  <a:lnTo>
                    <a:pt x="18" y="12"/>
                  </a:lnTo>
                  <a:lnTo>
                    <a:pt x="17" y="13"/>
                  </a:lnTo>
                  <a:cubicBezTo>
                    <a:pt x="17" y="13"/>
                    <a:pt x="17" y="13"/>
                    <a:pt x="17" y="13"/>
                  </a:cubicBezTo>
                  <a:cubicBezTo>
                    <a:pt x="17" y="13"/>
                    <a:pt x="17" y="14"/>
                    <a:pt x="17" y="14"/>
                  </a:cubicBezTo>
                  <a:lnTo>
                    <a:pt x="20" y="20"/>
                  </a:lnTo>
                  <a:lnTo>
                    <a:pt x="21" y="20"/>
                  </a:lnTo>
                  <a:cubicBezTo>
                    <a:pt x="21" y="20"/>
                    <a:pt x="21" y="20"/>
                    <a:pt x="21" y="20"/>
                  </a:cubicBezTo>
                  <a:cubicBezTo>
                    <a:pt x="21" y="20"/>
                    <a:pt x="21" y="20"/>
                    <a:pt x="22" y="20"/>
                  </a:cubicBezTo>
                  <a:lnTo>
                    <a:pt x="22" y="19"/>
                  </a:lnTo>
                  <a:lnTo>
                    <a:pt x="24" y="22"/>
                  </a:lnTo>
                  <a:lnTo>
                    <a:pt x="17" y="26"/>
                  </a:lnTo>
                  <a:lnTo>
                    <a:pt x="15" y="24"/>
                  </a:lnTo>
                  <a:cubicBezTo>
                    <a:pt x="16" y="24"/>
                    <a:pt x="16" y="23"/>
                    <a:pt x="16" y="23"/>
                  </a:cubicBezTo>
                  <a:cubicBezTo>
                    <a:pt x="16" y="23"/>
                    <a:pt x="16" y="23"/>
                    <a:pt x="16" y="23"/>
                  </a:cubicBezTo>
                  <a:lnTo>
                    <a:pt x="14" y="21"/>
                  </a:lnTo>
                  <a:lnTo>
                    <a:pt x="11" y="23"/>
                  </a:lnTo>
                  <a:lnTo>
                    <a:pt x="12" y="25"/>
                  </a:lnTo>
                  <a:cubicBezTo>
                    <a:pt x="12" y="25"/>
                    <a:pt x="12" y="25"/>
                    <a:pt x="13" y="25"/>
                  </a:cubicBezTo>
                  <a:cubicBezTo>
                    <a:pt x="13" y="25"/>
                    <a:pt x="13" y="25"/>
                    <a:pt x="13" y="25"/>
                  </a:cubicBezTo>
                  <a:lnTo>
                    <a:pt x="14" y="25"/>
                  </a:lnTo>
                  <a:lnTo>
                    <a:pt x="15" y="27"/>
                  </a:lnTo>
                  <a:lnTo>
                    <a:pt x="8" y="32"/>
                  </a:lnTo>
                  <a:lnTo>
                    <a:pt x="6" y="29"/>
                  </a:lnTo>
                  <a:close/>
                  <a:moveTo>
                    <a:pt x="33" y="3"/>
                  </a:moveTo>
                  <a:lnTo>
                    <a:pt x="34" y="6"/>
                  </a:lnTo>
                  <a:lnTo>
                    <a:pt x="33" y="6"/>
                  </a:lnTo>
                  <a:cubicBezTo>
                    <a:pt x="33" y="6"/>
                    <a:pt x="33" y="6"/>
                    <a:pt x="33" y="6"/>
                  </a:cubicBezTo>
                  <a:cubicBezTo>
                    <a:pt x="33" y="7"/>
                    <a:pt x="33" y="7"/>
                    <a:pt x="33" y="7"/>
                  </a:cubicBezTo>
                  <a:lnTo>
                    <a:pt x="35" y="14"/>
                  </a:lnTo>
                  <a:lnTo>
                    <a:pt x="38" y="13"/>
                  </a:lnTo>
                  <a:lnTo>
                    <a:pt x="37" y="6"/>
                  </a:lnTo>
                  <a:cubicBezTo>
                    <a:pt x="37" y="6"/>
                    <a:pt x="36" y="6"/>
                    <a:pt x="36" y="6"/>
                  </a:cubicBezTo>
                  <a:cubicBezTo>
                    <a:pt x="36" y="5"/>
                    <a:pt x="36" y="5"/>
                    <a:pt x="36" y="6"/>
                  </a:cubicBezTo>
                  <a:lnTo>
                    <a:pt x="35" y="6"/>
                  </a:lnTo>
                  <a:lnTo>
                    <a:pt x="35" y="3"/>
                  </a:lnTo>
                  <a:lnTo>
                    <a:pt x="43" y="1"/>
                  </a:lnTo>
                  <a:lnTo>
                    <a:pt x="44" y="3"/>
                  </a:lnTo>
                  <a:lnTo>
                    <a:pt x="43" y="4"/>
                  </a:lnTo>
                  <a:cubicBezTo>
                    <a:pt x="42" y="4"/>
                    <a:pt x="42" y="4"/>
                    <a:pt x="42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lnTo>
                    <a:pt x="44" y="10"/>
                  </a:ln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5" y="11"/>
                  </a:cubicBezTo>
                  <a:lnTo>
                    <a:pt x="46" y="11"/>
                  </a:lnTo>
                  <a:lnTo>
                    <a:pt x="48" y="17"/>
                  </a:lnTo>
                  <a:lnTo>
                    <a:pt x="45" y="18"/>
                  </a:lnTo>
                  <a:lnTo>
                    <a:pt x="44" y="17"/>
                  </a:ln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5"/>
                    <a:pt x="44" y="15"/>
                  </a:cubicBezTo>
                  <a:cubicBezTo>
                    <a:pt x="43" y="15"/>
                    <a:pt x="43" y="15"/>
                    <a:pt x="42" y="15"/>
                  </a:cubicBezTo>
                  <a:lnTo>
                    <a:pt x="28" y="19"/>
                  </a:lnTo>
                  <a:lnTo>
                    <a:pt x="27" y="16"/>
                  </a:lnTo>
                  <a:lnTo>
                    <a:pt x="28" y="16"/>
                  </a:lnTo>
                  <a:cubicBezTo>
                    <a:pt x="29" y="16"/>
                    <a:pt x="29" y="16"/>
                    <a:pt x="29" y="16"/>
                  </a:cubicBezTo>
                  <a:cubicBezTo>
                    <a:pt x="29" y="16"/>
                    <a:pt x="29" y="16"/>
                    <a:pt x="29" y="15"/>
                  </a:cubicBezTo>
                  <a:lnTo>
                    <a:pt x="27" y="9"/>
                  </a:lnTo>
                  <a:cubicBezTo>
                    <a:pt x="27" y="8"/>
                    <a:pt x="27" y="8"/>
                    <a:pt x="27" y="8"/>
                  </a:cubicBezTo>
                  <a:cubicBezTo>
                    <a:pt x="27" y="8"/>
                    <a:pt x="26" y="8"/>
                    <a:pt x="26" y="8"/>
                  </a:cubicBezTo>
                  <a:lnTo>
                    <a:pt x="25" y="8"/>
                  </a:lnTo>
                  <a:lnTo>
                    <a:pt x="25" y="6"/>
                  </a:lnTo>
                  <a:lnTo>
                    <a:pt x="33" y="3"/>
                  </a:lnTo>
                  <a:close/>
                  <a:moveTo>
                    <a:pt x="61" y="0"/>
                  </a:moveTo>
                  <a:lnTo>
                    <a:pt x="61" y="3"/>
                  </a:lnTo>
                  <a:cubicBezTo>
                    <a:pt x="61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4"/>
                  </a:cubicBezTo>
                  <a:lnTo>
                    <a:pt x="62" y="6"/>
                  </a:lnTo>
                  <a:lnTo>
                    <a:pt x="63" y="4"/>
                  </a:ln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3" y="3"/>
                  </a:cubicBezTo>
                  <a:cubicBezTo>
                    <a:pt x="63" y="3"/>
                    <a:pt x="63" y="3"/>
                    <a:pt x="63" y="3"/>
                  </a:cubicBezTo>
                  <a:lnTo>
                    <a:pt x="63" y="0"/>
                  </a:lnTo>
                  <a:lnTo>
                    <a:pt x="70" y="0"/>
                  </a:lnTo>
                  <a:lnTo>
                    <a:pt x="70" y="3"/>
                  </a:lnTo>
                  <a:lnTo>
                    <a:pt x="69" y="3"/>
                  </a:lnTo>
                  <a:cubicBezTo>
                    <a:pt x="69" y="3"/>
                    <a:pt x="68" y="3"/>
                    <a:pt x="68" y="3"/>
                  </a:cubicBezTo>
                  <a:cubicBezTo>
                    <a:pt x="68" y="3"/>
                    <a:pt x="68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lnTo>
                    <a:pt x="65" y="8"/>
                  </a:lnTo>
                  <a:cubicBezTo>
                    <a:pt x="65" y="9"/>
                    <a:pt x="64" y="11"/>
                    <a:pt x="64" y="11"/>
                  </a:cubicBezTo>
                  <a:cubicBezTo>
                    <a:pt x="63" y="12"/>
                    <a:pt x="62" y="13"/>
                    <a:pt x="62" y="13"/>
                  </a:cubicBezTo>
                  <a:cubicBezTo>
                    <a:pt x="61" y="14"/>
                    <a:pt x="61" y="14"/>
                    <a:pt x="60" y="14"/>
                  </a:cubicBezTo>
                  <a:cubicBezTo>
                    <a:pt x="59" y="14"/>
                    <a:pt x="58" y="14"/>
                    <a:pt x="58" y="14"/>
                  </a:cubicBezTo>
                  <a:cubicBezTo>
                    <a:pt x="57" y="14"/>
                    <a:pt x="57" y="14"/>
                    <a:pt x="56" y="14"/>
                  </a:cubicBezTo>
                  <a:cubicBezTo>
                    <a:pt x="56" y="14"/>
                    <a:pt x="55" y="14"/>
                    <a:pt x="54" y="14"/>
                  </a:cubicBezTo>
                  <a:lnTo>
                    <a:pt x="54" y="10"/>
                  </a:lnTo>
                  <a:cubicBezTo>
                    <a:pt x="55" y="10"/>
                    <a:pt x="55" y="10"/>
                    <a:pt x="56" y="10"/>
                  </a:cubicBezTo>
                  <a:cubicBezTo>
                    <a:pt x="56" y="10"/>
                    <a:pt x="57" y="10"/>
                    <a:pt x="57" y="10"/>
                  </a:cubicBezTo>
                  <a:cubicBezTo>
                    <a:pt x="57" y="10"/>
                    <a:pt x="57" y="10"/>
                    <a:pt x="58" y="10"/>
                  </a:cubicBezTo>
                  <a:cubicBezTo>
                    <a:pt x="58" y="10"/>
                    <a:pt x="58" y="10"/>
                    <a:pt x="58" y="10"/>
                  </a:cubicBezTo>
                  <a:lnTo>
                    <a:pt x="54" y="4"/>
                  </a:lnTo>
                  <a:cubicBezTo>
                    <a:pt x="54" y="4"/>
                    <a:pt x="54" y="3"/>
                    <a:pt x="54" y="3"/>
                  </a:cubicBezTo>
                  <a:cubicBezTo>
                    <a:pt x="53" y="3"/>
                    <a:pt x="53" y="3"/>
                    <a:pt x="53" y="3"/>
                  </a:cubicBezTo>
                  <a:cubicBezTo>
                    <a:pt x="53" y="3"/>
                    <a:pt x="53" y="3"/>
                    <a:pt x="53" y="2"/>
                  </a:cubicBezTo>
                  <a:cubicBezTo>
                    <a:pt x="52" y="2"/>
                    <a:pt x="52" y="2"/>
                    <a:pt x="52" y="2"/>
                  </a:cubicBezTo>
                  <a:lnTo>
                    <a:pt x="51" y="2"/>
                  </a:lnTo>
                  <a:lnTo>
                    <a:pt x="52" y="0"/>
                  </a:lnTo>
                  <a:lnTo>
                    <a:pt x="61" y="0"/>
                  </a:lnTo>
                  <a:close/>
                  <a:moveTo>
                    <a:pt x="86" y="7"/>
                  </a:moveTo>
                  <a:lnTo>
                    <a:pt x="85" y="7"/>
                  </a:lnTo>
                  <a:cubicBezTo>
                    <a:pt x="85" y="7"/>
                    <a:pt x="85" y="7"/>
                    <a:pt x="84" y="7"/>
                  </a:cubicBezTo>
                  <a:cubicBezTo>
                    <a:pt x="84" y="7"/>
                    <a:pt x="84" y="7"/>
                    <a:pt x="84" y="7"/>
                  </a:cubicBezTo>
                  <a:lnTo>
                    <a:pt x="84" y="9"/>
                  </a:ln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5" y="9"/>
                    <a:pt x="85" y="9"/>
                  </a:cubicBezTo>
                  <a:cubicBezTo>
                    <a:pt x="85" y="9"/>
                    <a:pt x="85" y="9"/>
                    <a:pt x="85" y="8"/>
                  </a:cubicBezTo>
                  <a:cubicBezTo>
                    <a:pt x="86" y="8"/>
                    <a:pt x="86" y="8"/>
                    <a:pt x="86" y="8"/>
                  </a:cubicBezTo>
                  <a:cubicBezTo>
                    <a:pt x="86" y="8"/>
                    <a:pt x="86" y="8"/>
                    <a:pt x="86" y="7"/>
                  </a:cubicBezTo>
                  <a:cubicBezTo>
                    <a:pt x="87" y="7"/>
                    <a:pt x="87" y="7"/>
                    <a:pt x="87" y="7"/>
                  </a:cubicBezTo>
                  <a:cubicBezTo>
                    <a:pt x="87" y="7"/>
                    <a:pt x="87" y="7"/>
                    <a:pt x="87" y="6"/>
                  </a:cubicBezTo>
                  <a:cubicBezTo>
                    <a:pt x="88" y="6"/>
                    <a:pt x="88" y="6"/>
                    <a:pt x="89" y="5"/>
                  </a:cubicBezTo>
                  <a:cubicBezTo>
                    <a:pt x="90" y="5"/>
                    <a:pt x="91" y="5"/>
                    <a:pt x="92" y="6"/>
                  </a:cubicBezTo>
                  <a:cubicBezTo>
                    <a:pt x="92" y="6"/>
                    <a:pt x="92" y="6"/>
                    <a:pt x="93" y="6"/>
                  </a:cubicBezTo>
                  <a:cubicBezTo>
                    <a:pt x="93" y="6"/>
                    <a:pt x="93" y="6"/>
                    <a:pt x="93" y="6"/>
                  </a:cubicBezTo>
                  <a:cubicBezTo>
                    <a:pt x="94" y="6"/>
                    <a:pt x="94" y="6"/>
                    <a:pt x="94" y="6"/>
                  </a:cubicBezTo>
                  <a:cubicBezTo>
                    <a:pt x="94" y="6"/>
                    <a:pt x="94" y="7"/>
                    <a:pt x="94" y="7"/>
                  </a:cubicBezTo>
                  <a:lnTo>
                    <a:pt x="93" y="10"/>
                  </a:ln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2" y="10"/>
                    <a:pt x="92" y="10"/>
                  </a:cubicBezTo>
                  <a:cubicBezTo>
                    <a:pt x="92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1"/>
                  </a:cubicBezTo>
                  <a:cubicBezTo>
                    <a:pt x="90" y="11"/>
                    <a:pt x="90" y="11"/>
                    <a:pt x="89" y="11"/>
                  </a:cubicBezTo>
                  <a:cubicBezTo>
                    <a:pt x="89" y="11"/>
                    <a:pt x="88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8" y="12"/>
                    <a:pt x="89" y="12"/>
                    <a:pt x="89" y="13"/>
                  </a:cubicBezTo>
                  <a:cubicBezTo>
                    <a:pt x="90" y="13"/>
                    <a:pt x="90" y="14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6"/>
                  </a:cubicBezTo>
                  <a:cubicBezTo>
                    <a:pt x="90" y="16"/>
                    <a:pt x="90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2" y="16"/>
                  </a:cubicBezTo>
                  <a:lnTo>
                    <a:pt x="90" y="20"/>
                  </a:lnTo>
                  <a:cubicBezTo>
                    <a:pt x="90" y="20"/>
                    <a:pt x="90" y="20"/>
                    <a:pt x="90" y="20"/>
                  </a:cubicBezTo>
                  <a:cubicBezTo>
                    <a:pt x="89" y="20"/>
                    <a:pt x="89" y="20"/>
                    <a:pt x="89" y="20"/>
                  </a:cubicBezTo>
                  <a:cubicBezTo>
                    <a:pt x="89" y="20"/>
                    <a:pt x="89" y="20"/>
                    <a:pt x="88" y="20"/>
                  </a:cubicBezTo>
                  <a:cubicBezTo>
                    <a:pt x="88" y="20"/>
                    <a:pt x="88" y="20"/>
                    <a:pt x="88" y="20"/>
                  </a:cubicBezTo>
                  <a:cubicBezTo>
                    <a:pt x="87" y="19"/>
                    <a:pt x="86" y="19"/>
                    <a:pt x="85" y="18"/>
                  </a:cubicBezTo>
                  <a:cubicBezTo>
                    <a:pt x="85" y="18"/>
                    <a:pt x="84" y="17"/>
                    <a:pt x="84" y="15"/>
                  </a:cubicBezTo>
                  <a:cubicBezTo>
                    <a:pt x="84" y="15"/>
                    <a:pt x="84" y="15"/>
                    <a:pt x="84" y="15"/>
                  </a:cubicBezTo>
                  <a:cubicBezTo>
                    <a:pt x="84" y="14"/>
                    <a:pt x="84" y="14"/>
                    <a:pt x="84" y="14"/>
                  </a:cubicBezTo>
                  <a:cubicBezTo>
                    <a:pt x="84" y="14"/>
                    <a:pt x="84" y="14"/>
                    <a:pt x="84" y="13"/>
                  </a:cubicBezTo>
                  <a:cubicBezTo>
                    <a:pt x="84" y="13"/>
                    <a:pt x="84" y="13"/>
                    <a:pt x="84" y="13"/>
                  </a:cubicBezTo>
                  <a:cubicBezTo>
                    <a:pt x="84" y="13"/>
                    <a:pt x="84" y="12"/>
                    <a:pt x="84" y="12"/>
                  </a:cubicBezTo>
                  <a:cubicBezTo>
                    <a:pt x="83" y="12"/>
                    <a:pt x="83" y="12"/>
                    <a:pt x="83" y="12"/>
                  </a:cubicBezTo>
                  <a:lnTo>
                    <a:pt x="82" y="14"/>
                  </a:lnTo>
                  <a:cubicBezTo>
                    <a:pt x="82" y="14"/>
                    <a:pt x="82" y="14"/>
                    <a:pt x="82" y="14"/>
                  </a:cubicBezTo>
                  <a:cubicBezTo>
                    <a:pt x="82" y="14"/>
                    <a:pt x="82" y="15"/>
                    <a:pt x="83" y="15"/>
                  </a:cubicBezTo>
                  <a:lnTo>
                    <a:pt x="82" y="18"/>
                  </a:lnTo>
                  <a:lnTo>
                    <a:pt x="74" y="15"/>
                  </a:lnTo>
                  <a:lnTo>
                    <a:pt x="75" y="12"/>
                  </a:lnTo>
                  <a:cubicBezTo>
                    <a:pt x="76" y="12"/>
                    <a:pt x="76" y="12"/>
                    <a:pt x="76" y="12"/>
                  </a:cubicBezTo>
                  <a:cubicBezTo>
                    <a:pt x="76" y="12"/>
                    <a:pt x="76" y="12"/>
                    <a:pt x="77" y="12"/>
                  </a:cubicBezTo>
                  <a:lnTo>
                    <a:pt x="79" y="5"/>
                  </a:ln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8" y="4"/>
                    <a:pt x="78" y="4"/>
                  </a:cubicBezTo>
                  <a:lnTo>
                    <a:pt x="77" y="4"/>
                  </a:lnTo>
                  <a:lnTo>
                    <a:pt x="78" y="1"/>
                  </a:lnTo>
                  <a:lnTo>
                    <a:pt x="87" y="4"/>
                  </a:lnTo>
                  <a:lnTo>
                    <a:pt x="86" y="7"/>
                  </a:lnTo>
                  <a:close/>
                  <a:moveTo>
                    <a:pt x="112" y="28"/>
                  </a:moveTo>
                  <a:cubicBezTo>
                    <a:pt x="111" y="29"/>
                    <a:pt x="110" y="30"/>
                    <a:pt x="108" y="30"/>
                  </a:cubicBezTo>
                  <a:cubicBezTo>
                    <a:pt x="106" y="30"/>
                    <a:pt x="104" y="29"/>
                    <a:pt x="102" y="28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0" y="27"/>
                    <a:pt x="100" y="26"/>
                    <a:pt x="100" y="26"/>
                  </a:cubicBezTo>
                  <a:cubicBezTo>
                    <a:pt x="99" y="25"/>
                    <a:pt x="99" y="25"/>
                    <a:pt x="98" y="24"/>
                  </a:cubicBezTo>
                  <a:cubicBezTo>
                    <a:pt x="98" y="23"/>
                    <a:pt x="97" y="22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0"/>
                    <a:pt x="97" y="20"/>
                    <a:pt x="97" y="19"/>
                  </a:cubicBezTo>
                  <a:cubicBezTo>
                    <a:pt x="98" y="18"/>
                    <a:pt x="98" y="17"/>
                    <a:pt x="99" y="16"/>
                  </a:cubicBezTo>
                  <a:cubicBezTo>
                    <a:pt x="99" y="16"/>
                    <a:pt x="99" y="15"/>
                    <a:pt x="100" y="15"/>
                  </a:cubicBezTo>
                  <a:cubicBezTo>
                    <a:pt x="101" y="14"/>
                    <a:pt x="101" y="14"/>
                    <a:pt x="101" y="14"/>
                  </a:cubicBezTo>
                  <a:cubicBezTo>
                    <a:pt x="102" y="14"/>
                    <a:pt x="102" y="14"/>
                    <a:pt x="102" y="14"/>
                  </a:cubicBezTo>
                  <a:cubicBezTo>
                    <a:pt x="103" y="14"/>
                    <a:pt x="103" y="14"/>
                    <a:pt x="103" y="14"/>
                  </a:cubicBezTo>
                  <a:cubicBezTo>
                    <a:pt x="104" y="13"/>
                    <a:pt x="105" y="13"/>
                    <a:pt x="105" y="14"/>
                  </a:cubicBezTo>
                  <a:cubicBezTo>
                    <a:pt x="106" y="14"/>
                    <a:pt x="107" y="14"/>
                    <a:pt x="108" y="14"/>
                  </a:cubicBezTo>
                  <a:cubicBezTo>
                    <a:pt x="108" y="14"/>
                    <a:pt x="109" y="15"/>
                    <a:pt x="109" y="15"/>
                  </a:cubicBezTo>
                  <a:cubicBezTo>
                    <a:pt x="109" y="15"/>
                    <a:pt x="110" y="15"/>
                    <a:pt x="110" y="15"/>
                  </a:cubicBezTo>
                  <a:cubicBezTo>
                    <a:pt x="112" y="17"/>
                    <a:pt x="113" y="18"/>
                    <a:pt x="114" y="20"/>
                  </a:cubicBezTo>
                  <a:cubicBezTo>
                    <a:pt x="115" y="22"/>
                    <a:pt x="115" y="24"/>
                    <a:pt x="114" y="25"/>
                  </a:cubicBezTo>
                  <a:lnTo>
                    <a:pt x="109" y="21"/>
                  </a:lnTo>
                  <a:cubicBezTo>
                    <a:pt x="109" y="21"/>
                    <a:pt x="109" y="20"/>
                    <a:pt x="109" y="20"/>
                  </a:cubicBezTo>
                  <a:cubicBezTo>
                    <a:pt x="109" y="19"/>
                    <a:pt x="109" y="19"/>
                    <a:pt x="109" y="19"/>
                  </a:cubicBezTo>
                  <a:cubicBezTo>
                    <a:pt x="109" y="19"/>
                    <a:pt x="109" y="19"/>
                    <a:pt x="109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7" y="18"/>
                    <a:pt x="107" y="18"/>
                    <a:pt x="107" y="18"/>
                  </a:cubicBezTo>
                  <a:cubicBezTo>
                    <a:pt x="106" y="18"/>
                    <a:pt x="105" y="19"/>
                    <a:pt x="105" y="20"/>
                  </a:cubicBezTo>
                  <a:lnTo>
                    <a:pt x="104" y="21"/>
                  </a:lnTo>
                  <a:cubicBezTo>
                    <a:pt x="103" y="22"/>
                    <a:pt x="103" y="22"/>
                    <a:pt x="103" y="23"/>
                  </a:cubicBezTo>
                  <a:cubicBezTo>
                    <a:pt x="103" y="24"/>
                    <a:pt x="103" y="24"/>
                    <a:pt x="104" y="25"/>
                  </a:cubicBezTo>
                  <a:cubicBezTo>
                    <a:pt x="104" y="25"/>
                    <a:pt x="105" y="25"/>
                    <a:pt x="105" y="25"/>
                  </a:cubicBezTo>
                  <a:cubicBezTo>
                    <a:pt x="106" y="25"/>
                    <a:pt x="106" y="25"/>
                    <a:pt x="107" y="24"/>
                  </a:cubicBezTo>
                  <a:lnTo>
                    <a:pt x="112" y="2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10" name="Picture 49" descr="original_metal_w"/>
            <p:cNvPicPr>
              <a:picLocks noChangeAspect="1" noChangeArrowheads="1" noCrop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50010" y="193774"/>
              <a:ext cx="374664" cy="2617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AutoShape 50"/>
            <p:cNvSpPr>
              <a:spLocks noChangeArrowheads="1"/>
            </p:cNvSpPr>
            <p:nvPr/>
          </p:nvSpPr>
          <p:spPr bwMode="auto">
            <a:xfrm>
              <a:off x="9677610" y="119459"/>
              <a:ext cx="523868" cy="408499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0 w 21600"/>
                <a:gd name="T13" fmla="*/ 0 h 21600"/>
                <a:gd name="T14" fmla="*/ 0 w 21600"/>
                <a:gd name="T15" fmla="*/ 0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3163 w 21600"/>
                <a:gd name="T25" fmla="*/ 3161 h 21600"/>
                <a:gd name="T26" fmla="*/ 18437 w 21600"/>
                <a:gd name="T27" fmla="*/ 18439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5400" y="10800"/>
                  </a:moveTo>
                  <a:cubicBezTo>
                    <a:pt x="5400" y="13782"/>
                    <a:pt x="7818" y="16200"/>
                    <a:pt x="10800" y="16200"/>
                  </a:cubicBezTo>
                  <a:cubicBezTo>
                    <a:pt x="13782" y="16200"/>
                    <a:pt x="16200" y="13782"/>
                    <a:pt x="16200" y="10800"/>
                  </a:cubicBezTo>
                  <a:cubicBezTo>
                    <a:pt x="16200" y="7818"/>
                    <a:pt x="13782" y="5400"/>
                    <a:pt x="10800" y="5400"/>
                  </a:cubicBezTo>
                  <a:cubicBezTo>
                    <a:pt x="7818" y="5400"/>
                    <a:pt x="5400" y="7818"/>
                    <a:pt x="5400" y="10800"/>
                  </a:cubicBezTo>
                  <a:close/>
                </a:path>
              </a:pathLst>
            </a:custGeom>
            <a:solidFill>
              <a:srgbClr val="0000FF">
                <a:alpha val="70195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wrap="none" lIns="101780" tIns="50892" rIns="101780" bIns="50892" anchor="ctr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2" name="Group 51"/>
            <p:cNvGrpSpPr>
              <a:grpSpLocks/>
            </p:cNvGrpSpPr>
            <p:nvPr/>
          </p:nvGrpSpPr>
          <p:grpSpPr bwMode="auto">
            <a:xfrm>
              <a:off x="9857371" y="76763"/>
              <a:ext cx="161042" cy="177940"/>
              <a:chOff x="3374" y="926"/>
              <a:chExt cx="585" cy="771"/>
            </a:xfrm>
          </p:grpSpPr>
          <p:sp>
            <p:nvSpPr>
              <p:cNvPr id="20" name="Freeform 52"/>
              <p:cNvSpPr>
                <a:spLocks/>
              </p:cNvSpPr>
              <p:nvPr/>
            </p:nvSpPr>
            <p:spPr bwMode="auto">
              <a:xfrm>
                <a:off x="3511" y="1317"/>
                <a:ext cx="313" cy="379"/>
              </a:xfrm>
              <a:custGeom>
                <a:avLst/>
                <a:gdLst>
                  <a:gd name="T0" fmla="*/ 2147483647 w 27"/>
                  <a:gd name="T1" fmla="*/ 0 h 33"/>
                  <a:gd name="T2" fmla="*/ 2147483647 w 27"/>
                  <a:gd name="T3" fmla="*/ 0 h 33"/>
                  <a:gd name="T4" fmla="*/ 2147483647 w 27"/>
                  <a:gd name="T5" fmla="*/ 2147483647 h 33"/>
                  <a:gd name="T6" fmla="*/ 2147483647 w 27"/>
                  <a:gd name="T7" fmla="*/ 2147483647 h 33"/>
                  <a:gd name="T8" fmla="*/ 2147483647 w 27"/>
                  <a:gd name="T9" fmla="*/ 2147483647 h 33"/>
                  <a:gd name="T10" fmla="*/ 2147483647 w 27"/>
                  <a:gd name="T11" fmla="*/ 2147483647 h 33"/>
                  <a:gd name="T12" fmla="*/ 2147483647 w 27"/>
                  <a:gd name="T13" fmla="*/ 2147483647 h 33"/>
                  <a:gd name="T14" fmla="*/ 2147483647 w 27"/>
                  <a:gd name="T15" fmla="*/ 2147483647 h 33"/>
                  <a:gd name="T16" fmla="*/ 2147483647 w 27"/>
                  <a:gd name="T17" fmla="*/ 2147483647 h 33"/>
                  <a:gd name="T18" fmla="*/ 2147483647 w 27"/>
                  <a:gd name="T19" fmla="*/ 2147483647 h 33"/>
                  <a:gd name="T20" fmla="*/ 2147483647 w 27"/>
                  <a:gd name="T21" fmla="*/ 2147483647 h 33"/>
                  <a:gd name="T22" fmla="*/ 2147483647 w 27"/>
                  <a:gd name="T23" fmla="*/ 2147483647 h 33"/>
                  <a:gd name="T24" fmla="*/ 2147483647 w 27"/>
                  <a:gd name="T25" fmla="*/ 2147483647 h 33"/>
                  <a:gd name="T26" fmla="*/ 2147483647 w 27"/>
                  <a:gd name="T27" fmla="*/ 2147483647 h 33"/>
                  <a:gd name="T28" fmla="*/ 2147483647 w 27"/>
                  <a:gd name="T29" fmla="*/ 2147483647 h 33"/>
                  <a:gd name="T30" fmla="*/ 2147483647 w 27"/>
                  <a:gd name="T31" fmla="*/ 2147483647 h 33"/>
                  <a:gd name="T32" fmla="*/ 2147483647 w 27"/>
                  <a:gd name="T33" fmla="*/ 2147483647 h 33"/>
                  <a:gd name="T34" fmla="*/ 2147483647 w 27"/>
                  <a:gd name="T35" fmla="*/ 2147483647 h 33"/>
                  <a:gd name="T36" fmla="*/ 2147483647 w 27"/>
                  <a:gd name="T37" fmla="*/ 2147483647 h 33"/>
                  <a:gd name="T38" fmla="*/ 2147483647 w 27"/>
                  <a:gd name="T39" fmla="*/ 2147483647 h 33"/>
                  <a:gd name="T40" fmla="*/ 2147483647 w 27"/>
                  <a:gd name="T41" fmla="*/ 2147483647 h 33"/>
                  <a:gd name="T42" fmla="*/ 2147483647 w 27"/>
                  <a:gd name="T43" fmla="*/ 2147483647 h 33"/>
                  <a:gd name="T44" fmla="*/ 2147483647 w 27"/>
                  <a:gd name="T45" fmla="*/ 2147483647 h 33"/>
                  <a:gd name="T46" fmla="*/ 2147483647 w 27"/>
                  <a:gd name="T47" fmla="*/ 2147483647 h 33"/>
                  <a:gd name="T48" fmla="*/ 2147483647 w 27"/>
                  <a:gd name="T49" fmla="*/ 2147483647 h 33"/>
                  <a:gd name="T50" fmla="*/ 2147483647 w 27"/>
                  <a:gd name="T51" fmla="*/ 2147483647 h 33"/>
                  <a:gd name="T52" fmla="*/ 0 w 27"/>
                  <a:gd name="T53" fmla="*/ 2147483647 h 33"/>
                  <a:gd name="T54" fmla="*/ 2147483647 w 27"/>
                  <a:gd name="T55" fmla="*/ 2147483647 h 33"/>
                  <a:gd name="T56" fmla="*/ 0 w 27"/>
                  <a:gd name="T57" fmla="*/ 2147483647 h 33"/>
                  <a:gd name="T58" fmla="*/ 2147483647 w 27"/>
                  <a:gd name="T59" fmla="*/ 2147483647 h 33"/>
                  <a:gd name="T60" fmla="*/ 2147483647 w 27"/>
                  <a:gd name="T61" fmla="*/ 2147483647 h 33"/>
                  <a:gd name="T62" fmla="*/ 2147483647 w 27"/>
                  <a:gd name="T63" fmla="*/ 0 h 33"/>
                  <a:gd name="T64" fmla="*/ 2147483647 w 27"/>
                  <a:gd name="T65" fmla="*/ 0 h 33"/>
                  <a:gd name="T66" fmla="*/ 2147483647 w 27"/>
                  <a:gd name="T67" fmla="*/ 0 h 33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27"/>
                  <a:gd name="T103" fmla="*/ 0 h 33"/>
                  <a:gd name="T104" fmla="*/ 27 w 27"/>
                  <a:gd name="T105" fmla="*/ 33 h 33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27" h="33">
                    <a:moveTo>
                      <a:pt x="14" y="0"/>
                    </a:moveTo>
                    <a:lnTo>
                      <a:pt x="14" y="0"/>
                    </a:lnTo>
                    <a:lnTo>
                      <a:pt x="21" y="6"/>
                    </a:lnTo>
                    <a:cubicBezTo>
                      <a:pt x="22" y="8"/>
                      <a:pt x="22" y="9"/>
                      <a:pt x="21" y="10"/>
                    </a:cubicBezTo>
                    <a:cubicBezTo>
                      <a:pt x="24" y="10"/>
                      <a:pt x="27" y="11"/>
                      <a:pt x="27" y="14"/>
                    </a:cubicBezTo>
                    <a:lnTo>
                      <a:pt x="26" y="14"/>
                    </a:lnTo>
                    <a:lnTo>
                      <a:pt x="27" y="15"/>
                    </a:lnTo>
                    <a:lnTo>
                      <a:pt x="25" y="16"/>
                    </a:lnTo>
                    <a:lnTo>
                      <a:pt x="26" y="17"/>
                    </a:lnTo>
                    <a:cubicBezTo>
                      <a:pt x="25" y="17"/>
                      <a:pt x="24" y="17"/>
                      <a:pt x="24" y="16"/>
                    </a:cubicBezTo>
                    <a:cubicBezTo>
                      <a:pt x="24" y="17"/>
                      <a:pt x="23" y="18"/>
                      <a:pt x="22" y="18"/>
                    </a:cubicBezTo>
                    <a:cubicBezTo>
                      <a:pt x="22" y="16"/>
                      <a:pt x="21" y="15"/>
                      <a:pt x="19" y="15"/>
                    </a:cubicBezTo>
                    <a:cubicBezTo>
                      <a:pt x="17" y="16"/>
                      <a:pt x="16" y="16"/>
                      <a:pt x="16" y="14"/>
                    </a:cubicBezTo>
                    <a:lnTo>
                      <a:pt x="16" y="21"/>
                    </a:lnTo>
                    <a:cubicBezTo>
                      <a:pt x="18" y="28"/>
                      <a:pt x="16" y="31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1" y="31"/>
                      <a:pt x="9" y="28"/>
                      <a:pt x="11" y="21"/>
                    </a:cubicBezTo>
                    <a:lnTo>
                      <a:pt x="11" y="14"/>
                    </a:lnTo>
                    <a:cubicBezTo>
                      <a:pt x="11" y="16"/>
                      <a:pt x="10" y="16"/>
                      <a:pt x="8" y="15"/>
                    </a:cubicBezTo>
                    <a:cubicBezTo>
                      <a:pt x="6" y="15"/>
                      <a:pt x="5" y="16"/>
                      <a:pt x="5" y="18"/>
                    </a:cubicBezTo>
                    <a:cubicBezTo>
                      <a:pt x="4" y="18"/>
                      <a:pt x="4" y="17"/>
                      <a:pt x="3" y="16"/>
                    </a:cubicBezTo>
                    <a:cubicBezTo>
                      <a:pt x="3" y="17"/>
                      <a:pt x="2" y="17"/>
                      <a:pt x="1" y="17"/>
                    </a:cubicBezTo>
                    <a:lnTo>
                      <a:pt x="2" y="16"/>
                    </a:lnTo>
                    <a:lnTo>
                      <a:pt x="0" y="15"/>
                    </a:lnTo>
                    <a:lnTo>
                      <a:pt x="1" y="14"/>
                    </a:lnTo>
                    <a:lnTo>
                      <a:pt x="0" y="14"/>
                    </a:lnTo>
                    <a:cubicBezTo>
                      <a:pt x="0" y="11"/>
                      <a:pt x="3" y="10"/>
                      <a:pt x="6" y="10"/>
                    </a:cubicBezTo>
                    <a:cubicBezTo>
                      <a:pt x="5" y="9"/>
                      <a:pt x="5" y="8"/>
                      <a:pt x="6" y="6"/>
                    </a:cubicBez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" name="Freeform 53"/>
              <p:cNvSpPr>
                <a:spLocks/>
              </p:cNvSpPr>
              <p:nvPr/>
            </p:nvSpPr>
            <p:spPr bwMode="auto">
              <a:xfrm>
                <a:off x="3569" y="1226"/>
                <a:ext cx="198" cy="92"/>
              </a:xfrm>
              <a:custGeom>
                <a:avLst/>
                <a:gdLst>
                  <a:gd name="T0" fmla="*/ 0 w 17"/>
                  <a:gd name="T1" fmla="*/ 2147483647 h 8"/>
                  <a:gd name="T2" fmla="*/ 2147483647 w 17"/>
                  <a:gd name="T3" fmla="*/ 2147483647 h 8"/>
                  <a:gd name="T4" fmla="*/ 2147483647 w 17"/>
                  <a:gd name="T5" fmla="*/ 0 h 8"/>
                  <a:gd name="T6" fmla="*/ 2147483647 w 17"/>
                  <a:gd name="T7" fmla="*/ 0 h 8"/>
                  <a:gd name="T8" fmla="*/ 2147483647 w 17"/>
                  <a:gd name="T9" fmla="*/ 0 h 8"/>
                  <a:gd name="T10" fmla="*/ 2147483647 w 17"/>
                  <a:gd name="T11" fmla="*/ 2147483647 h 8"/>
                  <a:gd name="T12" fmla="*/ 2147483647 w 17"/>
                  <a:gd name="T13" fmla="*/ 2147483647 h 8"/>
                  <a:gd name="T14" fmla="*/ 2147483647 w 17"/>
                  <a:gd name="T15" fmla="*/ 2147483647 h 8"/>
                  <a:gd name="T16" fmla="*/ 2147483647 w 17"/>
                  <a:gd name="T17" fmla="*/ 2147483647 h 8"/>
                  <a:gd name="T18" fmla="*/ 2147483647 w 17"/>
                  <a:gd name="T19" fmla="*/ 2147483647 h 8"/>
                  <a:gd name="T20" fmla="*/ 2147483647 w 17"/>
                  <a:gd name="T21" fmla="*/ 2147483647 h 8"/>
                  <a:gd name="T22" fmla="*/ 2147483647 w 17"/>
                  <a:gd name="T23" fmla="*/ 2147483647 h 8"/>
                  <a:gd name="T24" fmla="*/ 2147483647 w 17"/>
                  <a:gd name="T25" fmla="*/ 2147483647 h 8"/>
                  <a:gd name="T26" fmla="*/ 2147483647 w 17"/>
                  <a:gd name="T27" fmla="*/ 2147483647 h 8"/>
                  <a:gd name="T28" fmla="*/ 2147483647 w 17"/>
                  <a:gd name="T29" fmla="*/ 2147483647 h 8"/>
                  <a:gd name="T30" fmla="*/ 2147483647 w 17"/>
                  <a:gd name="T31" fmla="*/ 2147483647 h 8"/>
                  <a:gd name="T32" fmla="*/ 2147483647 w 17"/>
                  <a:gd name="T33" fmla="*/ 2147483647 h 8"/>
                  <a:gd name="T34" fmla="*/ 2147483647 w 17"/>
                  <a:gd name="T35" fmla="*/ 2147483647 h 8"/>
                  <a:gd name="T36" fmla="*/ 2147483647 w 17"/>
                  <a:gd name="T37" fmla="*/ 2147483647 h 8"/>
                  <a:gd name="T38" fmla="*/ 2147483647 w 17"/>
                  <a:gd name="T39" fmla="*/ 2147483647 h 8"/>
                  <a:gd name="T40" fmla="*/ 2147483647 w 17"/>
                  <a:gd name="T41" fmla="*/ 2147483647 h 8"/>
                  <a:gd name="T42" fmla="*/ 2147483647 w 17"/>
                  <a:gd name="T43" fmla="*/ 2147483647 h 8"/>
                  <a:gd name="T44" fmla="*/ 2147483647 w 17"/>
                  <a:gd name="T45" fmla="*/ 2147483647 h 8"/>
                  <a:gd name="T46" fmla="*/ 2147483647 w 17"/>
                  <a:gd name="T47" fmla="*/ 2147483647 h 8"/>
                  <a:gd name="T48" fmla="*/ 0 w 17"/>
                  <a:gd name="T49" fmla="*/ 2147483647 h 8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7"/>
                  <a:gd name="T76" fmla="*/ 0 h 8"/>
                  <a:gd name="T77" fmla="*/ 17 w 17"/>
                  <a:gd name="T78" fmla="*/ 8 h 8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7" h="8">
                    <a:moveTo>
                      <a:pt x="0" y="3"/>
                    </a:moveTo>
                    <a:cubicBezTo>
                      <a:pt x="2" y="3"/>
                      <a:pt x="3" y="3"/>
                      <a:pt x="2" y="1"/>
                    </a:cubicBezTo>
                    <a:lnTo>
                      <a:pt x="8" y="0"/>
                    </a:lnTo>
                    <a:lnTo>
                      <a:pt x="15" y="1"/>
                    </a:lnTo>
                    <a:cubicBezTo>
                      <a:pt x="14" y="3"/>
                      <a:pt x="15" y="3"/>
                      <a:pt x="17" y="3"/>
                    </a:cubicBezTo>
                    <a:cubicBezTo>
                      <a:pt x="16" y="4"/>
                      <a:pt x="15" y="5"/>
                      <a:pt x="14" y="4"/>
                    </a:cubicBezTo>
                    <a:cubicBezTo>
                      <a:pt x="14" y="5"/>
                      <a:pt x="14" y="6"/>
                      <a:pt x="15" y="7"/>
                    </a:cubicBezTo>
                    <a:cubicBezTo>
                      <a:pt x="14" y="6"/>
                      <a:pt x="13" y="6"/>
                      <a:pt x="13" y="5"/>
                    </a:cubicBezTo>
                    <a:lnTo>
                      <a:pt x="13" y="8"/>
                    </a:lnTo>
                    <a:cubicBezTo>
                      <a:pt x="12" y="7"/>
                      <a:pt x="12" y="6"/>
                      <a:pt x="11" y="5"/>
                    </a:cubicBezTo>
                    <a:lnTo>
                      <a:pt x="11" y="8"/>
                    </a:lnTo>
                    <a:lnTo>
                      <a:pt x="10" y="6"/>
                    </a:lnTo>
                    <a:lnTo>
                      <a:pt x="8" y="8"/>
                    </a:lnTo>
                    <a:lnTo>
                      <a:pt x="7" y="6"/>
                    </a:lnTo>
                    <a:lnTo>
                      <a:pt x="6" y="8"/>
                    </a:lnTo>
                    <a:lnTo>
                      <a:pt x="6" y="5"/>
                    </a:lnTo>
                    <a:cubicBezTo>
                      <a:pt x="5" y="6"/>
                      <a:pt x="5" y="7"/>
                      <a:pt x="4" y="8"/>
                    </a:cubicBezTo>
                    <a:lnTo>
                      <a:pt x="4" y="5"/>
                    </a:lnTo>
                    <a:cubicBezTo>
                      <a:pt x="4" y="6"/>
                      <a:pt x="3" y="6"/>
                      <a:pt x="2" y="7"/>
                    </a:cubicBezTo>
                    <a:cubicBezTo>
                      <a:pt x="3" y="6"/>
                      <a:pt x="3" y="5"/>
                      <a:pt x="3" y="4"/>
                    </a:cubicBezTo>
                    <a:cubicBezTo>
                      <a:pt x="2" y="5"/>
                      <a:pt x="1" y="4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" name="Freeform 54"/>
              <p:cNvSpPr>
                <a:spLocks/>
              </p:cNvSpPr>
              <p:nvPr/>
            </p:nvSpPr>
            <p:spPr bwMode="auto">
              <a:xfrm>
                <a:off x="3569" y="1180"/>
                <a:ext cx="198" cy="103"/>
              </a:xfrm>
              <a:custGeom>
                <a:avLst/>
                <a:gdLst>
                  <a:gd name="T0" fmla="*/ 2147483647 w 17"/>
                  <a:gd name="T1" fmla="*/ 2147483647 h 9"/>
                  <a:gd name="T2" fmla="*/ 2147483647 w 17"/>
                  <a:gd name="T3" fmla="*/ 0 h 9"/>
                  <a:gd name="T4" fmla="*/ 2147483647 w 17"/>
                  <a:gd name="T5" fmla="*/ 0 h 9"/>
                  <a:gd name="T6" fmla="*/ 2147483647 w 17"/>
                  <a:gd name="T7" fmla="*/ 0 h 9"/>
                  <a:gd name="T8" fmla="*/ 2147483647 w 17"/>
                  <a:gd name="T9" fmla="*/ 0 h 9"/>
                  <a:gd name="T10" fmla="*/ 2147483647 w 17"/>
                  <a:gd name="T11" fmla="*/ 0 h 9"/>
                  <a:gd name="T12" fmla="*/ 2147483647 w 17"/>
                  <a:gd name="T13" fmla="*/ 2147483647 h 9"/>
                  <a:gd name="T14" fmla="*/ 0 w 17"/>
                  <a:gd name="T15" fmla="*/ 2147483647 h 9"/>
                  <a:gd name="T16" fmla="*/ 2147483647 w 17"/>
                  <a:gd name="T17" fmla="*/ 2147483647 h 9"/>
                  <a:gd name="T18" fmla="*/ 2147483647 w 17"/>
                  <a:gd name="T19" fmla="*/ 2147483647 h 9"/>
                  <a:gd name="T20" fmla="*/ 2147483647 w 17"/>
                  <a:gd name="T21" fmla="*/ 2147483647 h 9"/>
                  <a:gd name="T22" fmla="*/ 2147483647 w 17"/>
                  <a:gd name="T23" fmla="*/ 2147483647 h 9"/>
                  <a:gd name="T24" fmla="*/ 2147483647 w 17"/>
                  <a:gd name="T25" fmla="*/ 2147483647 h 9"/>
                  <a:gd name="T26" fmla="*/ 2147483647 w 17"/>
                  <a:gd name="T27" fmla="*/ 2147483647 h 9"/>
                  <a:gd name="T28" fmla="*/ 2147483647 w 17"/>
                  <a:gd name="T29" fmla="*/ 2147483647 h 9"/>
                  <a:gd name="T30" fmla="*/ 2147483647 w 17"/>
                  <a:gd name="T31" fmla="*/ 2147483647 h 9"/>
                  <a:gd name="T32" fmla="*/ 2147483647 w 17"/>
                  <a:gd name="T33" fmla="*/ 2147483647 h 9"/>
                  <a:gd name="T34" fmla="*/ 2147483647 w 17"/>
                  <a:gd name="T35" fmla="*/ 2147483647 h 9"/>
                  <a:gd name="T36" fmla="*/ 2147483647 w 17"/>
                  <a:gd name="T37" fmla="*/ 2147483647 h 9"/>
                  <a:gd name="T38" fmla="*/ 2147483647 w 17"/>
                  <a:gd name="T39" fmla="*/ 2147483647 h 9"/>
                  <a:gd name="T40" fmla="*/ 2147483647 w 17"/>
                  <a:gd name="T41" fmla="*/ 2147483647 h 9"/>
                  <a:gd name="T42" fmla="*/ 2147483647 w 17"/>
                  <a:gd name="T43" fmla="*/ 2147483647 h 9"/>
                  <a:gd name="T44" fmla="*/ 2147483647 w 17"/>
                  <a:gd name="T45" fmla="*/ 2147483647 h 9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17"/>
                  <a:gd name="T70" fmla="*/ 0 h 9"/>
                  <a:gd name="T71" fmla="*/ 17 w 17"/>
                  <a:gd name="T72" fmla="*/ 9 h 9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17" h="9">
                    <a:moveTo>
                      <a:pt x="14" y="2"/>
                    </a:moveTo>
                    <a:lnTo>
                      <a:pt x="12" y="0"/>
                    </a:lnTo>
                    <a:lnTo>
                      <a:pt x="9" y="0"/>
                    </a:lnTo>
                    <a:lnTo>
                      <a:pt x="5" y="0"/>
                    </a:lnTo>
                    <a:lnTo>
                      <a:pt x="3" y="2"/>
                    </a:lnTo>
                    <a:cubicBezTo>
                      <a:pt x="4" y="4"/>
                      <a:pt x="3" y="5"/>
                      <a:pt x="0" y="6"/>
                    </a:cubicBezTo>
                    <a:cubicBezTo>
                      <a:pt x="1" y="7"/>
                      <a:pt x="2" y="7"/>
                      <a:pt x="4" y="6"/>
                    </a:cubicBezTo>
                    <a:lnTo>
                      <a:pt x="2" y="8"/>
                    </a:lnTo>
                    <a:cubicBezTo>
                      <a:pt x="4" y="8"/>
                      <a:pt x="5" y="7"/>
                      <a:pt x="6" y="5"/>
                    </a:cubicBezTo>
                    <a:lnTo>
                      <a:pt x="6" y="9"/>
                    </a:lnTo>
                    <a:cubicBezTo>
                      <a:pt x="7" y="8"/>
                      <a:pt x="8" y="6"/>
                      <a:pt x="7" y="4"/>
                    </a:cubicBezTo>
                    <a:lnTo>
                      <a:pt x="9" y="7"/>
                    </a:lnTo>
                    <a:lnTo>
                      <a:pt x="10" y="4"/>
                    </a:lnTo>
                    <a:cubicBezTo>
                      <a:pt x="9" y="6"/>
                      <a:pt x="10" y="8"/>
                      <a:pt x="11" y="9"/>
                    </a:cubicBezTo>
                    <a:lnTo>
                      <a:pt x="11" y="5"/>
                    </a:lnTo>
                    <a:cubicBezTo>
                      <a:pt x="12" y="7"/>
                      <a:pt x="13" y="8"/>
                      <a:pt x="15" y="8"/>
                    </a:cubicBezTo>
                    <a:lnTo>
                      <a:pt x="13" y="6"/>
                    </a:lnTo>
                    <a:cubicBezTo>
                      <a:pt x="15" y="7"/>
                      <a:pt x="16" y="7"/>
                      <a:pt x="17" y="6"/>
                    </a:cubicBezTo>
                    <a:cubicBezTo>
                      <a:pt x="14" y="5"/>
                      <a:pt x="13" y="4"/>
                      <a:pt x="1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" name="Freeform 55"/>
              <p:cNvSpPr>
                <a:spLocks/>
              </p:cNvSpPr>
              <p:nvPr/>
            </p:nvSpPr>
            <p:spPr bwMode="auto">
              <a:xfrm>
                <a:off x="3559" y="1260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2147483647 w 5"/>
                  <a:gd name="T5" fmla="*/ 2147483647 h 3"/>
                  <a:gd name="T6" fmla="*/ 2147483647 w 5"/>
                  <a:gd name="T7" fmla="*/ 2147483647 h 3"/>
                  <a:gd name="T8" fmla="*/ 0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0" y="2"/>
                    </a:moveTo>
                    <a:lnTo>
                      <a:pt x="2" y="0"/>
                    </a:lnTo>
                    <a:lnTo>
                      <a:pt x="5" y="1"/>
                    </a:lnTo>
                    <a:lnTo>
                      <a:pt x="4" y="3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" name="Freeform 56"/>
              <p:cNvSpPr>
                <a:spLocks/>
              </p:cNvSpPr>
              <p:nvPr/>
            </p:nvSpPr>
            <p:spPr bwMode="auto">
              <a:xfrm>
                <a:off x="3718" y="1260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2147483647 w 5"/>
                  <a:gd name="T3" fmla="*/ 0 h 3"/>
                  <a:gd name="T4" fmla="*/ 0 w 5"/>
                  <a:gd name="T5" fmla="*/ 2147483647 h 3"/>
                  <a:gd name="T6" fmla="*/ 2147483647 w 5"/>
                  <a:gd name="T7" fmla="*/ 2147483647 h 3"/>
                  <a:gd name="T8" fmla="*/ 2147483647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>
                    <a:moveTo>
                      <a:pt x="5" y="2"/>
                    </a:moveTo>
                    <a:lnTo>
                      <a:pt x="3" y="0"/>
                    </a:lnTo>
                    <a:lnTo>
                      <a:pt x="0" y="1"/>
                    </a:lnTo>
                    <a:lnTo>
                      <a:pt x="1" y="3"/>
                    </a:lnTo>
                    <a:lnTo>
                      <a:pt x="5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" name="Freeform 57"/>
              <p:cNvSpPr>
                <a:spLocks/>
              </p:cNvSpPr>
              <p:nvPr/>
            </p:nvSpPr>
            <p:spPr bwMode="auto">
              <a:xfrm>
                <a:off x="3544" y="1478"/>
                <a:ext cx="92" cy="149"/>
              </a:xfrm>
              <a:custGeom>
                <a:avLst/>
                <a:gdLst>
                  <a:gd name="T0" fmla="*/ 2147483647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2147483647 w 8"/>
                  <a:gd name="T11" fmla="*/ 0 h 13"/>
                  <a:gd name="T12" fmla="*/ 2147483647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8" y="4"/>
                    </a:moveTo>
                    <a:cubicBezTo>
                      <a:pt x="5" y="6"/>
                      <a:pt x="4" y="9"/>
                      <a:pt x="5" y="13"/>
                    </a:cubicBezTo>
                    <a:cubicBezTo>
                      <a:pt x="2" y="13"/>
                      <a:pt x="2" y="12"/>
                      <a:pt x="2" y="10"/>
                    </a:cubicBezTo>
                    <a:cubicBezTo>
                      <a:pt x="0" y="9"/>
                      <a:pt x="0" y="8"/>
                      <a:pt x="1" y="7"/>
                    </a:cubicBezTo>
                    <a:cubicBezTo>
                      <a:pt x="1" y="7"/>
                      <a:pt x="3" y="7"/>
                      <a:pt x="4" y="5"/>
                    </a:cubicBezTo>
                    <a:cubicBezTo>
                      <a:pt x="7" y="4"/>
                      <a:pt x="8" y="2"/>
                      <a:pt x="8" y="0"/>
                    </a:cubicBezTo>
                    <a:lnTo>
                      <a:pt x="8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" name="Freeform 58"/>
              <p:cNvSpPr>
                <a:spLocks/>
              </p:cNvSpPr>
              <p:nvPr/>
            </p:nvSpPr>
            <p:spPr bwMode="auto">
              <a:xfrm>
                <a:off x="3593" y="1524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0 w 4"/>
                  <a:gd name="T7" fmla="*/ 2147483647 h 13"/>
                  <a:gd name="T8" fmla="*/ 2147483647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4" y="13"/>
                    </a:moveTo>
                    <a:cubicBezTo>
                      <a:pt x="3" y="10"/>
                      <a:pt x="3" y="7"/>
                      <a:pt x="4" y="3"/>
                    </a:cubicBezTo>
                    <a:lnTo>
                      <a:pt x="4" y="0"/>
                    </a:lnTo>
                    <a:cubicBezTo>
                      <a:pt x="1" y="2"/>
                      <a:pt x="0" y="5"/>
                      <a:pt x="0" y="9"/>
                    </a:cubicBezTo>
                    <a:cubicBezTo>
                      <a:pt x="1" y="12"/>
                      <a:pt x="3" y="13"/>
                      <a:pt x="4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" name="Freeform 59"/>
              <p:cNvSpPr>
                <a:spLocks/>
              </p:cNvSpPr>
              <p:nvPr/>
            </p:nvSpPr>
            <p:spPr bwMode="auto">
              <a:xfrm>
                <a:off x="3535" y="1432"/>
                <a:ext cx="67" cy="69"/>
              </a:xfrm>
              <a:custGeom>
                <a:avLst/>
                <a:gdLst>
                  <a:gd name="T0" fmla="*/ 0 w 6"/>
                  <a:gd name="T1" fmla="*/ 2147483647 h 6"/>
                  <a:gd name="T2" fmla="*/ 2147483647 w 6"/>
                  <a:gd name="T3" fmla="*/ 0 h 6"/>
                  <a:gd name="T4" fmla="*/ 0 60000 65536"/>
                  <a:gd name="T5" fmla="*/ 0 60000 65536"/>
                  <a:gd name="T6" fmla="*/ 0 w 6"/>
                  <a:gd name="T7" fmla="*/ 0 h 6"/>
                  <a:gd name="T8" fmla="*/ 6 w 6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6" h="6">
                    <a:moveTo>
                      <a:pt x="0" y="6"/>
                    </a:moveTo>
                    <a:cubicBezTo>
                      <a:pt x="1" y="5"/>
                      <a:pt x="2" y="0"/>
                      <a:pt x="6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" name="Freeform 60"/>
              <p:cNvSpPr>
                <a:spLocks/>
              </p:cNvSpPr>
              <p:nvPr/>
            </p:nvSpPr>
            <p:spPr bwMode="auto">
              <a:xfrm>
                <a:off x="3544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2147483647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2" y="8"/>
                    </a:moveTo>
                    <a:cubicBezTo>
                      <a:pt x="0" y="5"/>
                      <a:pt x="2" y="3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" name="Freeform 61"/>
              <p:cNvSpPr>
                <a:spLocks/>
              </p:cNvSpPr>
              <p:nvPr/>
            </p:nvSpPr>
            <p:spPr bwMode="auto">
              <a:xfrm>
                <a:off x="3578" y="1432"/>
                <a:ext cx="58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2147483647 w 5"/>
                  <a:gd name="T3" fmla="*/ 0 h 5"/>
                  <a:gd name="T4" fmla="*/ 0 60000 65536"/>
                  <a:gd name="T5" fmla="*/ 0 60000 65536"/>
                  <a:gd name="T6" fmla="*/ 0 w 5"/>
                  <a:gd name="T7" fmla="*/ 0 h 5"/>
                  <a:gd name="T8" fmla="*/ 5 w 5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5">
                    <a:moveTo>
                      <a:pt x="1" y="5"/>
                    </a:moveTo>
                    <a:cubicBezTo>
                      <a:pt x="0" y="4"/>
                      <a:pt x="2" y="2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" name="Freeform 62"/>
              <p:cNvSpPr>
                <a:spLocks/>
              </p:cNvSpPr>
              <p:nvPr/>
            </p:nvSpPr>
            <p:spPr bwMode="auto">
              <a:xfrm>
                <a:off x="3593" y="1467"/>
                <a:ext cx="43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0" y="2"/>
                    </a:moveTo>
                    <a:cubicBezTo>
                      <a:pt x="1" y="1"/>
                      <a:pt x="3" y="0"/>
                      <a:pt x="4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" name="Freeform 63"/>
              <p:cNvSpPr>
                <a:spLocks/>
              </p:cNvSpPr>
              <p:nvPr/>
            </p:nvSpPr>
            <p:spPr bwMode="auto">
              <a:xfrm>
                <a:off x="3525" y="1444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0" y="3"/>
                    </a:moveTo>
                    <a:cubicBezTo>
                      <a:pt x="0" y="2"/>
                      <a:pt x="2" y="0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" name="Freeform 64"/>
              <p:cNvSpPr>
                <a:spLocks/>
              </p:cNvSpPr>
              <p:nvPr/>
            </p:nvSpPr>
            <p:spPr bwMode="auto">
              <a:xfrm>
                <a:off x="3544" y="1432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0" y="6"/>
                    </a:moveTo>
                    <a:cubicBezTo>
                      <a:pt x="1" y="3"/>
                      <a:pt x="2" y="1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" name="Freeform 65"/>
              <p:cNvSpPr>
                <a:spLocks/>
              </p:cNvSpPr>
              <p:nvPr/>
            </p:nvSpPr>
            <p:spPr bwMode="auto">
              <a:xfrm>
                <a:off x="3559" y="1513"/>
                <a:ext cx="77" cy="57"/>
              </a:xfrm>
              <a:custGeom>
                <a:avLst/>
                <a:gdLst>
                  <a:gd name="T0" fmla="*/ 0 w 7"/>
                  <a:gd name="T1" fmla="*/ 2147483647 h 5"/>
                  <a:gd name="T2" fmla="*/ 2147483647 w 7"/>
                  <a:gd name="T3" fmla="*/ 2147483647 h 5"/>
                  <a:gd name="T4" fmla="*/ 2147483647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0" y="5"/>
                    </a:moveTo>
                    <a:cubicBezTo>
                      <a:pt x="1" y="5"/>
                      <a:pt x="2" y="5"/>
                      <a:pt x="3" y="4"/>
                    </a:cubicBezTo>
                    <a:lnTo>
                      <a:pt x="7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" name="Freeform 66"/>
              <p:cNvSpPr>
                <a:spLocks/>
              </p:cNvSpPr>
              <p:nvPr/>
            </p:nvSpPr>
            <p:spPr bwMode="auto">
              <a:xfrm>
                <a:off x="3569" y="1559"/>
                <a:ext cx="24" cy="57"/>
              </a:xfrm>
              <a:custGeom>
                <a:avLst/>
                <a:gdLst>
                  <a:gd name="T0" fmla="*/ 2147483647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2" y="0"/>
                    </a:moveTo>
                    <a:cubicBezTo>
                      <a:pt x="1" y="2"/>
                      <a:pt x="0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" name="Freeform 67"/>
              <p:cNvSpPr>
                <a:spLocks/>
              </p:cNvSpPr>
              <p:nvPr/>
            </p:nvSpPr>
            <p:spPr bwMode="auto">
              <a:xfrm>
                <a:off x="3602" y="1536"/>
                <a:ext cx="34" cy="115"/>
              </a:xfrm>
              <a:custGeom>
                <a:avLst/>
                <a:gdLst>
                  <a:gd name="T0" fmla="*/ 2147483647 w 3"/>
                  <a:gd name="T1" fmla="*/ 0 h 10"/>
                  <a:gd name="T2" fmla="*/ 2147483647 w 3"/>
                  <a:gd name="T3" fmla="*/ 2147483647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0"/>
                    </a:moveTo>
                    <a:cubicBezTo>
                      <a:pt x="0" y="2"/>
                      <a:pt x="0" y="6"/>
                      <a:pt x="1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" name="Freeform 68"/>
              <p:cNvSpPr>
                <a:spLocks/>
              </p:cNvSpPr>
              <p:nvPr/>
            </p:nvSpPr>
            <p:spPr bwMode="auto">
              <a:xfrm>
                <a:off x="3602" y="1547"/>
                <a:ext cx="34" cy="115"/>
              </a:xfrm>
              <a:custGeom>
                <a:avLst/>
                <a:gdLst>
                  <a:gd name="T0" fmla="*/ 2147483647 w 3"/>
                  <a:gd name="T1" fmla="*/ 2147483647 h 10"/>
                  <a:gd name="T2" fmla="*/ 2147483647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3" y="10"/>
                    </a:moveTo>
                    <a:cubicBezTo>
                      <a:pt x="0" y="8"/>
                      <a:pt x="1" y="4"/>
                      <a:pt x="3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" name="Freeform 69"/>
              <p:cNvSpPr>
                <a:spLocks/>
              </p:cNvSpPr>
              <p:nvPr/>
            </p:nvSpPr>
            <p:spPr bwMode="auto">
              <a:xfrm>
                <a:off x="3636" y="1559"/>
                <a:ext cx="34" cy="126"/>
              </a:xfrm>
              <a:custGeom>
                <a:avLst/>
                <a:gdLst>
                  <a:gd name="T0" fmla="*/ 2147483647 w 3"/>
                  <a:gd name="T1" fmla="*/ 0 h 11"/>
                  <a:gd name="T2" fmla="*/ 2147483647 w 3"/>
                  <a:gd name="T3" fmla="*/ 2147483647 h 11"/>
                  <a:gd name="T4" fmla="*/ 0 60000 65536"/>
                  <a:gd name="T5" fmla="*/ 0 60000 65536"/>
                  <a:gd name="T6" fmla="*/ 0 w 3"/>
                  <a:gd name="T7" fmla="*/ 0 h 11"/>
                  <a:gd name="T8" fmla="*/ 3 w 3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1">
                    <a:moveTo>
                      <a:pt x="3" y="0"/>
                    </a:moveTo>
                    <a:cubicBezTo>
                      <a:pt x="0" y="6"/>
                      <a:pt x="1" y="9"/>
                      <a:pt x="3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8" name="Freeform 70"/>
              <p:cNvSpPr>
                <a:spLocks/>
              </p:cNvSpPr>
              <p:nvPr/>
            </p:nvSpPr>
            <p:spPr bwMode="auto">
              <a:xfrm>
                <a:off x="3699" y="1478"/>
                <a:ext cx="92" cy="149"/>
              </a:xfrm>
              <a:custGeom>
                <a:avLst/>
                <a:gdLst>
                  <a:gd name="T0" fmla="*/ 0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0 w 8"/>
                  <a:gd name="T11" fmla="*/ 0 h 13"/>
                  <a:gd name="T12" fmla="*/ 0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>
                    <a:moveTo>
                      <a:pt x="0" y="4"/>
                    </a:moveTo>
                    <a:cubicBezTo>
                      <a:pt x="3" y="6"/>
                      <a:pt x="4" y="9"/>
                      <a:pt x="4" y="13"/>
                    </a:cubicBezTo>
                    <a:cubicBezTo>
                      <a:pt x="6" y="13"/>
                      <a:pt x="7" y="12"/>
                      <a:pt x="6" y="10"/>
                    </a:cubicBezTo>
                    <a:cubicBezTo>
                      <a:pt x="8" y="9"/>
                      <a:pt x="8" y="8"/>
                      <a:pt x="8" y="7"/>
                    </a:cubicBezTo>
                    <a:cubicBezTo>
                      <a:pt x="7" y="7"/>
                      <a:pt x="5" y="7"/>
                      <a:pt x="4" y="5"/>
                    </a:cubicBezTo>
                    <a:cubicBezTo>
                      <a:pt x="1" y="4"/>
                      <a:pt x="0" y="2"/>
                      <a:pt x="0" y="0"/>
                    </a:cubicBez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9" name="Freeform 71"/>
              <p:cNvSpPr>
                <a:spLocks/>
              </p:cNvSpPr>
              <p:nvPr/>
            </p:nvSpPr>
            <p:spPr bwMode="auto">
              <a:xfrm>
                <a:off x="3699" y="1524"/>
                <a:ext cx="43" cy="149"/>
              </a:xfrm>
              <a:custGeom>
                <a:avLst/>
                <a:gdLst>
                  <a:gd name="T0" fmla="*/ 0 w 4"/>
                  <a:gd name="T1" fmla="*/ 2147483647 h 13"/>
                  <a:gd name="T2" fmla="*/ 0 w 4"/>
                  <a:gd name="T3" fmla="*/ 2147483647 h 13"/>
                  <a:gd name="T4" fmla="*/ 0 w 4"/>
                  <a:gd name="T5" fmla="*/ 0 h 13"/>
                  <a:gd name="T6" fmla="*/ 2147483647 w 4"/>
                  <a:gd name="T7" fmla="*/ 2147483647 h 13"/>
                  <a:gd name="T8" fmla="*/ 0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>
                    <a:moveTo>
                      <a:pt x="0" y="13"/>
                    </a:moveTo>
                    <a:cubicBezTo>
                      <a:pt x="1" y="10"/>
                      <a:pt x="1" y="7"/>
                      <a:pt x="0" y="3"/>
                    </a:cubicBezTo>
                    <a:lnTo>
                      <a:pt x="0" y="0"/>
                    </a:lnTo>
                    <a:cubicBezTo>
                      <a:pt x="3" y="2"/>
                      <a:pt x="4" y="5"/>
                      <a:pt x="4" y="9"/>
                    </a:cubicBezTo>
                    <a:cubicBezTo>
                      <a:pt x="3" y="12"/>
                      <a:pt x="2" y="13"/>
                      <a:pt x="0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0" name="Freeform 72"/>
              <p:cNvSpPr>
                <a:spLocks/>
              </p:cNvSpPr>
              <p:nvPr/>
            </p:nvSpPr>
            <p:spPr bwMode="auto">
              <a:xfrm>
                <a:off x="3732" y="1432"/>
                <a:ext cx="77" cy="69"/>
              </a:xfrm>
              <a:custGeom>
                <a:avLst/>
                <a:gdLst>
                  <a:gd name="T0" fmla="*/ 2147483647 w 7"/>
                  <a:gd name="T1" fmla="*/ 2147483647 h 6"/>
                  <a:gd name="T2" fmla="*/ 0 w 7"/>
                  <a:gd name="T3" fmla="*/ 0 h 6"/>
                  <a:gd name="T4" fmla="*/ 0 60000 65536"/>
                  <a:gd name="T5" fmla="*/ 0 60000 65536"/>
                  <a:gd name="T6" fmla="*/ 0 w 7"/>
                  <a:gd name="T7" fmla="*/ 0 h 6"/>
                  <a:gd name="T8" fmla="*/ 7 w 7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7" h="6">
                    <a:moveTo>
                      <a:pt x="7" y="6"/>
                    </a:moveTo>
                    <a:cubicBezTo>
                      <a:pt x="5" y="5"/>
                      <a:pt x="5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1" name="Freeform 73"/>
              <p:cNvSpPr>
                <a:spLocks/>
              </p:cNvSpPr>
              <p:nvPr/>
            </p:nvSpPr>
            <p:spPr bwMode="auto">
              <a:xfrm>
                <a:off x="3732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0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>
                    <a:moveTo>
                      <a:pt x="3" y="8"/>
                    </a:moveTo>
                    <a:cubicBezTo>
                      <a:pt x="5" y="5"/>
                      <a:pt x="3" y="3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2" name="Freeform 74"/>
              <p:cNvSpPr>
                <a:spLocks/>
              </p:cNvSpPr>
              <p:nvPr/>
            </p:nvSpPr>
            <p:spPr bwMode="auto">
              <a:xfrm>
                <a:off x="3703" y="1432"/>
                <a:ext cx="48" cy="57"/>
              </a:xfrm>
              <a:custGeom>
                <a:avLst/>
                <a:gdLst>
                  <a:gd name="T0" fmla="*/ 2147483647 w 4"/>
                  <a:gd name="T1" fmla="*/ 2147483647 h 5"/>
                  <a:gd name="T2" fmla="*/ 0 w 4"/>
                  <a:gd name="T3" fmla="*/ 0 h 5"/>
                  <a:gd name="T4" fmla="*/ 0 60000 65536"/>
                  <a:gd name="T5" fmla="*/ 0 60000 65536"/>
                  <a:gd name="T6" fmla="*/ 0 w 4"/>
                  <a:gd name="T7" fmla="*/ 0 h 5"/>
                  <a:gd name="T8" fmla="*/ 4 w 4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5">
                    <a:moveTo>
                      <a:pt x="4" y="5"/>
                    </a:moveTo>
                    <a:cubicBezTo>
                      <a:pt x="4" y="4"/>
                      <a:pt x="2" y="2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3" name="Freeform 75"/>
              <p:cNvSpPr>
                <a:spLocks/>
              </p:cNvSpPr>
              <p:nvPr/>
            </p:nvSpPr>
            <p:spPr bwMode="auto">
              <a:xfrm>
                <a:off x="3699" y="1467"/>
                <a:ext cx="43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4" name="Freeform 76"/>
              <p:cNvSpPr>
                <a:spLocks/>
              </p:cNvSpPr>
              <p:nvPr/>
            </p:nvSpPr>
            <p:spPr bwMode="auto">
              <a:xfrm>
                <a:off x="3752" y="1444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0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>
                    <a:moveTo>
                      <a:pt x="5" y="3"/>
                    </a:moveTo>
                    <a:cubicBezTo>
                      <a:pt x="5" y="2"/>
                      <a:pt x="3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5" name="Freeform 77"/>
              <p:cNvSpPr>
                <a:spLocks/>
              </p:cNvSpPr>
              <p:nvPr/>
            </p:nvSpPr>
            <p:spPr bwMode="auto">
              <a:xfrm>
                <a:off x="3732" y="1432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0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>
                    <a:moveTo>
                      <a:pt x="5" y="6"/>
                    </a:moveTo>
                    <a:cubicBezTo>
                      <a:pt x="4" y="3"/>
                      <a:pt x="3" y="1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6" name="Freeform 78"/>
              <p:cNvSpPr>
                <a:spLocks/>
              </p:cNvSpPr>
              <p:nvPr/>
            </p:nvSpPr>
            <p:spPr bwMode="auto">
              <a:xfrm>
                <a:off x="3699" y="1513"/>
                <a:ext cx="77" cy="57"/>
              </a:xfrm>
              <a:custGeom>
                <a:avLst/>
                <a:gdLst>
                  <a:gd name="T0" fmla="*/ 2147483647 w 7"/>
                  <a:gd name="T1" fmla="*/ 2147483647 h 5"/>
                  <a:gd name="T2" fmla="*/ 2147483647 w 7"/>
                  <a:gd name="T3" fmla="*/ 2147483647 h 5"/>
                  <a:gd name="T4" fmla="*/ 0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>
                    <a:moveTo>
                      <a:pt x="7" y="5"/>
                    </a:moveTo>
                    <a:cubicBezTo>
                      <a:pt x="6" y="5"/>
                      <a:pt x="5" y="5"/>
                      <a:pt x="4" y="4"/>
                    </a:cubicBezTo>
                    <a:lnTo>
                      <a:pt x="0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7" name="Freeform 79"/>
              <p:cNvSpPr>
                <a:spLocks/>
              </p:cNvSpPr>
              <p:nvPr/>
            </p:nvSpPr>
            <p:spPr bwMode="auto">
              <a:xfrm>
                <a:off x="3742" y="1559"/>
                <a:ext cx="24" cy="57"/>
              </a:xfrm>
              <a:custGeom>
                <a:avLst/>
                <a:gdLst>
                  <a:gd name="T0" fmla="*/ 0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>
                    <a:moveTo>
                      <a:pt x="0" y="0"/>
                    </a:moveTo>
                    <a:cubicBezTo>
                      <a:pt x="1" y="2"/>
                      <a:pt x="2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8" name="Freeform 80"/>
              <p:cNvSpPr>
                <a:spLocks/>
              </p:cNvSpPr>
              <p:nvPr/>
            </p:nvSpPr>
            <p:spPr bwMode="auto">
              <a:xfrm>
                <a:off x="3699" y="1536"/>
                <a:ext cx="43" cy="115"/>
              </a:xfrm>
              <a:custGeom>
                <a:avLst/>
                <a:gdLst>
                  <a:gd name="T0" fmla="*/ 0 w 4"/>
                  <a:gd name="T1" fmla="*/ 0 h 10"/>
                  <a:gd name="T2" fmla="*/ 2147483647 w 4"/>
                  <a:gd name="T3" fmla="*/ 2147483647 h 10"/>
                  <a:gd name="T4" fmla="*/ 0 60000 65536"/>
                  <a:gd name="T5" fmla="*/ 0 60000 65536"/>
                  <a:gd name="T6" fmla="*/ 0 w 4"/>
                  <a:gd name="T7" fmla="*/ 0 h 10"/>
                  <a:gd name="T8" fmla="*/ 4 w 4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10">
                    <a:moveTo>
                      <a:pt x="0" y="0"/>
                    </a:moveTo>
                    <a:cubicBezTo>
                      <a:pt x="3" y="2"/>
                      <a:pt x="4" y="6"/>
                      <a:pt x="2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49" name="Freeform 81"/>
              <p:cNvSpPr>
                <a:spLocks/>
              </p:cNvSpPr>
              <p:nvPr/>
            </p:nvSpPr>
            <p:spPr bwMode="auto">
              <a:xfrm>
                <a:off x="3699" y="1547"/>
                <a:ext cx="34" cy="115"/>
              </a:xfrm>
              <a:custGeom>
                <a:avLst/>
                <a:gdLst>
                  <a:gd name="T0" fmla="*/ 0 w 3"/>
                  <a:gd name="T1" fmla="*/ 2147483647 h 10"/>
                  <a:gd name="T2" fmla="*/ 0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>
                    <a:moveTo>
                      <a:pt x="0" y="10"/>
                    </a:moveTo>
                    <a:cubicBezTo>
                      <a:pt x="3" y="8"/>
                      <a:pt x="2" y="4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0" name="Freeform 82"/>
              <p:cNvSpPr>
                <a:spLocks/>
              </p:cNvSpPr>
              <p:nvPr/>
            </p:nvSpPr>
            <p:spPr bwMode="auto">
              <a:xfrm>
                <a:off x="3670" y="1559"/>
                <a:ext cx="29" cy="126"/>
              </a:xfrm>
              <a:custGeom>
                <a:avLst/>
                <a:gdLst>
                  <a:gd name="T0" fmla="*/ 0 w 2"/>
                  <a:gd name="T1" fmla="*/ 0 h 11"/>
                  <a:gd name="T2" fmla="*/ 0 w 2"/>
                  <a:gd name="T3" fmla="*/ 2147483647 h 11"/>
                  <a:gd name="T4" fmla="*/ 0 60000 65536"/>
                  <a:gd name="T5" fmla="*/ 0 60000 65536"/>
                  <a:gd name="T6" fmla="*/ 0 w 2"/>
                  <a:gd name="T7" fmla="*/ 0 h 11"/>
                  <a:gd name="T8" fmla="*/ 2 w 2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11">
                    <a:moveTo>
                      <a:pt x="0" y="0"/>
                    </a:moveTo>
                    <a:cubicBezTo>
                      <a:pt x="2" y="6"/>
                      <a:pt x="1" y="9"/>
                      <a:pt x="0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1" name="Freeform 8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2" name="Freeform 8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3" name="Freeform 8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4" name="Freeform 8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5" name="Freeform 8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6" name="Freeform 8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7" name="Freeform 8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8" name="Freeform 9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9" name="Freeform 9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0" name="Freeform 9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1" name="Freeform 9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2" name="Freeform 9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3" name="Freeform 9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4" name="Freeform 96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5" name="Freeform 97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6" name="Freeform 98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7" name="Freeform 99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8" name="Freeform 100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9" name="Freeform 101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0" name="Freeform 102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1" name="Freeform 103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2" name="Freeform 104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3" name="Freeform 105"/>
              <p:cNvSpPr>
                <a:spLocks/>
              </p:cNvSpPr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4" name="Freeform 106"/>
              <p:cNvSpPr>
                <a:spLocks/>
              </p:cNvSpPr>
              <p:nvPr/>
            </p:nvSpPr>
            <p:spPr bwMode="auto">
              <a:xfrm>
                <a:off x="3410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1" y="1"/>
                    </a:moveTo>
                    <a:cubicBezTo>
                      <a:pt x="0" y="7"/>
                      <a:pt x="0" y="12"/>
                      <a:pt x="2" y="16"/>
                    </a:cubicBezTo>
                    <a:cubicBezTo>
                      <a:pt x="3" y="10"/>
                      <a:pt x="4" y="5"/>
                      <a:pt x="3" y="0"/>
                    </a:cubicBezTo>
                    <a:cubicBezTo>
                      <a:pt x="2" y="0"/>
                      <a:pt x="1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5" name="Freeform 107"/>
              <p:cNvSpPr>
                <a:spLocks/>
              </p:cNvSpPr>
              <p:nvPr/>
            </p:nvSpPr>
            <p:spPr bwMode="auto">
              <a:xfrm>
                <a:off x="3434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1" y="1"/>
                    </a:moveTo>
                    <a:cubicBezTo>
                      <a:pt x="0" y="6"/>
                      <a:pt x="0" y="11"/>
                      <a:pt x="2" y="15"/>
                    </a:cubicBezTo>
                    <a:cubicBezTo>
                      <a:pt x="4" y="9"/>
                      <a:pt x="4" y="4"/>
                      <a:pt x="3" y="0"/>
                    </a:cubicBezTo>
                    <a:cubicBezTo>
                      <a:pt x="3" y="0"/>
                      <a:pt x="2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6" name="Freeform 108"/>
              <p:cNvSpPr>
                <a:spLocks/>
              </p:cNvSpPr>
              <p:nvPr/>
            </p:nvSpPr>
            <p:spPr bwMode="auto">
              <a:xfrm>
                <a:off x="3458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2147483647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1" y="6"/>
                      <a:pt x="0" y="11"/>
                      <a:pt x="2" y="14"/>
                    </a:cubicBezTo>
                    <a:cubicBezTo>
                      <a:pt x="4" y="9"/>
                      <a:pt x="4" y="4"/>
                      <a:pt x="4" y="0"/>
                    </a:cubicBezTo>
                    <a:cubicBezTo>
                      <a:pt x="3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7" name="Freeform 109"/>
              <p:cNvSpPr>
                <a:spLocks/>
              </p:cNvSpPr>
              <p:nvPr/>
            </p:nvSpPr>
            <p:spPr bwMode="auto">
              <a:xfrm>
                <a:off x="3491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1" y="1"/>
                    </a:moveTo>
                    <a:cubicBezTo>
                      <a:pt x="0" y="5"/>
                      <a:pt x="0" y="10"/>
                      <a:pt x="2" y="13"/>
                    </a:cubicBezTo>
                    <a:cubicBezTo>
                      <a:pt x="3" y="8"/>
                      <a:pt x="4" y="4"/>
                      <a:pt x="3" y="0"/>
                    </a:cubicBezTo>
                    <a:cubicBezTo>
                      <a:pt x="2" y="0"/>
                      <a:pt x="2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8" name="Freeform 110"/>
              <p:cNvSpPr>
                <a:spLocks/>
              </p:cNvSpPr>
              <p:nvPr/>
            </p:nvSpPr>
            <p:spPr bwMode="auto">
              <a:xfrm>
                <a:off x="3511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1" y="5"/>
                      <a:pt x="0" y="9"/>
                      <a:pt x="2" y="12"/>
                    </a:cubicBezTo>
                    <a:cubicBezTo>
                      <a:pt x="4" y="7"/>
                      <a:pt x="4" y="3"/>
                      <a:pt x="3" y="0"/>
                    </a:cubicBezTo>
                    <a:cubicBezTo>
                      <a:pt x="3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9" name="Freeform 111"/>
              <p:cNvSpPr>
                <a:spLocks/>
              </p:cNvSpPr>
              <p:nvPr/>
            </p:nvSpPr>
            <p:spPr bwMode="auto">
              <a:xfrm>
                <a:off x="3535" y="1306"/>
                <a:ext cx="43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2147483647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1" y="5"/>
                      <a:pt x="0" y="9"/>
                      <a:pt x="2" y="11"/>
                    </a:cubicBezTo>
                    <a:cubicBezTo>
                      <a:pt x="4" y="7"/>
                      <a:pt x="4" y="4"/>
                      <a:pt x="4" y="0"/>
                    </a:cubicBezTo>
                    <a:cubicBezTo>
                      <a:pt x="3" y="1"/>
                      <a:pt x="3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0" name="Freeform 112"/>
              <p:cNvSpPr>
                <a:spLocks/>
              </p:cNvSpPr>
              <p:nvPr/>
            </p:nvSpPr>
            <p:spPr bwMode="auto">
              <a:xfrm>
                <a:off x="3559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2147483647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3" y="1"/>
                    </a:moveTo>
                    <a:cubicBezTo>
                      <a:pt x="2" y="4"/>
                      <a:pt x="0" y="8"/>
                      <a:pt x="2" y="10"/>
                    </a:cubicBezTo>
                    <a:cubicBezTo>
                      <a:pt x="4" y="7"/>
                      <a:pt x="4" y="3"/>
                      <a:pt x="4" y="0"/>
                    </a:cubicBezTo>
                    <a:cubicBezTo>
                      <a:pt x="4" y="0"/>
                      <a:pt x="3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1" name="Freeform 11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2" name="Freeform 11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3" name="Freeform 11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4" name="Freeform 11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5" name="Freeform 11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6" name="Freeform 11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7" name="Freeform 11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8" name="Freeform 12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9" name="Freeform 12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0" name="Freeform 12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1" name="Freeform 12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2" name="Freeform 12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3" name="Freeform 12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4" name="Freeform 126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5" name="Freeform 127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6" name="Freeform 128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7" name="Freeform 129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8" name="Freeform 130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9" name="Freeform 131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0" name="Freeform 132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1" name="Freeform 133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2" name="Freeform 134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3" name="Freeform 135"/>
              <p:cNvSpPr>
                <a:spLocks/>
              </p:cNvSpPr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4" name="Freeform 136"/>
              <p:cNvSpPr>
                <a:spLocks/>
              </p:cNvSpPr>
              <p:nvPr/>
            </p:nvSpPr>
            <p:spPr bwMode="auto">
              <a:xfrm>
                <a:off x="3386" y="1329"/>
                <a:ext cx="72" cy="103"/>
              </a:xfrm>
              <a:custGeom>
                <a:avLst/>
                <a:gdLst>
                  <a:gd name="T0" fmla="*/ 0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0" y="9"/>
                    </a:moveTo>
                    <a:cubicBezTo>
                      <a:pt x="0" y="9"/>
                      <a:pt x="0" y="6"/>
                      <a:pt x="1" y="3"/>
                    </a:cubicBezTo>
                    <a:cubicBezTo>
                      <a:pt x="1" y="2"/>
                      <a:pt x="1" y="2"/>
                      <a:pt x="2" y="1"/>
                    </a:cubicBezTo>
                    <a:cubicBezTo>
                      <a:pt x="3" y="0"/>
                      <a:pt x="5" y="0"/>
                      <a:pt x="6" y="0"/>
                    </a:cubicBezTo>
                    <a:cubicBezTo>
                      <a:pt x="6" y="1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8"/>
                      <a:pt x="2" y="9"/>
                      <a:pt x="0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5" name="Freeform 137"/>
              <p:cNvSpPr>
                <a:spLocks/>
              </p:cNvSpPr>
              <p:nvPr/>
            </p:nvSpPr>
            <p:spPr bwMode="auto">
              <a:xfrm>
                <a:off x="3424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1" y="9"/>
                    </a:moveTo>
                    <a:cubicBezTo>
                      <a:pt x="0" y="8"/>
                      <a:pt x="1" y="6"/>
                      <a:pt x="2" y="4"/>
                    </a:cubicBezTo>
                    <a:cubicBezTo>
                      <a:pt x="3" y="2"/>
                      <a:pt x="4" y="0"/>
                      <a:pt x="6" y="1"/>
                    </a:cubicBezTo>
                    <a:cubicBezTo>
                      <a:pt x="5" y="2"/>
                      <a:pt x="5" y="3"/>
                      <a:pt x="5" y="4"/>
                    </a:cubicBezTo>
                    <a:cubicBezTo>
                      <a:pt x="4" y="5"/>
                      <a:pt x="4" y="6"/>
                      <a:pt x="4" y="6"/>
                    </a:cubicBezTo>
                    <a:cubicBezTo>
                      <a:pt x="4" y="8"/>
                      <a:pt x="2" y="8"/>
                      <a:pt x="1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6" name="Freeform 138"/>
              <p:cNvSpPr>
                <a:spLocks/>
              </p:cNvSpPr>
              <p:nvPr/>
            </p:nvSpPr>
            <p:spPr bwMode="auto">
              <a:xfrm>
                <a:off x="3467" y="1317"/>
                <a:ext cx="43" cy="92"/>
              </a:xfrm>
              <a:custGeom>
                <a:avLst/>
                <a:gdLst>
                  <a:gd name="T0" fmla="*/ 0 w 4"/>
                  <a:gd name="T1" fmla="*/ 2147483647 h 8"/>
                  <a:gd name="T2" fmla="*/ 2147483647 w 4"/>
                  <a:gd name="T3" fmla="*/ 2147483647 h 8"/>
                  <a:gd name="T4" fmla="*/ 2147483647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0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0" y="8"/>
                    </a:moveTo>
                    <a:cubicBezTo>
                      <a:pt x="0" y="7"/>
                      <a:pt x="0" y="5"/>
                      <a:pt x="1" y="3"/>
                    </a:cubicBezTo>
                    <a:cubicBezTo>
                      <a:pt x="1" y="1"/>
                      <a:pt x="3" y="0"/>
                      <a:pt x="4" y="0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4"/>
                      <a:pt x="3" y="5"/>
                      <a:pt x="3" y="6"/>
                    </a:cubicBezTo>
                    <a:cubicBezTo>
                      <a:pt x="2" y="7"/>
                      <a:pt x="1" y="7"/>
                      <a:pt x="0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7" name="Freeform 139"/>
              <p:cNvSpPr>
                <a:spLocks/>
              </p:cNvSpPr>
              <p:nvPr/>
            </p:nvSpPr>
            <p:spPr bwMode="auto">
              <a:xfrm>
                <a:off x="3501" y="1317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0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0"/>
                    </a:cubicBezTo>
                    <a:cubicBezTo>
                      <a:pt x="3" y="1"/>
                      <a:pt x="3" y="2"/>
                      <a:pt x="2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6"/>
                      <a:pt x="1" y="6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8" name="Freeform 140"/>
              <p:cNvSpPr>
                <a:spLocks/>
              </p:cNvSpPr>
              <p:nvPr/>
            </p:nvSpPr>
            <p:spPr bwMode="auto">
              <a:xfrm>
                <a:off x="3525" y="1306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0" y="7"/>
                    </a:moveTo>
                    <a:cubicBezTo>
                      <a:pt x="0" y="7"/>
                      <a:pt x="0" y="5"/>
                      <a:pt x="0" y="3"/>
                    </a:cubicBezTo>
                    <a:cubicBezTo>
                      <a:pt x="1" y="2"/>
                      <a:pt x="2" y="0"/>
                      <a:pt x="3" y="1"/>
                    </a:cubicBezTo>
                    <a:cubicBezTo>
                      <a:pt x="3" y="2"/>
                      <a:pt x="2" y="3"/>
                      <a:pt x="2" y="3"/>
                    </a:cubicBezTo>
                    <a:cubicBezTo>
                      <a:pt x="2" y="4"/>
                      <a:pt x="2" y="5"/>
                      <a:pt x="2" y="5"/>
                    </a:cubicBezTo>
                    <a:cubicBezTo>
                      <a:pt x="2" y="6"/>
                      <a:pt x="1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9" name="Freeform 141"/>
              <p:cNvSpPr>
                <a:spLocks/>
              </p:cNvSpPr>
              <p:nvPr/>
            </p:nvSpPr>
            <p:spPr bwMode="auto">
              <a:xfrm>
                <a:off x="3544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0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2"/>
                      <a:pt x="2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6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0" name="Freeform 142"/>
              <p:cNvSpPr>
                <a:spLocks/>
              </p:cNvSpPr>
              <p:nvPr/>
            </p:nvSpPr>
            <p:spPr bwMode="auto">
              <a:xfrm>
                <a:off x="3559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2" y="4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1" name="Freeform 143"/>
              <p:cNvSpPr>
                <a:spLocks/>
              </p:cNvSpPr>
              <p:nvPr/>
            </p:nvSpPr>
            <p:spPr bwMode="auto">
              <a:xfrm>
                <a:off x="3578" y="1306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0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2" name="Freeform 144"/>
              <p:cNvSpPr>
                <a:spLocks/>
              </p:cNvSpPr>
              <p:nvPr/>
            </p:nvSpPr>
            <p:spPr bwMode="auto">
              <a:xfrm>
                <a:off x="3593" y="1306"/>
                <a:ext cx="19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3" name="Freeform 145"/>
              <p:cNvSpPr>
                <a:spLocks/>
              </p:cNvSpPr>
              <p:nvPr/>
            </p:nvSpPr>
            <p:spPr bwMode="auto">
              <a:xfrm>
                <a:off x="360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4" name="Freeform 146"/>
              <p:cNvSpPr>
                <a:spLocks/>
              </p:cNvSpPr>
              <p:nvPr/>
            </p:nvSpPr>
            <p:spPr bwMode="auto">
              <a:xfrm>
                <a:off x="361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5" name="Freeform 147"/>
              <p:cNvSpPr>
                <a:spLocks/>
              </p:cNvSpPr>
              <p:nvPr/>
            </p:nvSpPr>
            <p:spPr bwMode="auto">
              <a:xfrm>
                <a:off x="3626" y="1306"/>
                <a:ext cx="19" cy="46"/>
              </a:xfrm>
              <a:custGeom>
                <a:avLst/>
                <a:gdLst>
                  <a:gd name="T0" fmla="*/ 0 w 2"/>
                  <a:gd name="T1" fmla="*/ 2147483647 h 4"/>
                  <a:gd name="T2" fmla="*/ 0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2"/>
                      <a:pt x="0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0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6" name="Freeform 148"/>
              <p:cNvSpPr>
                <a:spLocks/>
              </p:cNvSpPr>
              <p:nvPr/>
            </p:nvSpPr>
            <p:spPr bwMode="auto">
              <a:xfrm>
                <a:off x="3410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0" y="4"/>
                      <a:pt x="1" y="2"/>
                    </a:cubicBezTo>
                    <a:cubicBezTo>
                      <a:pt x="2" y="1"/>
                      <a:pt x="2" y="0"/>
                      <a:pt x="3" y="0"/>
                    </a:cubicBezTo>
                    <a:cubicBezTo>
                      <a:pt x="4" y="0"/>
                      <a:pt x="5" y="0"/>
                      <a:pt x="6" y="1"/>
                    </a:cubicBezTo>
                    <a:cubicBezTo>
                      <a:pt x="5" y="2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7" name="Freeform 149"/>
              <p:cNvSpPr>
                <a:spLocks/>
              </p:cNvSpPr>
              <p:nvPr/>
            </p:nvSpPr>
            <p:spPr bwMode="auto">
              <a:xfrm>
                <a:off x="3443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0" y="7"/>
                    </a:moveTo>
                    <a:cubicBezTo>
                      <a:pt x="0" y="6"/>
                      <a:pt x="1" y="4"/>
                      <a:pt x="2" y="3"/>
                    </a:cubicBezTo>
                    <a:cubicBezTo>
                      <a:pt x="3" y="1"/>
                      <a:pt x="4" y="0"/>
                      <a:pt x="6" y="1"/>
                    </a:cubicBezTo>
                    <a:cubicBezTo>
                      <a:pt x="5" y="2"/>
                      <a:pt x="4" y="3"/>
                      <a:pt x="4" y="3"/>
                    </a:cubicBezTo>
                    <a:cubicBezTo>
                      <a:pt x="4" y="4"/>
                      <a:pt x="3" y="5"/>
                      <a:pt x="3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8" name="Freeform 150"/>
              <p:cNvSpPr>
                <a:spLocks/>
              </p:cNvSpPr>
              <p:nvPr/>
            </p:nvSpPr>
            <p:spPr bwMode="auto">
              <a:xfrm>
                <a:off x="3477" y="1271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2147483647 h 6"/>
                  <a:gd name="T4" fmla="*/ 2147483647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0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0" y="6"/>
                    </a:moveTo>
                    <a:cubicBezTo>
                      <a:pt x="0" y="5"/>
                      <a:pt x="0" y="3"/>
                      <a:pt x="1" y="2"/>
                    </a:cubicBezTo>
                    <a:cubicBezTo>
                      <a:pt x="2" y="0"/>
                      <a:pt x="3" y="0"/>
                      <a:pt x="5" y="1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9" name="Freeform 151"/>
              <p:cNvSpPr>
                <a:spLocks/>
              </p:cNvSpPr>
              <p:nvPr/>
            </p:nvSpPr>
            <p:spPr bwMode="auto">
              <a:xfrm>
                <a:off x="3501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3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4" y="1"/>
                      <a:pt x="3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0" name="Freeform 152"/>
              <p:cNvSpPr>
                <a:spLocks/>
              </p:cNvSpPr>
              <p:nvPr/>
            </p:nvSpPr>
            <p:spPr bwMode="auto">
              <a:xfrm>
                <a:off x="3525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0" y="6"/>
                    </a:moveTo>
                    <a:cubicBezTo>
                      <a:pt x="0" y="5"/>
                      <a:pt x="1" y="4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3" y="2"/>
                      <a:pt x="3" y="2"/>
                      <a:pt x="3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1" name="Freeform 153"/>
              <p:cNvSpPr>
                <a:spLocks/>
              </p:cNvSpPr>
              <p:nvPr/>
            </p:nvSpPr>
            <p:spPr bwMode="auto">
              <a:xfrm>
                <a:off x="3544" y="1271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2"/>
                      <a:pt x="3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2" name="Freeform 154"/>
              <p:cNvSpPr>
                <a:spLocks/>
              </p:cNvSpPr>
              <p:nvPr/>
            </p:nvSpPr>
            <p:spPr bwMode="auto">
              <a:xfrm>
                <a:off x="3569" y="1283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0" y="4"/>
                    </a:moveTo>
                    <a:cubicBezTo>
                      <a:pt x="0" y="4"/>
                      <a:pt x="0" y="3"/>
                      <a:pt x="0" y="2"/>
                    </a:cubicBezTo>
                    <a:cubicBezTo>
                      <a:pt x="1" y="0"/>
                      <a:pt x="2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0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3" name="Freeform 155"/>
              <p:cNvSpPr>
                <a:spLocks/>
              </p:cNvSpPr>
              <p:nvPr/>
            </p:nvSpPr>
            <p:spPr bwMode="auto">
              <a:xfrm>
                <a:off x="3578" y="1283"/>
                <a:ext cx="34" cy="57"/>
              </a:xfrm>
              <a:custGeom>
                <a:avLst/>
                <a:gdLst>
                  <a:gd name="T0" fmla="*/ 0 w 3"/>
                  <a:gd name="T1" fmla="*/ 2147483647 h 5"/>
                  <a:gd name="T2" fmla="*/ 2147483647 w 3"/>
                  <a:gd name="T3" fmla="*/ 2147483647 h 5"/>
                  <a:gd name="T4" fmla="*/ 2147483647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0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4" name="Freeform 156"/>
              <p:cNvSpPr>
                <a:spLocks/>
              </p:cNvSpPr>
              <p:nvPr/>
            </p:nvSpPr>
            <p:spPr bwMode="auto">
              <a:xfrm>
                <a:off x="3593" y="1283"/>
                <a:ext cx="34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2147483647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0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5" name="Freeform 157"/>
              <p:cNvSpPr>
                <a:spLocks/>
              </p:cNvSpPr>
              <p:nvPr/>
            </p:nvSpPr>
            <p:spPr bwMode="auto">
              <a:xfrm>
                <a:off x="360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6" name="Freeform 158"/>
              <p:cNvSpPr>
                <a:spLocks/>
              </p:cNvSpPr>
              <p:nvPr/>
            </p:nvSpPr>
            <p:spPr bwMode="auto">
              <a:xfrm>
                <a:off x="361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7" name="Freeform 159"/>
              <p:cNvSpPr>
                <a:spLocks/>
              </p:cNvSpPr>
              <p:nvPr/>
            </p:nvSpPr>
            <p:spPr bwMode="auto">
              <a:xfrm>
                <a:off x="3626" y="1294"/>
                <a:ext cx="19" cy="34"/>
              </a:xfrm>
              <a:custGeom>
                <a:avLst/>
                <a:gdLst>
                  <a:gd name="T0" fmla="*/ 0 w 2"/>
                  <a:gd name="T1" fmla="*/ 2147483647 h 3"/>
                  <a:gd name="T2" fmla="*/ 2147483647 w 2"/>
                  <a:gd name="T3" fmla="*/ 2147483647 h 3"/>
                  <a:gd name="T4" fmla="*/ 2147483647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0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0" y="3"/>
                    </a:moveTo>
                    <a:cubicBezTo>
                      <a:pt x="0" y="3"/>
                      <a:pt x="0" y="2"/>
                      <a:pt x="1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8" name="Freeform 16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29" name="Freeform 16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0" name="Freeform 16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1" name="Freeform 16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2" name="Freeform 16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3" name="Freeform 16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4" name="Freeform 16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5" name="Freeform 16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6" name="Freeform 16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7" name="Freeform 16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8" name="Freeform 17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9" name="Freeform 17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0" name="Freeform 17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1" name="Freeform 173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2" name="Freeform 174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3" name="Freeform 175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4" name="Freeform 176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5" name="Freeform 177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6" name="Freeform 178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7" name="Freeform 179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8" name="Freeform 180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9" name="Freeform 181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0" name="Freeform 182"/>
              <p:cNvSpPr>
                <a:spLocks/>
              </p:cNvSpPr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1" name="Freeform 183"/>
              <p:cNvSpPr>
                <a:spLocks/>
              </p:cNvSpPr>
              <p:nvPr/>
            </p:nvSpPr>
            <p:spPr bwMode="auto">
              <a:xfrm>
                <a:off x="3443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1"/>
                      <a:pt x="5" y="0"/>
                    </a:cubicBezTo>
                    <a:cubicBezTo>
                      <a:pt x="4" y="0"/>
                      <a:pt x="4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2" name="Freeform 184"/>
              <p:cNvSpPr>
                <a:spLocks/>
              </p:cNvSpPr>
              <p:nvPr/>
            </p:nvSpPr>
            <p:spPr bwMode="auto">
              <a:xfrm>
                <a:off x="3467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2"/>
                      <a:pt x="4" y="1"/>
                    </a:cubicBezTo>
                    <a:cubicBezTo>
                      <a:pt x="4" y="1"/>
                      <a:pt x="3" y="1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3" name="Freeform 185"/>
              <p:cNvSpPr>
                <a:spLocks/>
              </p:cNvSpPr>
              <p:nvPr/>
            </p:nvSpPr>
            <p:spPr bwMode="auto">
              <a:xfrm>
                <a:off x="3491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3" y="0"/>
                    </a:moveTo>
                    <a:cubicBezTo>
                      <a:pt x="2" y="1"/>
                      <a:pt x="1" y="2"/>
                      <a:pt x="0" y="3"/>
                    </a:cubicBezTo>
                    <a:cubicBezTo>
                      <a:pt x="1" y="4"/>
                      <a:pt x="2" y="3"/>
                      <a:pt x="3" y="2"/>
                    </a:cubicBezTo>
                    <a:cubicBezTo>
                      <a:pt x="3" y="2"/>
                      <a:pt x="3" y="1"/>
                      <a:pt x="4" y="0"/>
                    </a:cubicBezTo>
                    <a:cubicBezTo>
                      <a:pt x="3" y="0"/>
                      <a:pt x="3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4" name="Freeform 186"/>
              <p:cNvSpPr>
                <a:spLocks/>
              </p:cNvSpPr>
              <p:nvPr/>
            </p:nvSpPr>
            <p:spPr bwMode="auto">
              <a:xfrm>
                <a:off x="3511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cubicBezTo>
                      <a:pt x="1" y="0"/>
                      <a:pt x="1" y="1"/>
                      <a:pt x="0" y="2"/>
                    </a:cubicBezTo>
                    <a:cubicBezTo>
                      <a:pt x="1" y="3"/>
                      <a:pt x="1" y="2"/>
                      <a:pt x="2" y="1"/>
                    </a:cubicBezTo>
                    <a:cubicBezTo>
                      <a:pt x="3" y="1"/>
                      <a:pt x="3" y="1"/>
                      <a:pt x="3" y="0"/>
                    </a:cubicBezTo>
                    <a:cubicBezTo>
                      <a:pt x="3" y="0"/>
                      <a:pt x="3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5" name="Freeform 18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6" name="Freeform 18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7" name="Freeform 18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8" name="Freeform 19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9" name="Freeform 19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0" name="Freeform 19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1" name="Freeform 19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2" name="Freeform 19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3" name="Freeform 19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4" name="Freeform 19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5" name="Freeform 19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6" name="Freeform 19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7" name="Freeform 19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8" name="Freeform 200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9" name="Freeform 201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0" name="Freeform 202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1" name="Freeform 203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2" name="Freeform 204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3" name="Freeform 205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4" name="Freeform 206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5" name="Freeform 207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6" name="Freeform 208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7" name="Freeform 209"/>
              <p:cNvSpPr>
                <a:spLocks/>
              </p:cNvSpPr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8" name="Freeform 210"/>
              <p:cNvSpPr>
                <a:spLocks/>
              </p:cNvSpPr>
              <p:nvPr/>
            </p:nvSpPr>
            <p:spPr bwMode="auto">
              <a:xfrm>
                <a:off x="3477" y="1203"/>
                <a:ext cx="48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2147483647 w 4"/>
                  <a:gd name="T5" fmla="*/ 2147483647 h 2"/>
                  <a:gd name="T6" fmla="*/ 2147483647 w 4"/>
                  <a:gd name="T7" fmla="*/ 2147483647 h 2"/>
                  <a:gd name="T8" fmla="*/ 0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0" y="2"/>
                    </a:moveTo>
                    <a:cubicBezTo>
                      <a:pt x="2" y="1"/>
                      <a:pt x="3" y="1"/>
                      <a:pt x="4" y="0"/>
                    </a:cubicBezTo>
                    <a:lnTo>
                      <a:pt x="4" y="1"/>
                    </a:lnTo>
                    <a:cubicBezTo>
                      <a:pt x="4" y="2"/>
                      <a:pt x="3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9" name="Freeform 211"/>
              <p:cNvSpPr>
                <a:spLocks/>
              </p:cNvSpPr>
              <p:nvPr/>
            </p:nvSpPr>
            <p:spPr bwMode="auto">
              <a:xfrm>
                <a:off x="3501" y="1214"/>
                <a:ext cx="34" cy="23"/>
              </a:xfrm>
              <a:custGeom>
                <a:avLst/>
                <a:gdLst>
                  <a:gd name="T0" fmla="*/ 0 w 3"/>
                  <a:gd name="T1" fmla="*/ 2147483647 h 2"/>
                  <a:gd name="T2" fmla="*/ 2147483647 w 3"/>
                  <a:gd name="T3" fmla="*/ 0 h 2"/>
                  <a:gd name="T4" fmla="*/ 2147483647 w 3"/>
                  <a:gd name="T5" fmla="*/ 2147483647 h 2"/>
                  <a:gd name="T6" fmla="*/ 2147483647 w 3"/>
                  <a:gd name="T7" fmla="*/ 2147483647 h 2"/>
                  <a:gd name="T8" fmla="*/ 0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0" y="1"/>
                    </a:moveTo>
                    <a:cubicBezTo>
                      <a:pt x="1" y="1"/>
                      <a:pt x="2" y="0"/>
                      <a:pt x="3" y="0"/>
                    </a:cubicBezTo>
                    <a:lnTo>
                      <a:pt x="3" y="1"/>
                    </a:lnTo>
                    <a:cubicBezTo>
                      <a:pt x="3" y="1"/>
                      <a:pt x="2" y="2"/>
                      <a:pt x="1" y="2"/>
                    </a:cubicBezTo>
                    <a:cubicBezTo>
                      <a:pt x="1" y="2"/>
                      <a:pt x="0" y="2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0" name="Freeform 212"/>
              <p:cNvSpPr>
                <a:spLocks/>
              </p:cNvSpPr>
              <p:nvPr/>
            </p:nvSpPr>
            <p:spPr bwMode="auto">
              <a:xfrm>
                <a:off x="3511" y="122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cubicBezTo>
                      <a:pt x="1" y="1"/>
                      <a:pt x="2" y="0"/>
                      <a:pt x="2" y="0"/>
                    </a:cubicBezTo>
                    <a:lnTo>
                      <a:pt x="3" y="1"/>
                    </a:lnTo>
                    <a:cubicBezTo>
                      <a:pt x="2" y="1"/>
                      <a:pt x="2" y="1"/>
                      <a:pt x="1" y="1"/>
                    </a:cubicBezTo>
                    <a:cubicBezTo>
                      <a:pt x="1" y="1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1" name="Freeform 213"/>
              <p:cNvSpPr>
                <a:spLocks/>
              </p:cNvSpPr>
              <p:nvPr/>
            </p:nvSpPr>
            <p:spPr bwMode="auto">
              <a:xfrm>
                <a:off x="3544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1" y="0"/>
                    </a:moveTo>
                    <a:cubicBezTo>
                      <a:pt x="1" y="1"/>
                      <a:pt x="1" y="1"/>
                      <a:pt x="0" y="2"/>
                    </a:cubicBezTo>
                    <a:cubicBezTo>
                      <a:pt x="1" y="2"/>
                      <a:pt x="2" y="2"/>
                      <a:pt x="3" y="1"/>
                    </a:cubicBez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2" name="Freeform 214"/>
              <p:cNvSpPr>
                <a:spLocks/>
              </p:cNvSpPr>
              <p:nvPr/>
            </p:nvSpPr>
            <p:spPr bwMode="auto">
              <a:xfrm>
                <a:off x="3511" y="1191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0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0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0" y="1"/>
                    </a:moveTo>
                    <a:lnTo>
                      <a:pt x="0" y="1"/>
                    </a:lnTo>
                    <a:cubicBezTo>
                      <a:pt x="1" y="2"/>
                      <a:pt x="2" y="2"/>
                      <a:pt x="2" y="3"/>
                    </a:cubicBezTo>
                    <a:cubicBezTo>
                      <a:pt x="2" y="4"/>
                      <a:pt x="2" y="5"/>
                      <a:pt x="3" y="5"/>
                    </a:cubicBezTo>
                    <a:cubicBezTo>
                      <a:pt x="3" y="6"/>
                      <a:pt x="4" y="7"/>
                      <a:pt x="5" y="7"/>
                    </a:cubicBezTo>
                    <a:lnTo>
                      <a:pt x="6" y="6"/>
                    </a:lnTo>
                    <a:cubicBezTo>
                      <a:pt x="5" y="6"/>
                      <a:pt x="4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3" y="1"/>
                      <a:pt x="2" y="1"/>
                      <a:pt x="1" y="1"/>
                    </a:cubicBezTo>
                    <a:cubicBezTo>
                      <a:pt x="0" y="0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3" name="Freeform 215"/>
              <p:cNvSpPr>
                <a:spLocks/>
              </p:cNvSpPr>
              <p:nvPr/>
            </p:nvSpPr>
            <p:spPr bwMode="auto">
              <a:xfrm>
                <a:off x="3602" y="1157"/>
                <a:ext cx="130" cy="69"/>
              </a:xfrm>
              <a:custGeom>
                <a:avLst/>
                <a:gdLst>
                  <a:gd name="T0" fmla="*/ 0 w 11"/>
                  <a:gd name="T1" fmla="*/ 2147483647 h 6"/>
                  <a:gd name="T2" fmla="*/ 0 w 11"/>
                  <a:gd name="T3" fmla="*/ 2147483647 h 6"/>
                  <a:gd name="T4" fmla="*/ 2147483647 w 11"/>
                  <a:gd name="T5" fmla="*/ 2147483647 h 6"/>
                  <a:gd name="T6" fmla="*/ 2147483647 w 11"/>
                  <a:gd name="T7" fmla="*/ 2147483647 h 6"/>
                  <a:gd name="T8" fmla="*/ 2147483647 w 11"/>
                  <a:gd name="T9" fmla="*/ 2147483647 h 6"/>
                  <a:gd name="T10" fmla="*/ 2147483647 w 11"/>
                  <a:gd name="T11" fmla="*/ 2147483647 h 6"/>
                  <a:gd name="T12" fmla="*/ 2147483647 w 11"/>
                  <a:gd name="T13" fmla="*/ 2147483647 h 6"/>
                  <a:gd name="T14" fmla="*/ 2147483647 w 11"/>
                  <a:gd name="T15" fmla="*/ 2147483647 h 6"/>
                  <a:gd name="T16" fmla="*/ 2147483647 w 11"/>
                  <a:gd name="T17" fmla="*/ 2147483647 h 6"/>
                  <a:gd name="T18" fmla="*/ 2147483647 w 11"/>
                  <a:gd name="T19" fmla="*/ 2147483647 h 6"/>
                  <a:gd name="T20" fmla="*/ 2147483647 w 11"/>
                  <a:gd name="T21" fmla="*/ 2147483647 h 6"/>
                  <a:gd name="T22" fmla="*/ 2147483647 w 11"/>
                  <a:gd name="T23" fmla="*/ 2147483647 h 6"/>
                  <a:gd name="T24" fmla="*/ 2147483647 w 11"/>
                  <a:gd name="T25" fmla="*/ 2147483647 h 6"/>
                  <a:gd name="T26" fmla="*/ 2147483647 w 11"/>
                  <a:gd name="T27" fmla="*/ 2147483647 h 6"/>
                  <a:gd name="T28" fmla="*/ 2147483647 w 11"/>
                  <a:gd name="T29" fmla="*/ 2147483647 h 6"/>
                  <a:gd name="T30" fmla="*/ 2147483647 w 11"/>
                  <a:gd name="T31" fmla="*/ 2147483647 h 6"/>
                  <a:gd name="T32" fmla="*/ 2147483647 w 11"/>
                  <a:gd name="T33" fmla="*/ 2147483647 h 6"/>
                  <a:gd name="T34" fmla="*/ 2147483647 w 11"/>
                  <a:gd name="T35" fmla="*/ 0 h 6"/>
                  <a:gd name="T36" fmla="*/ 2147483647 w 11"/>
                  <a:gd name="T37" fmla="*/ 0 h 6"/>
                  <a:gd name="T38" fmla="*/ 2147483647 w 11"/>
                  <a:gd name="T39" fmla="*/ 2147483647 h 6"/>
                  <a:gd name="T40" fmla="*/ 2147483647 w 11"/>
                  <a:gd name="T41" fmla="*/ 2147483647 h 6"/>
                  <a:gd name="T42" fmla="*/ 2147483647 w 11"/>
                  <a:gd name="T43" fmla="*/ 2147483647 h 6"/>
                  <a:gd name="T44" fmla="*/ 2147483647 w 11"/>
                  <a:gd name="T45" fmla="*/ 0 h 6"/>
                  <a:gd name="T46" fmla="*/ 2147483647 w 11"/>
                  <a:gd name="T47" fmla="*/ 0 h 6"/>
                  <a:gd name="T48" fmla="*/ 0 w 11"/>
                  <a:gd name="T49" fmla="*/ 2147483647 h 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1"/>
                  <a:gd name="T76" fmla="*/ 0 h 6"/>
                  <a:gd name="T77" fmla="*/ 11 w 11"/>
                  <a:gd name="T78" fmla="*/ 6 h 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1" h="6">
                    <a:moveTo>
                      <a:pt x="0" y="4"/>
                    </a:moveTo>
                    <a:lnTo>
                      <a:pt x="0" y="6"/>
                    </a:lnTo>
                    <a:cubicBezTo>
                      <a:pt x="1" y="6"/>
                      <a:pt x="1" y="5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6"/>
                      <a:pt x="3" y="5"/>
                      <a:pt x="3" y="3"/>
                    </a:cubicBezTo>
                    <a:lnTo>
                      <a:pt x="5" y="6"/>
                    </a:lnTo>
                    <a:lnTo>
                      <a:pt x="5" y="3"/>
                    </a:lnTo>
                    <a:lnTo>
                      <a:pt x="6" y="4"/>
                    </a:lnTo>
                    <a:lnTo>
                      <a:pt x="6" y="3"/>
                    </a:lnTo>
                    <a:lnTo>
                      <a:pt x="6" y="6"/>
                    </a:lnTo>
                    <a:lnTo>
                      <a:pt x="8" y="3"/>
                    </a:lnTo>
                    <a:cubicBezTo>
                      <a:pt x="8" y="5"/>
                      <a:pt x="8" y="6"/>
                      <a:pt x="9" y="6"/>
                    </a:cubicBezTo>
                    <a:cubicBezTo>
                      <a:pt x="9" y="5"/>
                      <a:pt x="9" y="4"/>
                      <a:pt x="9" y="3"/>
                    </a:cubicBezTo>
                    <a:cubicBezTo>
                      <a:pt x="10" y="5"/>
                      <a:pt x="10" y="6"/>
                      <a:pt x="11" y="6"/>
                    </a:cubicBezTo>
                    <a:lnTo>
                      <a:pt x="11" y="4"/>
                    </a:lnTo>
                    <a:lnTo>
                      <a:pt x="10" y="0"/>
                    </a:lnTo>
                    <a:lnTo>
                      <a:pt x="8" y="0"/>
                    </a:lnTo>
                    <a:lnTo>
                      <a:pt x="6" y="1"/>
                    </a:lnTo>
                    <a:lnTo>
                      <a:pt x="3" y="0"/>
                    </a:lnTo>
                    <a:lnTo>
                      <a:pt x="1" y="0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4" name="Freeform 21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5" name="Freeform 21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6" name="Freeform 21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7" name="Freeform 21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8" name="Freeform 22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9" name="Freeform 22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0" name="Freeform 22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1" name="Freeform 22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2" name="Freeform 22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3" name="Freeform 22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4" name="Freeform 22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5" name="Freeform 22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6" name="Freeform 22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7" name="Freeform 229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8" name="Freeform 230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9" name="Freeform 231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0" name="Freeform 232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1" name="Freeform 233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2" name="Freeform 234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3" name="Freeform 235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4" name="Freeform 236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5" name="Freeform 237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6" name="Freeform 238"/>
              <p:cNvSpPr>
                <a:spLocks/>
              </p:cNvSpPr>
              <p:nvPr/>
            </p:nvSpPr>
            <p:spPr bwMode="auto">
              <a:xfrm>
                <a:off x="3911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7" name="Freeform 239"/>
              <p:cNvSpPr>
                <a:spLocks/>
              </p:cNvSpPr>
              <p:nvPr/>
            </p:nvSpPr>
            <p:spPr bwMode="auto">
              <a:xfrm>
                <a:off x="3877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>
                    <a:moveTo>
                      <a:pt x="3" y="1"/>
                    </a:moveTo>
                    <a:cubicBezTo>
                      <a:pt x="4" y="7"/>
                      <a:pt x="4" y="12"/>
                      <a:pt x="2" y="16"/>
                    </a:cubicBezTo>
                    <a:cubicBezTo>
                      <a:pt x="1" y="10"/>
                      <a:pt x="0" y="5"/>
                      <a:pt x="1" y="0"/>
                    </a:cubicBezTo>
                    <a:cubicBezTo>
                      <a:pt x="2" y="0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8" name="Freeform 240"/>
              <p:cNvSpPr>
                <a:spLocks/>
              </p:cNvSpPr>
              <p:nvPr/>
            </p:nvSpPr>
            <p:spPr bwMode="auto">
              <a:xfrm>
                <a:off x="3858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>
                    <a:moveTo>
                      <a:pt x="3" y="1"/>
                    </a:moveTo>
                    <a:cubicBezTo>
                      <a:pt x="4" y="6"/>
                      <a:pt x="4" y="11"/>
                      <a:pt x="2" y="15"/>
                    </a:cubicBezTo>
                    <a:cubicBezTo>
                      <a:pt x="0" y="9"/>
                      <a:pt x="0" y="4"/>
                      <a:pt x="1" y="0"/>
                    </a:cubicBezTo>
                    <a:cubicBezTo>
                      <a:pt x="1" y="0"/>
                      <a:pt x="2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9" name="Freeform 241"/>
              <p:cNvSpPr>
                <a:spLocks/>
              </p:cNvSpPr>
              <p:nvPr/>
            </p:nvSpPr>
            <p:spPr bwMode="auto">
              <a:xfrm>
                <a:off x="3834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0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>
                    <a:moveTo>
                      <a:pt x="2" y="1"/>
                    </a:moveTo>
                    <a:cubicBezTo>
                      <a:pt x="3" y="6"/>
                      <a:pt x="4" y="11"/>
                      <a:pt x="2" y="14"/>
                    </a:cubicBezTo>
                    <a:cubicBezTo>
                      <a:pt x="0" y="9"/>
                      <a:pt x="0" y="4"/>
                      <a:pt x="0" y="0"/>
                    </a:cubicBezTo>
                    <a:cubicBezTo>
                      <a:pt x="1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0" name="Freeform 242"/>
              <p:cNvSpPr>
                <a:spLocks/>
              </p:cNvSpPr>
              <p:nvPr/>
            </p:nvSpPr>
            <p:spPr bwMode="auto">
              <a:xfrm>
                <a:off x="3800" y="1340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>
                    <a:moveTo>
                      <a:pt x="3" y="1"/>
                    </a:moveTo>
                    <a:cubicBezTo>
                      <a:pt x="4" y="5"/>
                      <a:pt x="4" y="10"/>
                      <a:pt x="2" y="13"/>
                    </a:cubicBezTo>
                    <a:cubicBezTo>
                      <a:pt x="1" y="8"/>
                      <a:pt x="0" y="4"/>
                      <a:pt x="1" y="0"/>
                    </a:cubicBezTo>
                    <a:cubicBezTo>
                      <a:pt x="2" y="0"/>
                      <a:pt x="2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1" name="Freeform 243"/>
              <p:cNvSpPr>
                <a:spLocks/>
              </p:cNvSpPr>
              <p:nvPr/>
            </p:nvSpPr>
            <p:spPr bwMode="auto">
              <a:xfrm>
                <a:off x="3776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>
                    <a:moveTo>
                      <a:pt x="2" y="1"/>
                    </a:moveTo>
                    <a:cubicBezTo>
                      <a:pt x="3" y="5"/>
                      <a:pt x="4" y="9"/>
                      <a:pt x="2" y="12"/>
                    </a:cubicBezTo>
                    <a:cubicBezTo>
                      <a:pt x="0" y="7"/>
                      <a:pt x="0" y="3"/>
                      <a:pt x="1" y="0"/>
                    </a:cubicBezTo>
                    <a:cubicBezTo>
                      <a:pt x="1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2" name="Freeform 244"/>
              <p:cNvSpPr>
                <a:spLocks/>
              </p:cNvSpPr>
              <p:nvPr/>
            </p:nvSpPr>
            <p:spPr bwMode="auto">
              <a:xfrm>
                <a:off x="3752" y="1306"/>
                <a:ext cx="48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0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>
                    <a:moveTo>
                      <a:pt x="2" y="1"/>
                    </a:moveTo>
                    <a:cubicBezTo>
                      <a:pt x="3" y="5"/>
                      <a:pt x="4" y="9"/>
                      <a:pt x="2" y="11"/>
                    </a:cubicBezTo>
                    <a:cubicBezTo>
                      <a:pt x="0" y="7"/>
                      <a:pt x="0" y="4"/>
                      <a:pt x="0" y="0"/>
                    </a:cubicBezTo>
                    <a:cubicBezTo>
                      <a:pt x="1" y="1"/>
                      <a:pt x="1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3" name="Freeform 245"/>
              <p:cNvSpPr>
                <a:spLocks/>
              </p:cNvSpPr>
              <p:nvPr/>
            </p:nvSpPr>
            <p:spPr bwMode="auto">
              <a:xfrm>
                <a:off x="3732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0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>
                    <a:moveTo>
                      <a:pt x="1" y="1"/>
                    </a:moveTo>
                    <a:cubicBezTo>
                      <a:pt x="2" y="4"/>
                      <a:pt x="4" y="8"/>
                      <a:pt x="2" y="10"/>
                    </a:cubicBezTo>
                    <a:cubicBezTo>
                      <a:pt x="0" y="7"/>
                      <a:pt x="0" y="3"/>
                      <a:pt x="0" y="0"/>
                    </a:cubicBezTo>
                    <a:cubicBezTo>
                      <a:pt x="0" y="0"/>
                      <a:pt x="1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4" name="Freeform 24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5" name="Freeform 24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6" name="Freeform 24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7" name="Freeform 24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8" name="Freeform 25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9" name="Freeform 25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0" name="Freeform 25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1" name="Freeform 25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2" name="Freeform 25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3" name="Freeform 25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4" name="Freeform 25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5" name="Freeform 25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6" name="Freeform 25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7" name="Freeform 259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8" name="Freeform 260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29" name="Freeform 261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0" name="Freeform 262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1" name="Freeform 263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2" name="Freeform 264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3" name="Freeform 265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4" name="Freeform 266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5" name="Freeform 267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6" name="Freeform 268"/>
              <p:cNvSpPr>
                <a:spLocks/>
              </p:cNvSpPr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7" name="Freeform 269"/>
              <p:cNvSpPr>
                <a:spLocks/>
              </p:cNvSpPr>
              <p:nvPr/>
            </p:nvSpPr>
            <p:spPr bwMode="auto">
              <a:xfrm>
                <a:off x="3877" y="1329"/>
                <a:ext cx="72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0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2147483647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>
                    <a:moveTo>
                      <a:pt x="6" y="9"/>
                    </a:moveTo>
                    <a:cubicBezTo>
                      <a:pt x="6" y="9"/>
                      <a:pt x="6" y="6"/>
                      <a:pt x="5" y="3"/>
                    </a:cubicBezTo>
                    <a:cubicBezTo>
                      <a:pt x="5" y="2"/>
                      <a:pt x="5" y="2"/>
                      <a:pt x="4" y="1"/>
                    </a:cubicBezTo>
                    <a:cubicBezTo>
                      <a:pt x="3" y="0"/>
                      <a:pt x="1" y="0"/>
                      <a:pt x="0" y="0"/>
                    </a:cubicBezTo>
                    <a:cubicBezTo>
                      <a:pt x="0" y="1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8"/>
                      <a:pt x="4" y="9"/>
                      <a:pt x="6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8" name="Freeform 270"/>
              <p:cNvSpPr>
                <a:spLocks/>
              </p:cNvSpPr>
              <p:nvPr/>
            </p:nvSpPr>
            <p:spPr bwMode="auto">
              <a:xfrm>
                <a:off x="3843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0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>
                    <a:moveTo>
                      <a:pt x="5" y="9"/>
                    </a:moveTo>
                    <a:cubicBezTo>
                      <a:pt x="6" y="8"/>
                      <a:pt x="5" y="6"/>
                      <a:pt x="4" y="4"/>
                    </a:cubicBezTo>
                    <a:cubicBezTo>
                      <a:pt x="4" y="2"/>
                      <a:pt x="2" y="0"/>
                      <a:pt x="0" y="1"/>
                    </a:cubicBezTo>
                    <a:cubicBezTo>
                      <a:pt x="1" y="2"/>
                      <a:pt x="1" y="3"/>
                      <a:pt x="1" y="4"/>
                    </a:cubicBezTo>
                    <a:cubicBezTo>
                      <a:pt x="2" y="5"/>
                      <a:pt x="2" y="6"/>
                      <a:pt x="2" y="6"/>
                    </a:cubicBezTo>
                    <a:cubicBezTo>
                      <a:pt x="3" y="8"/>
                      <a:pt x="4" y="8"/>
                      <a:pt x="5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9" name="Freeform 271"/>
              <p:cNvSpPr>
                <a:spLocks/>
              </p:cNvSpPr>
              <p:nvPr/>
            </p:nvSpPr>
            <p:spPr bwMode="auto">
              <a:xfrm>
                <a:off x="3824" y="1317"/>
                <a:ext cx="43" cy="92"/>
              </a:xfrm>
              <a:custGeom>
                <a:avLst/>
                <a:gdLst>
                  <a:gd name="T0" fmla="*/ 2147483647 w 4"/>
                  <a:gd name="T1" fmla="*/ 2147483647 h 8"/>
                  <a:gd name="T2" fmla="*/ 2147483647 w 4"/>
                  <a:gd name="T3" fmla="*/ 2147483647 h 8"/>
                  <a:gd name="T4" fmla="*/ 0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2147483647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>
                    <a:moveTo>
                      <a:pt x="4" y="8"/>
                    </a:moveTo>
                    <a:cubicBezTo>
                      <a:pt x="4" y="7"/>
                      <a:pt x="4" y="5"/>
                      <a:pt x="3" y="3"/>
                    </a:cubicBez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4"/>
                      <a:pt x="1" y="5"/>
                      <a:pt x="1" y="6"/>
                    </a:cubicBezTo>
                    <a:cubicBezTo>
                      <a:pt x="2" y="7"/>
                      <a:pt x="3" y="7"/>
                      <a:pt x="4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0" name="Freeform 272"/>
              <p:cNvSpPr>
                <a:spLocks/>
              </p:cNvSpPr>
              <p:nvPr/>
            </p:nvSpPr>
            <p:spPr bwMode="auto">
              <a:xfrm>
                <a:off x="3800" y="1317"/>
                <a:ext cx="43" cy="80"/>
              </a:xfrm>
              <a:custGeom>
                <a:avLst/>
                <a:gdLst>
                  <a:gd name="T0" fmla="*/ 2147483647 w 4"/>
                  <a:gd name="T1" fmla="*/ 2147483647 h 7"/>
                  <a:gd name="T2" fmla="*/ 2147483647 w 4"/>
                  <a:gd name="T3" fmla="*/ 2147483647 h 7"/>
                  <a:gd name="T4" fmla="*/ 0 w 4"/>
                  <a:gd name="T5" fmla="*/ 0 h 7"/>
                  <a:gd name="T6" fmla="*/ 2147483647 w 4"/>
                  <a:gd name="T7" fmla="*/ 2147483647 h 7"/>
                  <a:gd name="T8" fmla="*/ 2147483647 w 4"/>
                  <a:gd name="T9" fmla="*/ 2147483647 h 7"/>
                  <a:gd name="T10" fmla="*/ 2147483647 w 4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7"/>
                  <a:gd name="T20" fmla="*/ 4 w 4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7">
                    <a:moveTo>
                      <a:pt x="3" y="7"/>
                    </a:moveTo>
                    <a:cubicBezTo>
                      <a:pt x="4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3"/>
                    </a:cubicBezTo>
                    <a:cubicBezTo>
                      <a:pt x="1" y="3"/>
                      <a:pt x="1" y="4"/>
                      <a:pt x="1" y="5"/>
                    </a:cubicBezTo>
                    <a:cubicBezTo>
                      <a:pt x="1" y="6"/>
                      <a:pt x="2" y="6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1" name="Freeform 273"/>
              <p:cNvSpPr>
                <a:spLocks/>
              </p:cNvSpPr>
              <p:nvPr/>
            </p:nvSpPr>
            <p:spPr bwMode="auto">
              <a:xfrm>
                <a:off x="3776" y="1306"/>
                <a:ext cx="34" cy="80"/>
              </a:xfrm>
              <a:custGeom>
                <a:avLst/>
                <a:gdLst>
                  <a:gd name="T0" fmla="*/ 2147483647 w 3"/>
                  <a:gd name="T1" fmla="*/ 2147483647 h 7"/>
                  <a:gd name="T2" fmla="*/ 2147483647 w 3"/>
                  <a:gd name="T3" fmla="*/ 2147483647 h 7"/>
                  <a:gd name="T4" fmla="*/ 0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2147483647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>
                    <a:moveTo>
                      <a:pt x="3" y="7"/>
                    </a:moveTo>
                    <a:cubicBezTo>
                      <a:pt x="3" y="7"/>
                      <a:pt x="3" y="5"/>
                      <a:pt x="3" y="3"/>
                    </a:cubicBezTo>
                    <a:cubicBezTo>
                      <a:pt x="2" y="2"/>
                      <a:pt x="1" y="0"/>
                      <a:pt x="0" y="1"/>
                    </a:cubicBezTo>
                    <a:cubicBezTo>
                      <a:pt x="0" y="2"/>
                      <a:pt x="1" y="3"/>
                      <a:pt x="1" y="3"/>
                    </a:cubicBezTo>
                    <a:cubicBezTo>
                      <a:pt x="1" y="4"/>
                      <a:pt x="1" y="5"/>
                      <a:pt x="1" y="5"/>
                    </a:cubicBezTo>
                    <a:cubicBezTo>
                      <a:pt x="2" y="6"/>
                      <a:pt x="2" y="7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2" name="Freeform 274"/>
              <p:cNvSpPr>
                <a:spLocks/>
              </p:cNvSpPr>
              <p:nvPr/>
            </p:nvSpPr>
            <p:spPr bwMode="auto">
              <a:xfrm>
                <a:off x="375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4"/>
                      <a:pt x="2" y="4"/>
                      <a:pt x="2" y="5"/>
                    </a:cubicBezTo>
                    <a:cubicBezTo>
                      <a:pt x="2" y="6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3" name="Freeform 275"/>
              <p:cNvSpPr>
                <a:spLocks/>
              </p:cNvSpPr>
              <p:nvPr/>
            </p:nvSpPr>
            <p:spPr bwMode="auto">
              <a:xfrm>
                <a:off x="374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4" name="Freeform 276"/>
              <p:cNvSpPr>
                <a:spLocks/>
              </p:cNvSpPr>
              <p:nvPr/>
            </p:nvSpPr>
            <p:spPr bwMode="auto">
              <a:xfrm>
                <a:off x="3732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5" name="Freeform 277"/>
              <p:cNvSpPr>
                <a:spLocks/>
              </p:cNvSpPr>
              <p:nvPr/>
            </p:nvSpPr>
            <p:spPr bwMode="auto">
              <a:xfrm>
                <a:off x="3718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6" name="Freeform 278"/>
              <p:cNvSpPr>
                <a:spLocks/>
              </p:cNvSpPr>
              <p:nvPr/>
            </p:nvSpPr>
            <p:spPr bwMode="auto">
              <a:xfrm>
                <a:off x="3703" y="1306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7" name="Freeform 279"/>
              <p:cNvSpPr>
                <a:spLocks/>
              </p:cNvSpPr>
              <p:nvPr/>
            </p:nvSpPr>
            <p:spPr bwMode="auto">
              <a:xfrm>
                <a:off x="3699" y="1306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8" name="Freeform 280"/>
              <p:cNvSpPr>
                <a:spLocks/>
              </p:cNvSpPr>
              <p:nvPr/>
            </p:nvSpPr>
            <p:spPr bwMode="auto">
              <a:xfrm>
                <a:off x="3684" y="1306"/>
                <a:ext cx="1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2"/>
                      <a:pt x="2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2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49" name="Freeform 281"/>
              <p:cNvSpPr>
                <a:spLocks/>
              </p:cNvSpPr>
              <p:nvPr/>
            </p:nvSpPr>
            <p:spPr bwMode="auto">
              <a:xfrm>
                <a:off x="3858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0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6" y="4"/>
                      <a:pt x="5" y="2"/>
                    </a:cubicBezTo>
                    <a:cubicBezTo>
                      <a:pt x="4" y="1"/>
                      <a:pt x="4" y="0"/>
                      <a:pt x="3" y="0"/>
                    </a:cubicBezTo>
                    <a:cubicBezTo>
                      <a:pt x="2" y="0"/>
                      <a:pt x="1" y="0"/>
                      <a:pt x="0" y="1"/>
                    </a:cubicBezTo>
                    <a:cubicBezTo>
                      <a:pt x="1" y="2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0" name="Freeform 282"/>
              <p:cNvSpPr>
                <a:spLocks/>
              </p:cNvSpPr>
              <p:nvPr/>
            </p:nvSpPr>
            <p:spPr bwMode="auto">
              <a:xfrm>
                <a:off x="3824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0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>
                    <a:moveTo>
                      <a:pt x="6" y="7"/>
                    </a:moveTo>
                    <a:cubicBezTo>
                      <a:pt x="6" y="6"/>
                      <a:pt x="5" y="4"/>
                      <a:pt x="4" y="3"/>
                    </a:cubicBezTo>
                    <a:cubicBezTo>
                      <a:pt x="4" y="1"/>
                      <a:pt x="2" y="0"/>
                      <a:pt x="0" y="1"/>
                    </a:cubicBezTo>
                    <a:cubicBezTo>
                      <a:pt x="1" y="2"/>
                      <a:pt x="2" y="3"/>
                      <a:pt x="2" y="3"/>
                    </a:cubicBezTo>
                    <a:cubicBezTo>
                      <a:pt x="2" y="4"/>
                      <a:pt x="3" y="5"/>
                      <a:pt x="3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1" name="Freeform 283"/>
              <p:cNvSpPr>
                <a:spLocks/>
              </p:cNvSpPr>
              <p:nvPr/>
            </p:nvSpPr>
            <p:spPr bwMode="auto">
              <a:xfrm>
                <a:off x="3800" y="1271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2147483647 w 5"/>
                  <a:gd name="T3" fmla="*/ 2147483647 h 6"/>
                  <a:gd name="T4" fmla="*/ 0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2147483647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>
                    <a:moveTo>
                      <a:pt x="5" y="6"/>
                    </a:moveTo>
                    <a:cubicBezTo>
                      <a:pt x="5" y="5"/>
                      <a:pt x="5" y="3"/>
                      <a:pt x="4" y="2"/>
                    </a:cubicBezTo>
                    <a:cubicBezTo>
                      <a:pt x="3" y="0"/>
                      <a:pt x="2" y="0"/>
                      <a:pt x="0" y="1"/>
                    </a:cubicBezTo>
                    <a:cubicBezTo>
                      <a:pt x="1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3" y="5"/>
                    </a:cubicBezTo>
                    <a:cubicBezTo>
                      <a:pt x="3" y="5"/>
                      <a:pt x="4" y="6"/>
                      <a:pt x="5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2" name="Freeform 284"/>
              <p:cNvSpPr>
                <a:spLocks/>
              </p:cNvSpPr>
              <p:nvPr/>
            </p:nvSpPr>
            <p:spPr bwMode="auto">
              <a:xfrm>
                <a:off x="3790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3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3" name="Freeform 285"/>
              <p:cNvSpPr>
                <a:spLocks/>
              </p:cNvSpPr>
              <p:nvPr/>
            </p:nvSpPr>
            <p:spPr bwMode="auto">
              <a:xfrm>
                <a:off x="3766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>
                    <a:moveTo>
                      <a:pt x="4" y="6"/>
                    </a:moveTo>
                    <a:cubicBezTo>
                      <a:pt x="4" y="5"/>
                      <a:pt x="3" y="4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4" name="Freeform 286"/>
              <p:cNvSpPr>
                <a:spLocks/>
              </p:cNvSpPr>
              <p:nvPr/>
            </p:nvSpPr>
            <p:spPr bwMode="auto">
              <a:xfrm>
                <a:off x="3752" y="1271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2"/>
                      <a:pt x="1" y="2"/>
                      <a:pt x="1" y="3"/>
                    </a:cubicBezTo>
                    <a:cubicBezTo>
                      <a:pt x="1" y="4"/>
                      <a:pt x="1" y="4"/>
                      <a:pt x="1" y="5"/>
                    </a:cubicBezTo>
                    <a:cubicBezTo>
                      <a:pt x="2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5" name="Freeform 287"/>
              <p:cNvSpPr>
                <a:spLocks/>
              </p:cNvSpPr>
              <p:nvPr/>
            </p:nvSpPr>
            <p:spPr bwMode="auto">
              <a:xfrm>
                <a:off x="3742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0 h 5"/>
                  <a:gd name="T6" fmla="*/ 0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6" name="Freeform 288"/>
              <p:cNvSpPr>
                <a:spLocks/>
              </p:cNvSpPr>
              <p:nvPr/>
            </p:nvSpPr>
            <p:spPr bwMode="auto">
              <a:xfrm>
                <a:off x="3718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2" y="3"/>
                      <a:pt x="2" y="3"/>
                      <a:pt x="2" y="4"/>
                    </a:cubicBezTo>
                    <a:cubicBezTo>
                      <a:pt x="2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7" name="Freeform 289"/>
              <p:cNvSpPr>
                <a:spLocks/>
              </p:cNvSpPr>
              <p:nvPr/>
            </p:nvSpPr>
            <p:spPr bwMode="auto">
              <a:xfrm>
                <a:off x="3703" y="1283"/>
                <a:ext cx="39" cy="46"/>
              </a:xfrm>
              <a:custGeom>
                <a:avLst/>
                <a:gdLst>
                  <a:gd name="T0" fmla="*/ 2147483647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2147483647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1" y="3"/>
                      <a:pt x="2" y="3"/>
                      <a:pt x="2" y="4"/>
                    </a:cubicBezTo>
                    <a:cubicBezTo>
                      <a:pt x="2" y="4"/>
                      <a:pt x="2" y="4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8" name="Freeform 290"/>
              <p:cNvSpPr>
                <a:spLocks/>
              </p:cNvSpPr>
              <p:nvPr/>
            </p:nvSpPr>
            <p:spPr bwMode="auto">
              <a:xfrm>
                <a:off x="3703" y="1283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0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9" name="Freeform 291"/>
              <p:cNvSpPr>
                <a:spLocks/>
              </p:cNvSpPr>
              <p:nvPr/>
            </p:nvSpPr>
            <p:spPr bwMode="auto">
              <a:xfrm>
                <a:off x="3699" y="1283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0" name="Freeform 292"/>
              <p:cNvSpPr>
                <a:spLocks/>
              </p:cNvSpPr>
              <p:nvPr/>
            </p:nvSpPr>
            <p:spPr bwMode="auto">
              <a:xfrm>
                <a:off x="3684" y="1294"/>
                <a:ext cx="19" cy="34"/>
              </a:xfrm>
              <a:custGeom>
                <a:avLst/>
                <a:gdLst>
                  <a:gd name="T0" fmla="*/ 2147483647 w 2"/>
                  <a:gd name="T1" fmla="*/ 2147483647 h 3"/>
                  <a:gd name="T2" fmla="*/ 2147483647 w 2"/>
                  <a:gd name="T3" fmla="*/ 2147483647 h 3"/>
                  <a:gd name="T4" fmla="*/ 0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2147483647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>
                    <a:moveTo>
                      <a:pt x="2" y="3"/>
                    </a:moveTo>
                    <a:cubicBezTo>
                      <a:pt x="2" y="3"/>
                      <a:pt x="2" y="2"/>
                      <a:pt x="1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2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1" name="Freeform 29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2" name="Freeform 29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3" name="Freeform 29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4" name="Freeform 29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5" name="Freeform 29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6" name="Freeform 29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7" name="Freeform 29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8" name="Freeform 30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69" name="Freeform 30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0" name="Freeform 30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1" name="Freeform 30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2" name="Freeform 30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3" name="Freeform 30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4" name="Freeform 306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5" name="Freeform 307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6" name="Freeform 308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7" name="Freeform 309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8" name="Freeform 310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79" name="Freeform 311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0" name="Freeform 312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1" name="Freeform 313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2" name="Freeform 314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3" name="Freeform 315"/>
              <p:cNvSpPr>
                <a:spLocks/>
              </p:cNvSpPr>
              <p:nvPr/>
            </p:nvSpPr>
            <p:spPr bwMode="auto">
              <a:xfrm>
                <a:off x="3858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4" name="Freeform 316"/>
              <p:cNvSpPr>
                <a:spLocks/>
              </p:cNvSpPr>
              <p:nvPr/>
            </p:nvSpPr>
            <p:spPr bwMode="auto">
              <a:xfrm>
                <a:off x="3834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>
                    <a:moveTo>
                      <a:pt x="2" y="0"/>
                    </a:moveTo>
                    <a:cubicBezTo>
                      <a:pt x="3" y="1"/>
                      <a:pt x="4" y="2"/>
                      <a:pt x="5" y="4"/>
                    </a:cubicBezTo>
                    <a:cubicBezTo>
                      <a:pt x="4" y="4"/>
                      <a:pt x="3" y="4"/>
                      <a:pt x="2" y="3"/>
                    </a:cubicBezTo>
                    <a:cubicBezTo>
                      <a:pt x="2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5" name="Freeform 317"/>
              <p:cNvSpPr>
                <a:spLocks/>
              </p:cNvSpPr>
              <p:nvPr/>
            </p:nvSpPr>
            <p:spPr bwMode="auto">
              <a:xfrm>
                <a:off x="3824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4"/>
                    </a:cubicBezTo>
                    <a:cubicBezTo>
                      <a:pt x="3" y="4"/>
                      <a:pt x="2" y="4"/>
                      <a:pt x="1" y="3"/>
                    </a:cubicBezTo>
                    <a:cubicBezTo>
                      <a:pt x="1" y="2"/>
                      <a:pt x="0" y="2"/>
                      <a:pt x="0" y="1"/>
                    </a:cubicBezTo>
                    <a:cubicBezTo>
                      <a:pt x="0" y="1"/>
                      <a:pt x="1" y="1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6" name="Freeform 318"/>
              <p:cNvSpPr>
                <a:spLocks/>
              </p:cNvSpPr>
              <p:nvPr/>
            </p:nvSpPr>
            <p:spPr bwMode="auto">
              <a:xfrm>
                <a:off x="3800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>
                    <a:moveTo>
                      <a:pt x="1" y="0"/>
                    </a:moveTo>
                    <a:cubicBezTo>
                      <a:pt x="2" y="1"/>
                      <a:pt x="3" y="2"/>
                      <a:pt x="4" y="3"/>
                    </a:cubicBezTo>
                    <a:cubicBezTo>
                      <a:pt x="3" y="4"/>
                      <a:pt x="2" y="3"/>
                      <a:pt x="1" y="2"/>
                    </a:cubicBezTo>
                    <a:cubicBezTo>
                      <a:pt x="1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7" name="Freeform 319"/>
              <p:cNvSpPr>
                <a:spLocks/>
              </p:cNvSpPr>
              <p:nvPr/>
            </p:nvSpPr>
            <p:spPr bwMode="auto">
              <a:xfrm>
                <a:off x="3790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cubicBezTo>
                      <a:pt x="2" y="0"/>
                      <a:pt x="2" y="1"/>
                      <a:pt x="3" y="2"/>
                    </a:cubicBezTo>
                    <a:cubicBezTo>
                      <a:pt x="2" y="3"/>
                      <a:pt x="2" y="2"/>
                      <a:pt x="1" y="1"/>
                    </a:cubicBezTo>
                    <a:cubicBezTo>
                      <a:pt x="0" y="1"/>
                      <a:pt x="0" y="1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8" name="Freeform 32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89" name="Freeform 32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0" name="Freeform 32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1" name="Freeform 32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2" name="Freeform 32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3" name="Freeform 32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4" name="Freeform 32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5" name="Freeform 32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6" name="Freeform 32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7" name="Freeform 32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8" name="Freeform 33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9" name="Freeform 33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0" name="Freeform 33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1" name="Freeform 333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2" name="Freeform 334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3" name="Freeform 335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4" name="Freeform 336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5" name="Freeform 337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6" name="Freeform 338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7" name="Freeform 339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8" name="Freeform 340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09" name="Freeform 341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0" name="Freeform 342"/>
              <p:cNvSpPr>
                <a:spLocks/>
              </p:cNvSpPr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1" name="Freeform 343"/>
              <p:cNvSpPr>
                <a:spLocks/>
              </p:cNvSpPr>
              <p:nvPr/>
            </p:nvSpPr>
            <p:spPr bwMode="auto">
              <a:xfrm>
                <a:off x="3809" y="1203"/>
                <a:ext cx="48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w 4"/>
                  <a:gd name="T5" fmla="*/ 2147483647 h 2"/>
                  <a:gd name="T6" fmla="*/ 2147483647 w 4"/>
                  <a:gd name="T7" fmla="*/ 2147483647 h 2"/>
                  <a:gd name="T8" fmla="*/ 2147483647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>
                    <a:moveTo>
                      <a:pt x="4" y="2"/>
                    </a:moveTo>
                    <a:cubicBezTo>
                      <a:pt x="3" y="1"/>
                      <a:pt x="1" y="1"/>
                      <a:pt x="0" y="0"/>
                    </a:cubicBezTo>
                    <a:lnTo>
                      <a:pt x="0" y="1"/>
                    </a:lnTo>
                    <a:cubicBezTo>
                      <a:pt x="1" y="2"/>
                      <a:pt x="1" y="2"/>
                      <a:pt x="2" y="2"/>
                    </a:cubicBezTo>
                    <a:cubicBezTo>
                      <a:pt x="3" y="2"/>
                      <a:pt x="3" y="2"/>
                      <a:pt x="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2" name="Freeform 344"/>
              <p:cNvSpPr>
                <a:spLocks/>
              </p:cNvSpPr>
              <p:nvPr/>
            </p:nvSpPr>
            <p:spPr bwMode="auto">
              <a:xfrm>
                <a:off x="3800" y="1214"/>
                <a:ext cx="34" cy="23"/>
              </a:xfrm>
              <a:custGeom>
                <a:avLst/>
                <a:gdLst>
                  <a:gd name="T0" fmla="*/ 2147483647 w 3"/>
                  <a:gd name="T1" fmla="*/ 2147483647 h 2"/>
                  <a:gd name="T2" fmla="*/ 0 w 3"/>
                  <a:gd name="T3" fmla="*/ 0 h 2"/>
                  <a:gd name="T4" fmla="*/ 0 w 3"/>
                  <a:gd name="T5" fmla="*/ 2147483647 h 2"/>
                  <a:gd name="T6" fmla="*/ 2147483647 w 3"/>
                  <a:gd name="T7" fmla="*/ 2147483647 h 2"/>
                  <a:gd name="T8" fmla="*/ 2147483647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>
                    <a:moveTo>
                      <a:pt x="3" y="1"/>
                    </a:moveTo>
                    <a:cubicBezTo>
                      <a:pt x="2" y="1"/>
                      <a:pt x="1" y="0"/>
                      <a:pt x="0" y="0"/>
                    </a:cubicBezTo>
                    <a:lnTo>
                      <a:pt x="0" y="1"/>
                    </a:lnTo>
                    <a:cubicBezTo>
                      <a:pt x="0" y="1"/>
                      <a:pt x="1" y="2"/>
                      <a:pt x="2" y="2"/>
                    </a:cubicBezTo>
                    <a:cubicBezTo>
                      <a:pt x="2" y="2"/>
                      <a:pt x="3" y="2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3" name="Freeform 345"/>
              <p:cNvSpPr>
                <a:spLocks/>
              </p:cNvSpPr>
              <p:nvPr/>
            </p:nvSpPr>
            <p:spPr bwMode="auto">
              <a:xfrm>
                <a:off x="3790" y="1226"/>
                <a:ext cx="34" cy="11"/>
              </a:xfrm>
              <a:custGeom>
                <a:avLst/>
                <a:gdLst>
                  <a:gd name="T0" fmla="*/ 2147483647 w 3"/>
                  <a:gd name="T1" fmla="*/ 2147483647 h 1"/>
                  <a:gd name="T2" fmla="*/ 2147483647 w 3"/>
                  <a:gd name="T3" fmla="*/ 0 h 1"/>
                  <a:gd name="T4" fmla="*/ 0 w 3"/>
                  <a:gd name="T5" fmla="*/ 2147483647 h 1"/>
                  <a:gd name="T6" fmla="*/ 2147483647 w 3"/>
                  <a:gd name="T7" fmla="*/ 2147483647 h 1"/>
                  <a:gd name="T8" fmla="*/ 2147483647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3" y="1"/>
                    </a:moveTo>
                    <a:cubicBezTo>
                      <a:pt x="2" y="1"/>
                      <a:pt x="1" y="0"/>
                      <a:pt x="1" y="0"/>
                    </a:cubicBezTo>
                    <a:lnTo>
                      <a:pt x="0" y="1"/>
                    </a:lnTo>
                    <a:cubicBezTo>
                      <a:pt x="1" y="1"/>
                      <a:pt x="1" y="1"/>
                      <a:pt x="2" y="1"/>
                    </a:cubicBezTo>
                    <a:cubicBezTo>
                      <a:pt x="2" y="1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4" name="Freeform 346"/>
              <p:cNvSpPr>
                <a:spLocks/>
              </p:cNvSpPr>
              <p:nvPr/>
            </p:nvSpPr>
            <p:spPr bwMode="auto">
              <a:xfrm>
                <a:off x="3752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2147483647 w 3"/>
                  <a:gd name="T3" fmla="*/ 2147483647 h 2"/>
                  <a:gd name="T4" fmla="*/ 0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>
                    <a:moveTo>
                      <a:pt x="2" y="0"/>
                    </a:moveTo>
                    <a:cubicBezTo>
                      <a:pt x="2" y="1"/>
                      <a:pt x="2" y="1"/>
                      <a:pt x="3" y="2"/>
                    </a:cubicBezTo>
                    <a:cubicBezTo>
                      <a:pt x="2" y="2"/>
                      <a:pt x="1" y="2"/>
                      <a:pt x="0" y="1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5" name="Freeform 347"/>
              <p:cNvSpPr>
                <a:spLocks/>
              </p:cNvSpPr>
              <p:nvPr/>
            </p:nvSpPr>
            <p:spPr bwMode="auto">
              <a:xfrm>
                <a:off x="3752" y="1191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2147483647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>
                    <a:moveTo>
                      <a:pt x="6" y="1"/>
                    </a:moveTo>
                    <a:lnTo>
                      <a:pt x="6" y="1"/>
                    </a:lnTo>
                    <a:cubicBezTo>
                      <a:pt x="5" y="2"/>
                      <a:pt x="4" y="2"/>
                      <a:pt x="4" y="3"/>
                    </a:cubicBezTo>
                    <a:cubicBezTo>
                      <a:pt x="4" y="4"/>
                      <a:pt x="4" y="5"/>
                      <a:pt x="3" y="5"/>
                    </a:cubicBezTo>
                    <a:cubicBezTo>
                      <a:pt x="3" y="6"/>
                      <a:pt x="2" y="7"/>
                      <a:pt x="1" y="7"/>
                    </a:cubicBezTo>
                    <a:lnTo>
                      <a:pt x="0" y="6"/>
                    </a:lnTo>
                    <a:cubicBezTo>
                      <a:pt x="1" y="6"/>
                      <a:pt x="2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4" y="1"/>
                      <a:pt x="4" y="1"/>
                      <a:pt x="5" y="1"/>
                    </a:cubicBezTo>
                    <a:cubicBezTo>
                      <a:pt x="6" y="0"/>
                      <a:pt x="6" y="1"/>
                      <a:pt x="6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6" name="Freeform 348"/>
              <p:cNvSpPr>
                <a:spLocks/>
              </p:cNvSpPr>
              <p:nvPr/>
            </p:nvSpPr>
            <p:spPr bwMode="auto">
              <a:xfrm>
                <a:off x="3400" y="1363"/>
                <a:ext cx="178" cy="241"/>
              </a:xfrm>
              <a:custGeom>
                <a:avLst/>
                <a:gdLst>
                  <a:gd name="T0" fmla="*/ 2147483647 w 16"/>
                  <a:gd name="T1" fmla="*/ 2147483647 h 21"/>
                  <a:gd name="T2" fmla="*/ 2147483647 w 16"/>
                  <a:gd name="T3" fmla="*/ 2147483647 h 21"/>
                  <a:gd name="T4" fmla="*/ 2147483647 w 16"/>
                  <a:gd name="T5" fmla="*/ 2147483647 h 21"/>
                  <a:gd name="T6" fmla="*/ 2147483647 w 16"/>
                  <a:gd name="T7" fmla="*/ 2147483647 h 21"/>
                  <a:gd name="T8" fmla="*/ 2147483647 w 16"/>
                  <a:gd name="T9" fmla="*/ 2147483647 h 21"/>
                  <a:gd name="T10" fmla="*/ 2147483647 w 16"/>
                  <a:gd name="T11" fmla="*/ 2147483647 h 21"/>
                  <a:gd name="T12" fmla="*/ 2147483647 w 16"/>
                  <a:gd name="T13" fmla="*/ 2147483647 h 21"/>
                  <a:gd name="T14" fmla="*/ 2147483647 w 16"/>
                  <a:gd name="T15" fmla="*/ 2147483647 h 21"/>
                  <a:gd name="T16" fmla="*/ 2147483647 w 16"/>
                  <a:gd name="T17" fmla="*/ 2147483647 h 21"/>
                  <a:gd name="T18" fmla="*/ 2147483647 w 16"/>
                  <a:gd name="T19" fmla="*/ 2147483647 h 21"/>
                  <a:gd name="T20" fmla="*/ 2147483647 w 16"/>
                  <a:gd name="T21" fmla="*/ 2147483647 h 21"/>
                  <a:gd name="T22" fmla="*/ 2147483647 w 16"/>
                  <a:gd name="T23" fmla="*/ 2147483647 h 21"/>
                  <a:gd name="T24" fmla="*/ 2147483647 w 16"/>
                  <a:gd name="T25" fmla="*/ 2147483647 h 21"/>
                  <a:gd name="T26" fmla="*/ 2147483647 w 16"/>
                  <a:gd name="T27" fmla="*/ 2147483647 h 21"/>
                  <a:gd name="T28" fmla="*/ 2147483647 w 16"/>
                  <a:gd name="T29" fmla="*/ 2147483647 h 21"/>
                  <a:gd name="T30" fmla="*/ 2147483647 w 16"/>
                  <a:gd name="T31" fmla="*/ 2147483647 h 21"/>
                  <a:gd name="T32" fmla="*/ 2147483647 w 16"/>
                  <a:gd name="T33" fmla="*/ 2147483647 h 21"/>
                  <a:gd name="T34" fmla="*/ 2147483647 w 16"/>
                  <a:gd name="T35" fmla="*/ 2147483647 h 21"/>
                  <a:gd name="T36" fmla="*/ 2147483647 w 16"/>
                  <a:gd name="T37" fmla="*/ 2147483647 h 21"/>
                  <a:gd name="T38" fmla="*/ 2147483647 w 16"/>
                  <a:gd name="T39" fmla="*/ 2147483647 h 21"/>
                  <a:gd name="T40" fmla="*/ 2147483647 w 16"/>
                  <a:gd name="T41" fmla="*/ 2147483647 h 21"/>
                  <a:gd name="T42" fmla="*/ 2147483647 w 16"/>
                  <a:gd name="T43" fmla="*/ 2147483647 h 21"/>
                  <a:gd name="T44" fmla="*/ 2147483647 w 16"/>
                  <a:gd name="T45" fmla="*/ 2147483647 h 21"/>
                  <a:gd name="T46" fmla="*/ 2147483647 w 16"/>
                  <a:gd name="T47" fmla="*/ 2147483647 h 21"/>
                  <a:gd name="T48" fmla="*/ 2147483647 w 16"/>
                  <a:gd name="T49" fmla="*/ 2147483647 h 21"/>
                  <a:gd name="T50" fmla="*/ 2147483647 w 16"/>
                  <a:gd name="T51" fmla="*/ 2147483647 h 21"/>
                  <a:gd name="T52" fmla="*/ 2147483647 w 16"/>
                  <a:gd name="T53" fmla="*/ 2147483647 h 21"/>
                  <a:gd name="T54" fmla="*/ 2147483647 w 16"/>
                  <a:gd name="T55" fmla="*/ 2147483647 h 21"/>
                  <a:gd name="T56" fmla="*/ 2147483647 w 16"/>
                  <a:gd name="T57" fmla="*/ 2147483647 h 21"/>
                  <a:gd name="T58" fmla="*/ 2147483647 w 16"/>
                  <a:gd name="T59" fmla="*/ 2147483647 h 21"/>
                  <a:gd name="T60" fmla="*/ 2147483647 w 16"/>
                  <a:gd name="T61" fmla="*/ 2147483647 h 21"/>
                  <a:gd name="T62" fmla="*/ 2147483647 w 16"/>
                  <a:gd name="T63" fmla="*/ 2147483647 h 21"/>
                  <a:gd name="T64" fmla="*/ 0 w 16"/>
                  <a:gd name="T65" fmla="*/ 2147483647 h 21"/>
                  <a:gd name="T66" fmla="*/ 0 w 16"/>
                  <a:gd name="T67" fmla="*/ 2147483647 h 21"/>
                  <a:gd name="T68" fmla="*/ 0 w 16"/>
                  <a:gd name="T69" fmla="*/ 2147483647 h 21"/>
                  <a:gd name="T70" fmla="*/ 2147483647 w 16"/>
                  <a:gd name="T71" fmla="*/ 2147483647 h 21"/>
                  <a:gd name="T72" fmla="*/ 0 w 16"/>
                  <a:gd name="T73" fmla="*/ 2147483647 h 21"/>
                  <a:gd name="T74" fmla="*/ 2147483647 w 16"/>
                  <a:gd name="T75" fmla="*/ 0 h 21"/>
                  <a:gd name="T76" fmla="*/ 2147483647 w 16"/>
                  <a:gd name="T77" fmla="*/ 2147483647 h 21"/>
                  <a:gd name="T78" fmla="*/ 2147483647 w 16"/>
                  <a:gd name="T79" fmla="*/ 2147483647 h 21"/>
                  <a:gd name="T80" fmla="*/ 2147483647 w 16"/>
                  <a:gd name="T81" fmla="*/ 2147483647 h 21"/>
                  <a:gd name="T82" fmla="*/ 2147483647 w 16"/>
                  <a:gd name="T83" fmla="*/ 2147483647 h 21"/>
                  <a:gd name="T84" fmla="*/ 2147483647 w 16"/>
                  <a:gd name="T85" fmla="*/ 2147483647 h 21"/>
                  <a:gd name="T86" fmla="*/ 2147483647 w 16"/>
                  <a:gd name="T87" fmla="*/ 2147483647 h 21"/>
                  <a:gd name="T88" fmla="*/ 2147483647 w 16"/>
                  <a:gd name="T89" fmla="*/ 2147483647 h 21"/>
                  <a:gd name="T90" fmla="*/ 2147483647 w 16"/>
                  <a:gd name="T91" fmla="*/ 2147483647 h 21"/>
                  <a:gd name="T92" fmla="*/ 2147483647 w 16"/>
                  <a:gd name="T93" fmla="*/ 2147483647 h 21"/>
                  <a:gd name="T94" fmla="*/ 2147483647 w 16"/>
                  <a:gd name="T95" fmla="*/ 2147483647 h 21"/>
                  <a:gd name="T96" fmla="*/ 2147483647 w 16"/>
                  <a:gd name="T97" fmla="*/ 2147483647 h 21"/>
                  <a:gd name="T98" fmla="*/ 2147483647 w 16"/>
                  <a:gd name="T99" fmla="*/ 2147483647 h 21"/>
                  <a:gd name="T100" fmla="*/ 2147483647 w 16"/>
                  <a:gd name="T101" fmla="*/ 2147483647 h 21"/>
                  <a:gd name="T102" fmla="*/ 2147483647 w 16"/>
                  <a:gd name="T103" fmla="*/ 2147483647 h 21"/>
                  <a:gd name="T104" fmla="*/ 2147483647 w 16"/>
                  <a:gd name="T105" fmla="*/ 2147483647 h 21"/>
                  <a:gd name="T106" fmla="*/ 2147483647 w 16"/>
                  <a:gd name="T107" fmla="*/ 2147483647 h 21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w 16"/>
                  <a:gd name="T163" fmla="*/ 0 h 21"/>
                  <a:gd name="T164" fmla="*/ 16 w 16"/>
                  <a:gd name="T165" fmla="*/ 21 h 21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T162" t="T163" r="T164" b="T165"/>
                <a:pathLst>
                  <a:path w="16" h="21">
                    <a:moveTo>
                      <a:pt x="12" y="13"/>
                    </a:moveTo>
                    <a:lnTo>
                      <a:pt x="14" y="12"/>
                    </a:lnTo>
                    <a:lnTo>
                      <a:pt x="14" y="14"/>
                    </a:lnTo>
                    <a:lnTo>
                      <a:pt x="15" y="14"/>
                    </a:lnTo>
                    <a:lnTo>
                      <a:pt x="16" y="15"/>
                    </a:lnTo>
                    <a:lnTo>
                      <a:pt x="15" y="16"/>
                    </a:lnTo>
                    <a:lnTo>
                      <a:pt x="14" y="16"/>
                    </a:lnTo>
                    <a:lnTo>
                      <a:pt x="13" y="15"/>
                    </a:lnTo>
                    <a:lnTo>
                      <a:pt x="11" y="15"/>
                    </a:lnTo>
                    <a:lnTo>
                      <a:pt x="10" y="17"/>
                    </a:lnTo>
                    <a:lnTo>
                      <a:pt x="10" y="18"/>
                    </a:lnTo>
                    <a:lnTo>
                      <a:pt x="11" y="19"/>
                    </a:lnTo>
                    <a:lnTo>
                      <a:pt x="11" y="21"/>
                    </a:lnTo>
                    <a:lnTo>
                      <a:pt x="10" y="21"/>
                    </a:lnTo>
                    <a:lnTo>
                      <a:pt x="9" y="20"/>
                    </a:lnTo>
                    <a:lnTo>
                      <a:pt x="8" y="19"/>
                    </a:lnTo>
                    <a:lnTo>
                      <a:pt x="7" y="19"/>
                    </a:lnTo>
                    <a:lnTo>
                      <a:pt x="7" y="18"/>
                    </a:lnTo>
                    <a:lnTo>
                      <a:pt x="7" y="17"/>
                    </a:lnTo>
                    <a:lnTo>
                      <a:pt x="6" y="17"/>
                    </a:lnTo>
                    <a:lnTo>
                      <a:pt x="7" y="16"/>
                    </a:lnTo>
                    <a:lnTo>
                      <a:pt x="6" y="15"/>
                    </a:lnTo>
                    <a:lnTo>
                      <a:pt x="7" y="15"/>
                    </a:lnTo>
                    <a:lnTo>
                      <a:pt x="5" y="14"/>
                    </a:lnTo>
                    <a:lnTo>
                      <a:pt x="5" y="12"/>
                    </a:lnTo>
                    <a:lnTo>
                      <a:pt x="2" y="5"/>
                    </a:lnTo>
                    <a:lnTo>
                      <a:pt x="2" y="4"/>
                    </a:lnTo>
                    <a:lnTo>
                      <a:pt x="1" y="5"/>
                    </a:lnTo>
                    <a:lnTo>
                      <a:pt x="1" y="4"/>
                    </a:lnTo>
                    <a:lnTo>
                      <a:pt x="0" y="4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1" y="2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3" y="3"/>
                    </a:lnTo>
                    <a:lnTo>
                      <a:pt x="3" y="4"/>
                    </a:lnTo>
                    <a:lnTo>
                      <a:pt x="4" y="4"/>
                    </a:lnTo>
                    <a:lnTo>
                      <a:pt x="3" y="4"/>
                    </a:lnTo>
                    <a:lnTo>
                      <a:pt x="4" y="5"/>
                    </a:lnTo>
                    <a:lnTo>
                      <a:pt x="3" y="5"/>
                    </a:lnTo>
                    <a:lnTo>
                      <a:pt x="6" y="12"/>
                    </a:lnTo>
                    <a:lnTo>
                      <a:pt x="7" y="13"/>
                    </a:lnTo>
                    <a:lnTo>
                      <a:pt x="8" y="14"/>
                    </a:lnTo>
                    <a:lnTo>
                      <a:pt x="10" y="15"/>
                    </a:lnTo>
                    <a:lnTo>
                      <a:pt x="13" y="14"/>
                    </a:lnTo>
                    <a:lnTo>
                      <a:pt x="13" y="13"/>
                    </a:lnTo>
                    <a:lnTo>
                      <a:pt x="12" y="13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7" name="Line 349"/>
              <p:cNvSpPr>
                <a:spLocks noChangeShapeType="1"/>
              </p:cNvSpPr>
              <p:nvPr/>
            </p:nvSpPr>
            <p:spPr bwMode="auto">
              <a:xfrm flipH="1">
                <a:off x="3477" y="1524"/>
                <a:ext cx="14" cy="11"/>
              </a:xfrm>
              <a:prstGeom prst="line">
                <a:avLst/>
              </a:pr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8" name="Freeform 350"/>
              <p:cNvSpPr>
                <a:spLocks/>
              </p:cNvSpPr>
              <p:nvPr/>
            </p:nvSpPr>
            <p:spPr bwMode="auto">
              <a:xfrm>
                <a:off x="3477" y="153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1"/>
                  <a:gd name="T14" fmla="*/ 3 w 3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1">
                    <a:moveTo>
                      <a:pt x="0" y="1"/>
                    </a:moveTo>
                    <a:lnTo>
                      <a:pt x="1" y="0"/>
                    </a:lnTo>
                    <a:lnTo>
                      <a:pt x="2" y="1"/>
                    </a:lnTo>
                    <a:lnTo>
                      <a:pt x="3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9" name="Freeform 351"/>
              <p:cNvSpPr>
                <a:spLocks/>
              </p:cNvSpPr>
              <p:nvPr/>
            </p:nvSpPr>
            <p:spPr bwMode="auto">
              <a:xfrm>
                <a:off x="3477" y="1536"/>
                <a:ext cx="24" cy="11"/>
              </a:xfrm>
              <a:custGeom>
                <a:avLst/>
                <a:gdLst>
                  <a:gd name="T0" fmla="*/ 0 w 2"/>
                  <a:gd name="T1" fmla="*/ 0 h 1"/>
                  <a:gd name="T2" fmla="*/ 2147483647 w 2"/>
                  <a:gd name="T3" fmla="*/ 2147483647 h 1"/>
                  <a:gd name="T4" fmla="*/ 2147483647 w 2"/>
                  <a:gd name="T5" fmla="*/ 2147483647 h 1"/>
                  <a:gd name="T6" fmla="*/ 0 w 2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"/>
                  <a:gd name="T13" fmla="*/ 0 h 1"/>
                  <a:gd name="T14" fmla="*/ 2 w 2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" h="1">
                    <a:moveTo>
                      <a:pt x="0" y="0"/>
                    </a:moveTo>
                    <a:lnTo>
                      <a:pt x="2" y="1"/>
                    </a:lnTo>
                    <a:lnTo>
                      <a:pt x="1" y="1"/>
                    </a:lnTo>
                    <a:lnTo>
                      <a:pt x="0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0" name="Freeform 352"/>
              <p:cNvSpPr>
                <a:spLocks/>
              </p:cNvSpPr>
              <p:nvPr/>
            </p:nvSpPr>
            <p:spPr bwMode="auto">
              <a:xfrm>
                <a:off x="3477" y="1547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2147483647 h 1"/>
                  <a:gd name="T6" fmla="*/ 2147483647 w 3"/>
                  <a:gd name="T7" fmla="*/ 0 h 1"/>
                  <a:gd name="T8" fmla="*/ 2147483647 w 3"/>
                  <a:gd name="T9" fmla="*/ 0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>
                    <a:moveTo>
                      <a:pt x="0" y="1"/>
                    </a:moveTo>
                    <a:lnTo>
                      <a:pt x="1" y="1"/>
                    </a:lnTo>
                    <a:lnTo>
                      <a:pt x="3" y="1"/>
                    </a:lnTo>
                    <a:lnTo>
                      <a:pt x="3" y="0"/>
                    </a:lnTo>
                    <a:lnTo>
                      <a:pt x="1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1" name="Freeform 353"/>
              <p:cNvSpPr>
                <a:spLocks/>
              </p:cNvSpPr>
              <p:nvPr/>
            </p:nvSpPr>
            <p:spPr bwMode="auto">
              <a:xfrm>
                <a:off x="3477" y="1559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1"/>
                  <a:gd name="T11" fmla="*/ 3 w 3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1">
                    <a:moveTo>
                      <a:pt x="0" y="1"/>
                    </a:moveTo>
                    <a:lnTo>
                      <a:pt x="2" y="1"/>
                    </a:lnTo>
                    <a:lnTo>
                      <a:pt x="3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2" name="Freeform 354"/>
              <p:cNvSpPr>
                <a:spLocks/>
              </p:cNvSpPr>
              <p:nvPr/>
            </p:nvSpPr>
            <p:spPr bwMode="auto">
              <a:xfrm>
                <a:off x="3491" y="1570"/>
                <a:ext cx="19" cy="11"/>
              </a:xfrm>
              <a:custGeom>
                <a:avLst/>
                <a:gdLst>
                  <a:gd name="T0" fmla="*/ 0 w 2"/>
                  <a:gd name="T1" fmla="*/ 2147483647 h 1"/>
                  <a:gd name="T2" fmla="*/ 2147483647 w 2"/>
                  <a:gd name="T3" fmla="*/ 2147483647 h 1"/>
                  <a:gd name="T4" fmla="*/ 2147483647 w 2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2"/>
                  <a:gd name="T10" fmla="*/ 0 h 1"/>
                  <a:gd name="T11" fmla="*/ 2 w 2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" h="1">
                    <a:moveTo>
                      <a:pt x="0" y="1"/>
                    </a:moveTo>
                    <a:lnTo>
                      <a:pt x="1" y="1"/>
                    </a:lnTo>
                    <a:lnTo>
                      <a:pt x="2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3" name="Freeform 355"/>
              <p:cNvSpPr>
                <a:spLocks/>
              </p:cNvSpPr>
              <p:nvPr/>
            </p:nvSpPr>
            <p:spPr bwMode="auto">
              <a:xfrm>
                <a:off x="3858" y="1455"/>
                <a:ext cx="10" cy="23"/>
              </a:xfrm>
              <a:custGeom>
                <a:avLst/>
                <a:gdLst>
                  <a:gd name="T0" fmla="*/ 0 w 1"/>
                  <a:gd name="T1" fmla="*/ 2147483647 h 2"/>
                  <a:gd name="T2" fmla="*/ 0 w 1"/>
                  <a:gd name="T3" fmla="*/ 0 h 2"/>
                  <a:gd name="T4" fmla="*/ 2147483647 w 1"/>
                  <a:gd name="T5" fmla="*/ 2147483647 h 2"/>
                  <a:gd name="T6" fmla="*/ 2147483647 w 1"/>
                  <a:gd name="T7" fmla="*/ 2147483647 h 2"/>
                  <a:gd name="T8" fmla="*/ 0 w 1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"/>
                  <a:gd name="T16" fmla="*/ 0 h 2"/>
                  <a:gd name="T17" fmla="*/ 1 w 1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" h="2">
                    <a:moveTo>
                      <a:pt x="0" y="1"/>
                    </a:moveTo>
                    <a:lnTo>
                      <a:pt x="0" y="0"/>
                    </a:lnTo>
                    <a:lnTo>
                      <a:pt x="1" y="1"/>
                    </a:lnTo>
                    <a:lnTo>
                      <a:pt x="1" y="2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4" name="Oval 356"/>
              <p:cNvSpPr>
                <a:spLocks noChangeArrowheads="1"/>
              </p:cNvSpPr>
              <p:nvPr/>
            </p:nvSpPr>
            <p:spPr bwMode="auto">
              <a:xfrm>
                <a:off x="3809" y="1467"/>
                <a:ext cx="82" cy="80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5" name="Freeform 357"/>
              <p:cNvSpPr>
                <a:spLocks/>
              </p:cNvSpPr>
              <p:nvPr/>
            </p:nvSpPr>
            <p:spPr bwMode="auto">
              <a:xfrm>
                <a:off x="3809" y="1490"/>
                <a:ext cx="82" cy="34"/>
              </a:xfrm>
              <a:custGeom>
                <a:avLst/>
                <a:gdLst>
                  <a:gd name="T0" fmla="*/ 2147483647 w 7"/>
                  <a:gd name="T1" fmla="*/ 0 h 3"/>
                  <a:gd name="T2" fmla="*/ 2147483647 w 7"/>
                  <a:gd name="T3" fmla="*/ 2147483647 h 3"/>
                  <a:gd name="T4" fmla="*/ 2147483647 w 7"/>
                  <a:gd name="T5" fmla="*/ 2147483647 h 3"/>
                  <a:gd name="T6" fmla="*/ 0 w 7"/>
                  <a:gd name="T7" fmla="*/ 2147483647 h 3"/>
                  <a:gd name="T8" fmla="*/ 2147483647 w 7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3"/>
                  <a:gd name="T17" fmla="*/ 7 w 7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3">
                    <a:moveTo>
                      <a:pt x="1" y="0"/>
                    </a:moveTo>
                    <a:lnTo>
                      <a:pt x="7" y="2"/>
                    </a:lnTo>
                    <a:lnTo>
                      <a:pt x="7" y="3"/>
                    </a:ln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6" name="Freeform 358"/>
              <p:cNvSpPr>
                <a:spLocks/>
              </p:cNvSpPr>
              <p:nvPr/>
            </p:nvSpPr>
            <p:spPr bwMode="auto">
              <a:xfrm>
                <a:off x="3843" y="1432"/>
                <a:ext cx="34" cy="34"/>
              </a:xfrm>
              <a:custGeom>
                <a:avLst/>
                <a:gdLst>
                  <a:gd name="T0" fmla="*/ 2147483647 w 3"/>
                  <a:gd name="T1" fmla="*/ 2147483647 h 3"/>
                  <a:gd name="T2" fmla="*/ 2147483647 w 3"/>
                  <a:gd name="T3" fmla="*/ 2147483647 h 3"/>
                  <a:gd name="T4" fmla="*/ 0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2147483647 h 3"/>
                  <a:gd name="T10" fmla="*/ 2147483647 w 3"/>
                  <a:gd name="T11" fmla="*/ 0 h 3"/>
                  <a:gd name="T12" fmla="*/ 2147483647 w 3"/>
                  <a:gd name="T13" fmla="*/ 0 h 3"/>
                  <a:gd name="T14" fmla="*/ 2147483647 w 3"/>
                  <a:gd name="T15" fmla="*/ 2147483647 h 3"/>
                  <a:gd name="T16" fmla="*/ 2147483647 w 3"/>
                  <a:gd name="T17" fmla="*/ 2147483647 h 3"/>
                  <a:gd name="T18" fmla="*/ 2147483647 w 3"/>
                  <a:gd name="T19" fmla="*/ 2147483647 h 3"/>
                  <a:gd name="T20" fmla="*/ 2147483647 w 3"/>
                  <a:gd name="T21" fmla="*/ 2147483647 h 3"/>
                  <a:gd name="T22" fmla="*/ 2147483647 w 3"/>
                  <a:gd name="T23" fmla="*/ 2147483647 h 3"/>
                  <a:gd name="T24" fmla="*/ 2147483647 w 3"/>
                  <a:gd name="T25" fmla="*/ 2147483647 h 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3"/>
                  <a:gd name="T40" fmla="*/ 0 h 3"/>
                  <a:gd name="T41" fmla="*/ 3 w 3"/>
                  <a:gd name="T42" fmla="*/ 3 h 3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3" h="3">
                    <a:moveTo>
                      <a:pt x="1" y="2"/>
                    </a:moveTo>
                    <a:lnTo>
                      <a:pt x="1" y="2"/>
                    </a:lnTo>
                    <a:lnTo>
                      <a:pt x="0" y="2"/>
                    </a:lnTo>
                    <a:lnTo>
                      <a:pt x="0" y="1"/>
                    </a:lnTo>
                    <a:lnTo>
                      <a:pt x="1" y="1"/>
                    </a:lnTo>
                    <a:lnTo>
                      <a:pt x="1" y="0"/>
                    </a:lnTo>
                    <a:lnTo>
                      <a:pt x="2" y="0"/>
                    </a:lnTo>
                    <a:lnTo>
                      <a:pt x="2" y="1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2" y="2"/>
                    </a:lnTo>
                    <a:lnTo>
                      <a:pt x="2" y="3"/>
                    </a:ln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7" name="Freeform 359"/>
              <p:cNvSpPr>
                <a:spLocks/>
              </p:cNvSpPr>
              <p:nvPr/>
            </p:nvSpPr>
            <p:spPr bwMode="auto">
              <a:xfrm>
                <a:off x="3752" y="1501"/>
                <a:ext cx="140" cy="57"/>
              </a:xfrm>
              <a:custGeom>
                <a:avLst/>
                <a:gdLst>
                  <a:gd name="T0" fmla="*/ 2147483647 w 12"/>
                  <a:gd name="T1" fmla="*/ 0 h 5"/>
                  <a:gd name="T2" fmla="*/ 2147483647 w 12"/>
                  <a:gd name="T3" fmla="*/ 2147483647 h 5"/>
                  <a:gd name="T4" fmla="*/ 2147483647 w 12"/>
                  <a:gd name="T5" fmla="*/ 2147483647 h 5"/>
                  <a:gd name="T6" fmla="*/ 0 w 12"/>
                  <a:gd name="T7" fmla="*/ 2147483647 h 5"/>
                  <a:gd name="T8" fmla="*/ 2147483647 w 12"/>
                  <a:gd name="T9" fmla="*/ 2147483647 h 5"/>
                  <a:gd name="T10" fmla="*/ 2147483647 w 12"/>
                  <a:gd name="T11" fmla="*/ 2147483647 h 5"/>
                  <a:gd name="T12" fmla="*/ 2147483647 w 12"/>
                  <a:gd name="T13" fmla="*/ 2147483647 h 5"/>
                  <a:gd name="T14" fmla="*/ 2147483647 w 12"/>
                  <a:gd name="T15" fmla="*/ 2147483647 h 5"/>
                  <a:gd name="T16" fmla="*/ 2147483647 w 12"/>
                  <a:gd name="T17" fmla="*/ 2147483647 h 5"/>
                  <a:gd name="T18" fmla="*/ 2147483647 w 12"/>
                  <a:gd name="T19" fmla="*/ 2147483647 h 5"/>
                  <a:gd name="T20" fmla="*/ 2147483647 w 12"/>
                  <a:gd name="T21" fmla="*/ 2147483647 h 5"/>
                  <a:gd name="T22" fmla="*/ 2147483647 w 12"/>
                  <a:gd name="T23" fmla="*/ 2147483647 h 5"/>
                  <a:gd name="T24" fmla="*/ 2147483647 w 12"/>
                  <a:gd name="T25" fmla="*/ 2147483647 h 5"/>
                  <a:gd name="T26" fmla="*/ 2147483647 w 12"/>
                  <a:gd name="T27" fmla="*/ 2147483647 h 5"/>
                  <a:gd name="T28" fmla="*/ 2147483647 w 12"/>
                  <a:gd name="T29" fmla="*/ 2147483647 h 5"/>
                  <a:gd name="T30" fmla="*/ 2147483647 w 12"/>
                  <a:gd name="T31" fmla="*/ 2147483647 h 5"/>
                  <a:gd name="T32" fmla="*/ 2147483647 w 12"/>
                  <a:gd name="T33" fmla="*/ 2147483647 h 5"/>
                  <a:gd name="T34" fmla="*/ 2147483647 w 12"/>
                  <a:gd name="T35" fmla="*/ 2147483647 h 5"/>
                  <a:gd name="T36" fmla="*/ 2147483647 w 12"/>
                  <a:gd name="T37" fmla="*/ 2147483647 h 5"/>
                  <a:gd name="T38" fmla="*/ 2147483647 w 12"/>
                  <a:gd name="T39" fmla="*/ 2147483647 h 5"/>
                  <a:gd name="T40" fmla="*/ 2147483647 w 12"/>
                  <a:gd name="T41" fmla="*/ 2147483647 h 5"/>
                  <a:gd name="T42" fmla="*/ 2147483647 w 12"/>
                  <a:gd name="T43" fmla="*/ 2147483647 h 5"/>
                  <a:gd name="T44" fmla="*/ 2147483647 w 12"/>
                  <a:gd name="T45" fmla="*/ 2147483647 h 5"/>
                  <a:gd name="T46" fmla="*/ 2147483647 w 12"/>
                  <a:gd name="T47" fmla="*/ 2147483647 h 5"/>
                  <a:gd name="T48" fmla="*/ 2147483647 w 12"/>
                  <a:gd name="T49" fmla="*/ 2147483647 h 5"/>
                  <a:gd name="T50" fmla="*/ 2147483647 w 12"/>
                  <a:gd name="T51" fmla="*/ 2147483647 h 5"/>
                  <a:gd name="T52" fmla="*/ 2147483647 w 12"/>
                  <a:gd name="T53" fmla="*/ 2147483647 h 5"/>
                  <a:gd name="T54" fmla="*/ 2147483647 w 12"/>
                  <a:gd name="T55" fmla="*/ 0 h 5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w 12"/>
                  <a:gd name="T85" fmla="*/ 0 h 5"/>
                  <a:gd name="T86" fmla="*/ 12 w 12"/>
                  <a:gd name="T87" fmla="*/ 5 h 5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T84" t="T85" r="T86" b="T87"/>
                <a:pathLst>
                  <a:path w="12" h="5">
                    <a:moveTo>
                      <a:pt x="2" y="0"/>
                    </a:moveTo>
                    <a:lnTo>
                      <a:pt x="1" y="1"/>
                    </a:lnTo>
                    <a:lnTo>
                      <a:pt x="1" y="3"/>
                    </a:lnTo>
                    <a:lnTo>
                      <a:pt x="0" y="4"/>
                    </a:lnTo>
                    <a:lnTo>
                      <a:pt x="1" y="4"/>
                    </a:lnTo>
                    <a:lnTo>
                      <a:pt x="2" y="4"/>
                    </a:lnTo>
                    <a:lnTo>
                      <a:pt x="5" y="4"/>
                    </a:lnTo>
                    <a:lnTo>
                      <a:pt x="7" y="5"/>
                    </a:lnTo>
                    <a:lnTo>
                      <a:pt x="9" y="5"/>
                    </a:lnTo>
                    <a:lnTo>
                      <a:pt x="11" y="5"/>
                    </a:lnTo>
                    <a:lnTo>
                      <a:pt x="12" y="3"/>
                    </a:lnTo>
                    <a:lnTo>
                      <a:pt x="11" y="2"/>
                    </a:lnTo>
                    <a:lnTo>
                      <a:pt x="10" y="2"/>
                    </a:lnTo>
                    <a:lnTo>
                      <a:pt x="10" y="3"/>
                    </a:lnTo>
                    <a:lnTo>
                      <a:pt x="10" y="4"/>
                    </a:lnTo>
                    <a:lnTo>
                      <a:pt x="9" y="4"/>
                    </a:lnTo>
                    <a:lnTo>
                      <a:pt x="9" y="3"/>
                    </a:lnTo>
                    <a:lnTo>
                      <a:pt x="9" y="2"/>
                    </a:lnTo>
                    <a:lnTo>
                      <a:pt x="7" y="1"/>
                    </a:lnTo>
                    <a:lnTo>
                      <a:pt x="8" y="2"/>
                    </a:lnTo>
                    <a:lnTo>
                      <a:pt x="7" y="4"/>
                    </a:lnTo>
                    <a:lnTo>
                      <a:pt x="6" y="3"/>
                    </a:lnTo>
                    <a:lnTo>
                      <a:pt x="5" y="2"/>
                    </a:lnTo>
                    <a:lnTo>
                      <a:pt x="4" y="3"/>
                    </a:lnTo>
                    <a:lnTo>
                      <a:pt x="2" y="3"/>
                    </a:lnTo>
                    <a:lnTo>
                      <a:pt x="2" y="2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8" name="Oval 360"/>
              <p:cNvSpPr>
                <a:spLocks noChangeArrowheads="1"/>
              </p:cNvSpPr>
              <p:nvPr/>
            </p:nvSpPr>
            <p:spPr bwMode="auto">
              <a:xfrm>
                <a:off x="3612" y="1099"/>
                <a:ext cx="106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29" name="Freeform 361"/>
              <p:cNvSpPr>
                <a:spLocks/>
              </p:cNvSpPr>
              <p:nvPr/>
            </p:nvSpPr>
            <p:spPr bwMode="auto">
              <a:xfrm>
                <a:off x="3593" y="996"/>
                <a:ext cx="149" cy="115"/>
              </a:xfrm>
              <a:custGeom>
                <a:avLst/>
                <a:gdLst>
                  <a:gd name="T0" fmla="*/ 2147483647 w 13"/>
                  <a:gd name="T1" fmla="*/ 2147483647 h 10"/>
                  <a:gd name="T2" fmla="*/ 2147483647 w 13"/>
                  <a:gd name="T3" fmla="*/ 2147483647 h 10"/>
                  <a:gd name="T4" fmla="*/ 2147483647 w 13"/>
                  <a:gd name="T5" fmla="*/ 2147483647 h 10"/>
                  <a:gd name="T6" fmla="*/ 2147483647 w 13"/>
                  <a:gd name="T7" fmla="*/ 0 h 10"/>
                  <a:gd name="T8" fmla="*/ 2147483647 w 13"/>
                  <a:gd name="T9" fmla="*/ 2147483647 h 10"/>
                  <a:gd name="T10" fmla="*/ 2147483647 w 13"/>
                  <a:gd name="T11" fmla="*/ 0 h 10"/>
                  <a:gd name="T12" fmla="*/ 0 w 13"/>
                  <a:gd name="T13" fmla="*/ 2147483647 h 10"/>
                  <a:gd name="T14" fmla="*/ 2147483647 w 13"/>
                  <a:gd name="T15" fmla="*/ 2147483647 h 10"/>
                  <a:gd name="T16" fmla="*/ 2147483647 w 13"/>
                  <a:gd name="T17" fmla="*/ 2147483647 h 10"/>
                  <a:gd name="T18" fmla="*/ 2147483647 w 13"/>
                  <a:gd name="T19" fmla="*/ 2147483647 h 10"/>
                  <a:gd name="T20" fmla="*/ 2147483647 w 13"/>
                  <a:gd name="T21" fmla="*/ 2147483647 h 10"/>
                  <a:gd name="T22" fmla="*/ 2147483647 w 13"/>
                  <a:gd name="T23" fmla="*/ 2147483647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13"/>
                  <a:gd name="T37" fmla="*/ 0 h 10"/>
                  <a:gd name="T38" fmla="*/ 13 w 13"/>
                  <a:gd name="T39" fmla="*/ 10 h 10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13" h="10">
                    <a:moveTo>
                      <a:pt x="11" y="10"/>
                    </a:moveTo>
                    <a:lnTo>
                      <a:pt x="11" y="9"/>
                    </a:lnTo>
                    <a:cubicBezTo>
                      <a:pt x="13" y="6"/>
                      <a:pt x="13" y="4"/>
                      <a:pt x="13" y="2"/>
                    </a:cubicBezTo>
                    <a:cubicBezTo>
                      <a:pt x="12" y="0"/>
                      <a:pt x="10" y="0"/>
                      <a:pt x="9" y="0"/>
                    </a:cubicBezTo>
                    <a:lnTo>
                      <a:pt x="7" y="7"/>
                    </a:lnTo>
                    <a:lnTo>
                      <a:pt x="4" y="0"/>
                    </a:lnTo>
                    <a:cubicBezTo>
                      <a:pt x="3" y="0"/>
                      <a:pt x="1" y="0"/>
                      <a:pt x="0" y="2"/>
                    </a:cubicBezTo>
                    <a:cubicBezTo>
                      <a:pt x="0" y="4"/>
                      <a:pt x="0" y="6"/>
                      <a:pt x="2" y="9"/>
                    </a:cubicBezTo>
                    <a:lnTo>
                      <a:pt x="2" y="10"/>
                    </a:lnTo>
                    <a:cubicBezTo>
                      <a:pt x="2" y="9"/>
                      <a:pt x="4" y="9"/>
                      <a:pt x="7" y="9"/>
                    </a:cubicBezTo>
                    <a:cubicBezTo>
                      <a:pt x="9" y="9"/>
                      <a:pt x="11" y="9"/>
                      <a:pt x="11" y="1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0" name="Freeform 362"/>
              <p:cNvSpPr>
                <a:spLocks/>
              </p:cNvSpPr>
              <p:nvPr/>
            </p:nvSpPr>
            <p:spPr bwMode="auto">
              <a:xfrm>
                <a:off x="3646" y="927"/>
                <a:ext cx="39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0 w 3"/>
                  <a:gd name="T7" fmla="*/ 2147483647 h 4"/>
                  <a:gd name="T8" fmla="*/ 0 w 3"/>
                  <a:gd name="T9" fmla="*/ 2147483647 h 4"/>
                  <a:gd name="T10" fmla="*/ 0 w 3"/>
                  <a:gd name="T11" fmla="*/ 2147483647 h 4"/>
                  <a:gd name="T12" fmla="*/ 2147483647 w 3"/>
                  <a:gd name="T13" fmla="*/ 2147483647 h 4"/>
                  <a:gd name="T14" fmla="*/ 0 w 3"/>
                  <a:gd name="T15" fmla="*/ 0 h 4"/>
                  <a:gd name="T16" fmla="*/ 2147483647 w 3"/>
                  <a:gd name="T17" fmla="*/ 0 h 4"/>
                  <a:gd name="T18" fmla="*/ 2147483647 w 3"/>
                  <a:gd name="T19" fmla="*/ 2147483647 h 4"/>
                  <a:gd name="T20" fmla="*/ 2147483647 w 3"/>
                  <a:gd name="T21" fmla="*/ 2147483647 h 4"/>
                  <a:gd name="T22" fmla="*/ 2147483647 w 3"/>
                  <a:gd name="T23" fmla="*/ 2147483647 h 4"/>
                  <a:gd name="T24" fmla="*/ 2147483647 w 3"/>
                  <a:gd name="T25" fmla="*/ 2147483647 h 4"/>
                  <a:gd name="T26" fmla="*/ 2147483647 w 3"/>
                  <a:gd name="T27" fmla="*/ 2147483647 h 4"/>
                  <a:gd name="T28" fmla="*/ 2147483647 w 3"/>
                  <a:gd name="T29" fmla="*/ 2147483647 h 4"/>
                  <a:gd name="T30" fmla="*/ 2147483647 w 3"/>
                  <a:gd name="T31" fmla="*/ 2147483647 h 4"/>
                  <a:gd name="T32" fmla="*/ 0 w 3"/>
                  <a:gd name="T33" fmla="*/ 2147483647 h 4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"/>
                  <a:gd name="T52" fmla="*/ 0 h 4"/>
                  <a:gd name="T53" fmla="*/ 3 w 3"/>
                  <a:gd name="T54" fmla="*/ 4 h 4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" h="4">
                    <a:moveTo>
                      <a:pt x="0" y="4"/>
                    </a:moveTo>
                    <a:lnTo>
                      <a:pt x="1" y="2"/>
                    </a:lnTo>
                    <a:lnTo>
                      <a:pt x="0" y="3"/>
                    </a:lnTo>
                    <a:lnTo>
                      <a:pt x="0" y="2"/>
                    </a:lnTo>
                    <a:cubicBezTo>
                      <a:pt x="0" y="2"/>
                      <a:pt x="0" y="2"/>
                      <a:pt x="0" y="2"/>
                    </a:cubicBezTo>
                    <a:lnTo>
                      <a:pt x="0" y="1"/>
                    </a:lnTo>
                    <a:lnTo>
                      <a:pt x="1" y="2"/>
                    </a:lnTo>
                    <a:lnTo>
                      <a:pt x="0" y="0"/>
                    </a:lnTo>
                    <a:cubicBezTo>
                      <a:pt x="1" y="0"/>
                      <a:pt x="2" y="0"/>
                      <a:pt x="3" y="0"/>
                    </a:cubicBez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cubicBezTo>
                      <a:pt x="3" y="2"/>
                      <a:pt x="3" y="2"/>
                      <a:pt x="3" y="2"/>
                    </a:cubicBezTo>
                    <a:lnTo>
                      <a:pt x="3" y="3"/>
                    </a:lnTo>
                    <a:lnTo>
                      <a:pt x="2" y="2"/>
                    </a:lnTo>
                    <a:lnTo>
                      <a:pt x="3" y="4"/>
                    </a:lnTo>
                    <a:cubicBezTo>
                      <a:pt x="2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1" name="Freeform 363"/>
              <p:cNvSpPr>
                <a:spLocks/>
              </p:cNvSpPr>
              <p:nvPr/>
            </p:nvSpPr>
            <p:spPr bwMode="auto">
              <a:xfrm>
                <a:off x="3593" y="1030"/>
                <a:ext cx="149" cy="57"/>
              </a:xfrm>
              <a:custGeom>
                <a:avLst/>
                <a:gdLst>
                  <a:gd name="T0" fmla="*/ 2147483647 w 13"/>
                  <a:gd name="T1" fmla="*/ 2147483647 h 5"/>
                  <a:gd name="T2" fmla="*/ 0 w 13"/>
                  <a:gd name="T3" fmla="*/ 0 h 5"/>
                  <a:gd name="T4" fmla="*/ 2147483647 w 13"/>
                  <a:gd name="T5" fmla="*/ 2147483647 h 5"/>
                  <a:gd name="T6" fmla="*/ 2147483647 w 13"/>
                  <a:gd name="T7" fmla="*/ 2147483647 h 5"/>
                  <a:gd name="T8" fmla="*/ 2147483647 w 13"/>
                  <a:gd name="T9" fmla="*/ 2147483647 h 5"/>
                  <a:gd name="T10" fmla="*/ 2147483647 w 13"/>
                  <a:gd name="T11" fmla="*/ 2147483647 h 5"/>
                  <a:gd name="T12" fmla="*/ 2147483647 w 13"/>
                  <a:gd name="T13" fmla="*/ 2147483647 h 5"/>
                  <a:gd name="T14" fmla="*/ 2147483647 w 13"/>
                  <a:gd name="T15" fmla="*/ 2147483647 h 5"/>
                  <a:gd name="T16" fmla="*/ 2147483647 w 13"/>
                  <a:gd name="T17" fmla="*/ 2147483647 h 5"/>
                  <a:gd name="T18" fmla="*/ 2147483647 w 13"/>
                  <a:gd name="T19" fmla="*/ 2147483647 h 5"/>
                  <a:gd name="T20" fmla="*/ 2147483647 w 13"/>
                  <a:gd name="T21" fmla="*/ 2147483647 h 5"/>
                  <a:gd name="T22" fmla="*/ 2147483647 w 13"/>
                  <a:gd name="T23" fmla="*/ 2147483647 h 5"/>
                  <a:gd name="T24" fmla="*/ 2147483647 w 13"/>
                  <a:gd name="T25" fmla="*/ 2147483647 h 5"/>
                  <a:gd name="T26" fmla="*/ 2147483647 w 13"/>
                  <a:gd name="T27" fmla="*/ 2147483647 h 5"/>
                  <a:gd name="T28" fmla="*/ 2147483647 w 13"/>
                  <a:gd name="T29" fmla="*/ 2147483647 h 5"/>
                  <a:gd name="T30" fmla="*/ 2147483647 w 13"/>
                  <a:gd name="T31" fmla="*/ 0 h 5"/>
                  <a:gd name="T32" fmla="*/ 2147483647 w 13"/>
                  <a:gd name="T33" fmla="*/ 2147483647 h 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13"/>
                  <a:gd name="T52" fmla="*/ 0 h 5"/>
                  <a:gd name="T53" fmla="*/ 13 w 13"/>
                  <a:gd name="T54" fmla="*/ 5 h 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13" h="5">
                    <a:moveTo>
                      <a:pt x="7" y="4"/>
                    </a:moveTo>
                    <a:cubicBezTo>
                      <a:pt x="5" y="2"/>
                      <a:pt x="3" y="0"/>
                      <a:pt x="0" y="0"/>
                    </a:cubicBezTo>
                    <a:cubicBezTo>
                      <a:pt x="1" y="1"/>
                      <a:pt x="2" y="2"/>
                      <a:pt x="3" y="2"/>
                    </a:cubicBezTo>
                    <a:lnTo>
                      <a:pt x="1" y="2"/>
                    </a:lnTo>
                    <a:cubicBezTo>
                      <a:pt x="2" y="3"/>
                      <a:pt x="3" y="3"/>
                      <a:pt x="4" y="3"/>
                    </a:cubicBezTo>
                    <a:lnTo>
                      <a:pt x="2" y="4"/>
                    </a:lnTo>
                    <a:cubicBezTo>
                      <a:pt x="4" y="3"/>
                      <a:pt x="5" y="4"/>
                      <a:pt x="6" y="5"/>
                    </a:cubicBezTo>
                    <a:cubicBezTo>
                      <a:pt x="6" y="5"/>
                      <a:pt x="6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8" y="4"/>
                      <a:pt x="9" y="3"/>
                      <a:pt x="11" y="4"/>
                    </a:cubicBezTo>
                    <a:lnTo>
                      <a:pt x="9" y="3"/>
                    </a:lnTo>
                    <a:cubicBezTo>
                      <a:pt x="10" y="3"/>
                      <a:pt x="11" y="3"/>
                      <a:pt x="12" y="2"/>
                    </a:cubicBezTo>
                    <a:lnTo>
                      <a:pt x="11" y="2"/>
                    </a:lnTo>
                    <a:cubicBezTo>
                      <a:pt x="11" y="2"/>
                      <a:pt x="12" y="1"/>
                      <a:pt x="13" y="0"/>
                    </a:cubicBezTo>
                    <a:cubicBezTo>
                      <a:pt x="10" y="0"/>
                      <a:pt x="8" y="2"/>
                      <a:pt x="7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2" name="Freeform 364"/>
              <p:cNvSpPr>
                <a:spLocks noEditPoints="1"/>
              </p:cNvSpPr>
              <p:nvPr/>
            </p:nvSpPr>
            <p:spPr bwMode="auto">
              <a:xfrm>
                <a:off x="3670" y="996"/>
                <a:ext cx="63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0 w 5"/>
                  <a:gd name="T3" fmla="*/ 2147483647 h 5"/>
                  <a:gd name="T4" fmla="*/ 2147483647 w 5"/>
                  <a:gd name="T5" fmla="*/ 2147483647 h 5"/>
                  <a:gd name="T6" fmla="*/ 2147483647 w 5"/>
                  <a:gd name="T7" fmla="*/ 0 h 5"/>
                  <a:gd name="T8" fmla="*/ 2147483647 w 5"/>
                  <a:gd name="T9" fmla="*/ 2147483647 h 5"/>
                  <a:gd name="T10" fmla="*/ 2147483647 w 5"/>
                  <a:gd name="T11" fmla="*/ 0 h 5"/>
                  <a:gd name="T12" fmla="*/ 2147483647 w 5"/>
                  <a:gd name="T13" fmla="*/ 2147483647 h 5"/>
                  <a:gd name="T14" fmla="*/ 2147483647 w 5"/>
                  <a:gd name="T15" fmla="*/ 2147483647 h 5"/>
                  <a:gd name="T16" fmla="*/ 2147483647 w 5"/>
                  <a:gd name="T17" fmla="*/ 2147483647 h 5"/>
                  <a:gd name="T18" fmla="*/ 2147483647 w 5"/>
                  <a:gd name="T19" fmla="*/ 2147483647 h 5"/>
                  <a:gd name="T20" fmla="*/ 2147483647 w 5"/>
                  <a:gd name="T21" fmla="*/ 2147483647 h 5"/>
                  <a:gd name="T22" fmla="*/ 2147483647 w 5"/>
                  <a:gd name="T23" fmla="*/ 2147483647 h 5"/>
                  <a:gd name="T24" fmla="*/ 2147483647 w 5"/>
                  <a:gd name="T25" fmla="*/ 2147483647 h 5"/>
                  <a:gd name="T26" fmla="*/ 2147483647 w 5"/>
                  <a:gd name="T27" fmla="*/ 2147483647 h 5"/>
                  <a:gd name="T28" fmla="*/ 2147483647 w 5"/>
                  <a:gd name="T29" fmla="*/ 2147483647 h 5"/>
                  <a:gd name="T30" fmla="*/ 2147483647 w 5"/>
                  <a:gd name="T31" fmla="*/ 2147483647 h 5"/>
                  <a:gd name="T32" fmla="*/ 2147483647 w 5"/>
                  <a:gd name="T33" fmla="*/ 2147483647 h 5"/>
                  <a:gd name="T34" fmla="*/ 2147483647 w 5"/>
                  <a:gd name="T35" fmla="*/ 2147483647 h 5"/>
                  <a:gd name="T36" fmla="*/ 2147483647 w 5"/>
                  <a:gd name="T37" fmla="*/ 2147483647 h 5"/>
                  <a:gd name="T38" fmla="*/ 2147483647 w 5"/>
                  <a:gd name="T39" fmla="*/ 2147483647 h 5"/>
                  <a:gd name="T40" fmla="*/ 2147483647 w 5"/>
                  <a:gd name="T41" fmla="*/ 2147483647 h 5"/>
                  <a:gd name="T42" fmla="*/ 2147483647 w 5"/>
                  <a:gd name="T43" fmla="*/ 2147483647 h 5"/>
                  <a:gd name="T44" fmla="*/ 2147483647 w 5"/>
                  <a:gd name="T45" fmla="*/ 0 h 5"/>
                  <a:gd name="T46" fmla="*/ 2147483647 w 5"/>
                  <a:gd name="T47" fmla="*/ 2147483647 h 5"/>
                  <a:gd name="T48" fmla="*/ 2147483647 w 5"/>
                  <a:gd name="T49" fmla="*/ 2147483647 h 5"/>
                  <a:gd name="T50" fmla="*/ 2147483647 w 5"/>
                  <a:gd name="T51" fmla="*/ 0 h 5"/>
                  <a:gd name="T52" fmla="*/ 2147483647 w 5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"/>
                  <a:gd name="T82" fmla="*/ 0 h 5"/>
                  <a:gd name="T83" fmla="*/ 5 w 5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" h="5">
                    <a:moveTo>
                      <a:pt x="1" y="5"/>
                    </a:moveTo>
                    <a:lnTo>
                      <a:pt x="0" y="4"/>
                    </a:lnTo>
                    <a:lnTo>
                      <a:pt x="1" y="5"/>
                    </a:lnTo>
                    <a:close/>
                    <a:moveTo>
                      <a:pt x="2" y="0"/>
                    </a:moveTo>
                    <a:lnTo>
                      <a:pt x="5" y="3"/>
                    </a:lnTo>
                    <a:lnTo>
                      <a:pt x="2" y="0"/>
                    </a:lnTo>
                    <a:close/>
                    <a:moveTo>
                      <a:pt x="4" y="3"/>
                    </a:moveTo>
                    <a:lnTo>
                      <a:pt x="1" y="1"/>
                    </a:lnTo>
                    <a:lnTo>
                      <a:pt x="4" y="3"/>
                    </a:lnTo>
                    <a:close/>
                    <a:moveTo>
                      <a:pt x="3" y="4"/>
                    </a:moveTo>
                    <a:lnTo>
                      <a:pt x="1" y="2"/>
                    </a:lnTo>
                    <a:lnTo>
                      <a:pt x="3" y="4"/>
                    </a:lnTo>
                    <a:close/>
                    <a:moveTo>
                      <a:pt x="2" y="4"/>
                    </a:moveTo>
                    <a:lnTo>
                      <a:pt x="1" y="3"/>
                    </a:lnTo>
                    <a:lnTo>
                      <a:pt x="2" y="4"/>
                    </a:lnTo>
                    <a:close/>
                    <a:moveTo>
                      <a:pt x="5" y="3"/>
                    </a:moveTo>
                    <a:lnTo>
                      <a:pt x="5" y="1"/>
                    </a:lnTo>
                    <a:lnTo>
                      <a:pt x="5" y="3"/>
                    </a:lnTo>
                    <a:close/>
                    <a:moveTo>
                      <a:pt x="4" y="4"/>
                    </a:moveTo>
                    <a:lnTo>
                      <a:pt x="5" y="1"/>
                    </a:lnTo>
                    <a:lnTo>
                      <a:pt x="4" y="4"/>
                    </a:lnTo>
                    <a:close/>
                    <a:moveTo>
                      <a:pt x="1" y="5"/>
                    </a:moveTo>
                    <a:lnTo>
                      <a:pt x="3" y="0"/>
                    </a:lnTo>
                    <a:lnTo>
                      <a:pt x="1" y="5"/>
                    </a:lnTo>
                    <a:close/>
                    <a:moveTo>
                      <a:pt x="2" y="4"/>
                    </a:moveTo>
                    <a:lnTo>
                      <a:pt x="4" y="0"/>
                    </a:lnTo>
                    <a:lnTo>
                      <a:pt x="2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3" name="Freeform 365"/>
              <p:cNvSpPr>
                <a:spLocks noEditPoints="1"/>
              </p:cNvSpPr>
              <p:nvPr/>
            </p:nvSpPr>
            <p:spPr bwMode="auto">
              <a:xfrm>
                <a:off x="3593" y="996"/>
                <a:ext cx="72" cy="57"/>
              </a:xfrm>
              <a:custGeom>
                <a:avLst/>
                <a:gdLst>
                  <a:gd name="T0" fmla="*/ 2147483647 w 6"/>
                  <a:gd name="T1" fmla="*/ 2147483647 h 5"/>
                  <a:gd name="T2" fmla="*/ 2147483647 w 6"/>
                  <a:gd name="T3" fmla="*/ 2147483647 h 5"/>
                  <a:gd name="T4" fmla="*/ 2147483647 w 6"/>
                  <a:gd name="T5" fmla="*/ 2147483647 h 5"/>
                  <a:gd name="T6" fmla="*/ 2147483647 w 6"/>
                  <a:gd name="T7" fmla="*/ 0 h 5"/>
                  <a:gd name="T8" fmla="*/ 0 w 6"/>
                  <a:gd name="T9" fmla="*/ 2147483647 h 5"/>
                  <a:gd name="T10" fmla="*/ 2147483647 w 6"/>
                  <a:gd name="T11" fmla="*/ 0 h 5"/>
                  <a:gd name="T12" fmla="*/ 2147483647 w 6"/>
                  <a:gd name="T13" fmla="*/ 2147483647 h 5"/>
                  <a:gd name="T14" fmla="*/ 2147483647 w 6"/>
                  <a:gd name="T15" fmla="*/ 2147483647 h 5"/>
                  <a:gd name="T16" fmla="*/ 2147483647 w 6"/>
                  <a:gd name="T17" fmla="*/ 2147483647 h 5"/>
                  <a:gd name="T18" fmla="*/ 2147483647 w 6"/>
                  <a:gd name="T19" fmla="*/ 2147483647 h 5"/>
                  <a:gd name="T20" fmla="*/ 2147483647 w 6"/>
                  <a:gd name="T21" fmla="*/ 2147483647 h 5"/>
                  <a:gd name="T22" fmla="*/ 2147483647 w 6"/>
                  <a:gd name="T23" fmla="*/ 2147483647 h 5"/>
                  <a:gd name="T24" fmla="*/ 2147483647 w 6"/>
                  <a:gd name="T25" fmla="*/ 2147483647 h 5"/>
                  <a:gd name="T26" fmla="*/ 2147483647 w 6"/>
                  <a:gd name="T27" fmla="*/ 2147483647 h 5"/>
                  <a:gd name="T28" fmla="*/ 2147483647 w 6"/>
                  <a:gd name="T29" fmla="*/ 2147483647 h 5"/>
                  <a:gd name="T30" fmla="*/ 2147483647 w 6"/>
                  <a:gd name="T31" fmla="*/ 2147483647 h 5"/>
                  <a:gd name="T32" fmla="*/ 2147483647 w 6"/>
                  <a:gd name="T33" fmla="*/ 2147483647 h 5"/>
                  <a:gd name="T34" fmla="*/ 2147483647 w 6"/>
                  <a:gd name="T35" fmla="*/ 2147483647 h 5"/>
                  <a:gd name="T36" fmla="*/ 2147483647 w 6"/>
                  <a:gd name="T37" fmla="*/ 2147483647 h 5"/>
                  <a:gd name="T38" fmla="*/ 2147483647 w 6"/>
                  <a:gd name="T39" fmla="*/ 2147483647 h 5"/>
                  <a:gd name="T40" fmla="*/ 2147483647 w 6"/>
                  <a:gd name="T41" fmla="*/ 2147483647 h 5"/>
                  <a:gd name="T42" fmla="*/ 2147483647 w 6"/>
                  <a:gd name="T43" fmla="*/ 2147483647 h 5"/>
                  <a:gd name="T44" fmla="*/ 2147483647 w 6"/>
                  <a:gd name="T45" fmla="*/ 0 h 5"/>
                  <a:gd name="T46" fmla="*/ 2147483647 w 6"/>
                  <a:gd name="T47" fmla="*/ 2147483647 h 5"/>
                  <a:gd name="T48" fmla="*/ 2147483647 w 6"/>
                  <a:gd name="T49" fmla="*/ 2147483647 h 5"/>
                  <a:gd name="T50" fmla="*/ 2147483647 w 6"/>
                  <a:gd name="T51" fmla="*/ 0 h 5"/>
                  <a:gd name="T52" fmla="*/ 2147483647 w 6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6"/>
                  <a:gd name="T82" fmla="*/ 0 h 5"/>
                  <a:gd name="T83" fmla="*/ 6 w 6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6" h="5">
                    <a:moveTo>
                      <a:pt x="5" y="5"/>
                    </a:moveTo>
                    <a:lnTo>
                      <a:pt x="6" y="4"/>
                    </a:lnTo>
                    <a:lnTo>
                      <a:pt x="5" y="5"/>
                    </a:lnTo>
                    <a:close/>
                    <a:moveTo>
                      <a:pt x="4" y="0"/>
                    </a:moveTo>
                    <a:lnTo>
                      <a:pt x="0" y="3"/>
                    </a:lnTo>
                    <a:lnTo>
                      <a:pt x="4" y="0"/>
                    </a:lnTo>
                    <a:close/>
                    <a:moveTo>
                      <a:pt x="2" y="3"/>
                    </a:moveTo>
                    <a:lnTo>
                      <a:pt x="5" y="1"/>
                    </a:lnTo>
                    <a:lnTo>
                      <a:pt x="2" y="3"/>
                    </a:lnTo>
                    <a:close/>
                    <a:moveTo>
                      <a:pt x="3" y="4"/>
                    </a:moveTo>
                    <a:lnTo>
                      <a:pt x="5" y="2"/>
                    </a:lnTo>
                    <a:lnTo>
                      <a:pt x="3" y="4"/>
                    </a:lnTo>
                    <a:close/>
                    <a:moveTo>
                      <a:pt x="4" y="4"/>
                    </a:moveTo>
                    <a:lnTo>
                      <a:pt x="5" y="3"/>
                    </a:lnTo>
                    <a:lnTo>
                      <a:pt x="4" y="4"/>
                    </a:lnTo>
                    <a:close/>
                    <a:moveTo>
                      <a:pt x="1" y="3"/>
                    </a:moveTo>
                    <a:lnTo>
                      <a:pt x="1" y="1"/>
                    </a:lnTo>
                    <a:lnTo>
                      <a:pt x="1" y="3"/>
                    </a:lnTo>
                    <a:close/>
                    <a:moveTo>
                      <a:pt x="2" y="4"/>
                    </a:moveTo>
                    <a:lnTo>
                      <a:pt x="1" y="1"/>
                    </a:lnTo>
                    <a:lnTo>
                      <a:pt x="2" y="4"/>
                    </a:lnTo>
                    <a:close/>
                    <a:moveTo>
                      <a:pt x="5" y="5"/>
                    </a:moveTo>
                    <a:lnTo>
                      <a:pt x="3" y="0"/>
                    </a:lnTo>
                    <a:lnTo>
                      <a:pt x="5" y="5"/>
                    </a:lnTo>
                    <a:close/>
                    <a:moveTo>
                      <a:pt x="4" y="4"/>
                    </a:moveTo>
                    <a:lnTo>
                      <a:pt x="2" y="0"/>
                    </a:lnTo>
                    <a:lnTo>
                      <a:pt x="4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4" name="Freeform 366"/>
              <p:cNvSpPr>
                <a:spLocks/>
              </p:cNvSpPr>
              <p:nvPr/>
            </p:nvSpPr>
            <p:spPr bwMode="auto">
              <a:xfrm>
                <a:off x="3646" y="973"/>
                <a:ext cx="39" cy="103"/>
              </a:xfrm>
              <a:custGeom>
                <a:avLst/>
                <a:gdLst>
                  <a:gd name="T0" fmla="*/ 2147483647 w 3"/>
                  <a:gd name="T1" fmla="*/ 2147483647 h 9"/>
                  <a:gd name="T2" fmla="*/ 0 w 3"/>
                  <a:gd name="T3" fmla="*/ 0 h 9"/>
                  <a:gd name="T4" fmla="*/ 2147483647 w 3"/>
                  <a:gd name="T5" fmla="*/ 0 h 9"/>
                  <a:gd name="T6" fmla="*/ 2147483647 w 3"/>
                  <a:gd name="T7" fmla="*/ 2147483647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9"/>
                  <a:gd name="T14" fmla="*/ 3 w 3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9">
                    <a:moveTo>
                      <a:pt x="2" y="9"/>
                    </a:moveTo>
                    <a:lnTo>
                      <a:pt x="0" y="0"/>
                    </a:lnTo>
                    <a:lnTo>
                      <a:pt x="3" y="0"/>
                    </a:lnTo>
                    <a:lnTo>
                      <a:pt x="2" y="9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5" name="Oval 367"/>
              <p:cNvSpPr>
                <a:spLocks noChangeArrowheads="1"/>
              </p:cNvSpPr>
              <p:nvPr/>
            </p:nvSpPr>
            <p:spPr bwMode="auto">
              <a:xfrm>
                <a:off x="3626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6" name="Oval 368"/>
              <p:cNvSpPr>
                <a:spLocks noChangeArrowheads="1"/>
              </p:cNvSpPr>
              <p:nvPr/>
            </p:nvSpPr>
            <p:spPr bwMode="auto">
              <a:xfrm>
                <a:off x="3612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7" name="Oval 369"/>
              <p:cNvSpPr>
                <a:spLocks noChangeArrowheads="1"/>
              </p:cNvSpPr>
              <p:nvPr/>
            </p:nvSpPr>
            <p:spPr bwMode="auto">
              <a:xfrm>
                <a:off x="3684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8" name="Oval 370"/>
              <p:cNvSpPr>
                <a:spLocks noChangeArrowheads="1"/>
              </p:cNvSpPr>
              <p:nvPr/>
            </p:nvSpPr>
            <p:spPr bwMode="auto">
              <a:xfrm>
                <a:off x="3703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9" name="Oval 371"/>
              <p:cNvSpPr>
                <a:spLocks noChangeArrowheads="1"/>
              </p:cNvSpPr>
              <p:nvPr/>
            </p:nvSpPr>
            <p:spPr bwMode="auto">
              <a:xfrm>
                <a:off x="3665" y="1076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0" name="Oval 372"/>
              <p:cNvSpPr>
                <a:spLocks noChangeArrowheads="1"/>
              </p:cNvSpPr>
              <p:nvPr/>
            </p:nvSpPr>
            <p:spPr bwMode="auto">
              <a:xfrm>
                <a:off x="3602" y="1065"/>
                <a:ext cx="10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1" name="Oval 373"/>
              <p:cNvSpPr>
                <a:spLocks noChangeArrowheads="1"/>
              </p:cNvSpPr>
              <p:nvPr/>
            </p:nvSpPr>
            <p:spPr bwMode="auto">
              <a:xfrm>
                <a:off x="3612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2" name="Oval 374"/>
              <p:cNvSpPr>
                <a:spLocks noChangeArrowheads="1"/>
              </p:cNvSpPr>
              <p:nvPr/>
            </p:nvSpPr>
            <p:spPr bwMode="auto">
              <a:xfrm>
                <a:off x="3718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3" name="Oval 375"/>
              <p:cNvSpPr>
                <a:spLocks noChangeArrowheads="1"/>
              </p:cNvSpPr>
              <p:nvPr/>
            </p:nvSpPr>
            <p:spPr bwMode="auto">
              <a:xfrm>
                <a:off x="3703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4" name="Freeform 376"/>
              <p:cNvSpPr>
                <a:spLocks/>
              </p:cNvSpPr>
              <p:nvPr/>
            </p:nvSpPr>
            <p:spPr bwMode="auto">
              <a:xfrm>
                <a:off x="3593" y="1042"/>
                <a:ext cx="10" cy="23"/>
              </a:xfrm>
              <a:custGeom>
                <a:avLst/>
                <a:gdLst>
                  <a:gd name="T0" fmla="*/ 0 w 1"/>
                  <a:gd name="T1" fmla="*/ 0 h 2"/>
                  <a:gd name="T2" fmla="*/ 2147483647 w 1"/>
                  <a:gd name="T3" fmla="*/ 2147483647 h 2"/>
                  <a:gd name="T4" fmla="*/ 0 w 1"/>
                  <a:gd name="T5" fmla="*/ 2147483647 h 2"/>
                  <a:gd name="T6" fmla="*/ 2147483647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0" y="0"/>
                    </a:moveTo>
                    <a:lnTo>
                      <a:pt x="1" y="1"/>
                    </a:lnTo>
                    <a:lnTo>
                      <a:pt x="0" y="1"/>
                    </a:lnTo>
                    <a:lnTo>
                      <a:pt x="1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5" name="Freeform 377"/>
              <p:cNvSpPr>
                <a:spLocks/>
              </p:cNvSpPr>
              <p:nvPr/>
            </p:nvSpPr>
            <p:spPr bwMode="auto">
              <a:xfrm>
                <a:off x="3732" y="1042"/>
                <a:ext cx="10" cy="23"/>
              </a:xfrm>
              <a:custGeom>
                <a:avLst/>
                <a:gdLst>
                  <a:gd name="T0" fmla="*/ 2147483647 w 1"/>
                  <a:gd name="T1" fmla="*/ 0 h 2"/>
                  <a:gd name="T2" fmla="*/ 0 w 1"/>
                  <a:gd name="T3" fmla="*/ 2147483647 h 2"/>
                  <a:gd name="T4" fmla="*/ 2147483647 w 1"/>
                  <a:gd name="T5" fmla="*/ 2147483647 h 2"/>
                  <a:gd name="T6" fmla="*/ 0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>
                    <a:moveTo>
                      <a:pt x="1" y="0"/>
                    </a:moveTo>
                    <a:lnTo>
                      <a:pt x="0" y="1"/>
                    </a:lnTo>
                    <a:lnTo>
                      <a:pt x="1" y="1"/>
                    </a:lnTo>
                    <a:lnTo>
                      <a:pt x="0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6" name="Oval 378"/>
              <p:cNvSpPr>
                <a:spLocks noChangeArrowheads="1"/>
              </p:cNvSpPr>
              <p:nvPr/>
            </p:nvSpPr>
            <p:spPr bwMode="auto">
              <a:xfrm>
                <a:off x="3646" y="973"/>
                <a:ext cx="39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7" name="Oval 379"/>
              <p:cNvSpPr>
                <a:spLocks noChangeArrowheads="1"/>
              </p:cNvSpPr>
              <p:nvPr/>
            </p:nvSpPr>
            <p:spPr bwMode="auto">
              <a:xfrm>
                <a:off x="3665" y="996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8" name="Oval 380"/>
              <p:cNvSpPr>
                <a:spLocks noChangeArrowheads="1"/>
              </p:cNvSpPr>
              <p:nvPr/>
            </p:nvSpPr>
            <p:spPr bwMode="auto">
              <a:xfrm>
                <a:off x="3665" y="1007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9" name="Oval 381"/>
              <p:cNvSpPr>
                <a:spLocks noChangeArrowheads="1"/>
              </p:cNvSpPr>
              <p:nvPr/>
            </p:nvSpPr>
            <p:spPr bwMode="auto">
              <a:xfrm>
                <a:off x="3665" y="1019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0" name="Freeform 382"/>
              <p:cNvSpPr>
                <a:spLocks/>
              </p:cNvSpPr>
              <p:nvPr/>
            </p:nvSpPr>
            <p:spPr bwMode="auto">
              <a:xfrm>
                <a:off x="3458" y="1203"/>
                <a:ext cx="53" cy="23"/>
              </a:xfrm>
              <a:custGeom>
                <a:avLst/>
                <a:gdLst>
                  <a:gd name="T0" fmla="*/ 0 w 5"/>
                  <a:gd name="T1" fmla="*/ 2147483647 h 2"/>
                  <a:gd name="T2" fmla="*/ 2147483647 w 5"/>
                  <a:gd name="T3" fmla="*/ 0 h 2"/>
                  <a:gd name="T4" fmla="*/ 2147483647 w 5"/>
                  <a:gd name="T5" fmla="*/ 0 h 2"/>
                  <a:gd name="T6" fmla="*/ 2147483647 w 5"/>
                  <a:gd name="T7" fmla="*/ 2147483647 h 2"/>
                  <a:gd name="T8" fmla="*/ 0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0" y="2"/>
                    </a:moveTo>
                    <a:cubicBezTo>
                      <a:pt x="2" y="1"/>
                      <a:pt x="3" y="0"/>
                      <a:pt x="5" y="0"/>
                    </a:cubicBezTo>
                    <a:cubicBezTo>
                      <a:pt x="4" y="1"/>
                      <a:pt x="4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1" name="Freeform 383"/>
              <p:cNvSpPr>
                <a:spLocks/>
              </p:cNvSpPr>
              <p:nvPr/>
            </p:nvSpPr>
            <p:spPr bwMode="auto">
              <a:xfrm>
                <a:off x="3491" y="1134"/>
                <a:ext cx="101" cy="23"/>
              </a:xfrm>
              <a:custGeom>
                <a:avLst/>
                <a:gdLst>
                  <a:gd name="T0" fmla="*/ 0 w 9"/>
                  <a:gd name="T1" fmla="*/ 0 h 2"/>
                  <a:gd name="T2" fmla="*/ 2147483647 w 9"/>
                  <a:gd name="T3" fmla="*/ 0 h 2"/>
                  <a:gd name="T4" fmla="*/ 2147483647 w 9"/>
                  <a:gd name="T5" fmla="*/ 2147483647 h 2"/>
                  <a:gd name="T6" fmla="*/ 0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0" y="0"/>
                    </a:moveTo>
                    <a:cubicBezTo>
                      <a:pt x="3" y="1"/>
                      <a:pt x="5" y="1"/>
                      <a:pt x="8" y="0"/>
                    </a:cubicBezTo>
                    <a:lnTo>
                      <a:pt x="9" y="2"/>
                    </a:lnTo>
                    <a:cubicBezTo>
                      <a:pt x="5" y="2"/>
                      <a:pt x="1" y="2"/>
                      <a:pt x="0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2" name="Freeform 384"/>
              <p:cNvSpPr>
                <a:spLocks/>
              </p:cNvSpPr>
              <p:nvPr/>
            </p:nvSpPr>
            <p:spPr bwMode="auto">
              <a:xfrm>
                <a:off x="3544" y="1134"/>
                <a:ext cx="58" cy="46"/>
              </a:xfrm>
              <a:custGeom>
                <a:avLst/>
                <a:gdLst>
                  <a:gd name="T0" fmla="*/ 0 w 5"/>
                  <a:gd name="T1" fmla="*/ 2147483647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0" y="4"/>
                    </a:moveTo>
                    <a:cubicBezTo>
                      <a:pt x="1" y="2"/>
                      <a:pt x="2" y="2"/>
                      <a:pt x="5" y="4"/>
                    </a:cubicBezTo>
                    <a:lnTo>
                      <a:pt x="4" y="1"/>
                    </a:lnTo>
                    <a:cubicBezTo>
                      <a:pt x="1" y="0"/>
                      <a:pt x="0" y="1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3" name="Freeform 385"/>
              <p:cNvSpPr>
                <a:spLocks/>
              </p:cNvSpPr>
              <p:nvPr/>
            </p:nvSpPr>
            <p:spPr bwMode="auto">
              <a:xfrm>
                <a:off x="3559" y="1053"/>
                <a:ext cx="111" cy="80"/>
              </a:xfrm>
              <a:custGeom>
                <a:avLst/>
                <a:gdLst>
                  <a:gd name="T0" fmla="*/ 2147483647 w 10"/>
                  <a:gd name="T1" fmla="*/ 2147483647 h 7"/>
                  <a:gd name="T2" fmla="*/ 0 w 10"/>
                  <a:gd name="T3" fmla="*/ 2147483647 h 7"/>
                  <a:gd name="T4" fmla="*/ 2147483647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10" y="6"/>
                    </a:moveTo>
                    <a:cubicBezTo>
                      <a:pt x="6" y="6"/>
                      <a:pt x="0" y="6"/>
                      <a:pt x="0" y="4"/>
                    </a:cubicBezTo>
                    <a:cubicBezTo>
                      <a:pt x="0" y="0"/>
                      <a:pt x="5" y="7"/>
                      <a:pt x="1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4" name="Freeform 386"/>
              <p:cNvSpPr>
                <a:spLocks/>
              </p:cNvSpPr>
              <p:nvPr/>
            </p:nvSpPr>
            <p:spPr bwMode="auto">
              <a:xfrm>
                <a:off x="3544" y="1099"/>
                <a:ext cx="58" cy="80"/>
              </a:xfrm>
              <a:custGeom>
                <a:avLst/>
                <a:gdLst>
                  <a:gd name="T0" fmla="*/ 2147483647 w 5"/>
                  <a:gd name="T1" fmla="*/ 2147483647 h 7"/>
                  <a:gd name="T2" fmla="*/ 2147483647 w 5"/>
                  <a:gd name="T3" fmla="*/ 2147483647 h 7"/>
                  <a:gd name="T4" fmla="*/ 0 w 5"/>
                  <a:gd name="T5" fmla="*/ 0 h 7"/>
                  <a:gd name="T6" fmla="*/ 2147483647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5" y="7"/>
                    </a:moveTo>
                    <a:lnTo>
                      <a:pt x="3" y="2"/>
                    </a:ln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3" y="3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5" name="Freeform 387"/>
              <p:cNvSpPr>
                <a:spLocks/>
              </p:cNvSpPr>
              <p:nvPr/>
            </p:nvSpPr>
            <p:spPr bwMode="auto">
              <a:xfrm>
                <a:off x="3511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2147483647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1" y="4"/>
                    </a:moveTo>
                    <a:cubicBezTo>
                      <a:pt x="1" y="2"/>
                      <a:pt x="1" y="2"/>
                      <a:pt x="2" y="2"/>
                    </a:cubicBezTo>
                    <a:lnTo>
                      <a:pt x="7" y="4"/>
                    </a:lnTo>
                    <a:cubicBezTo>
                      <a:pt x="6" y="3"/>
                      <a:pt x="5" y="2"/>
                      <a:pt x="3" y="0"/>
                    </a:cubicBezTo>
                    <a:cubicBezTo>
                      <a:pt x="0" y="0"/>
                      <a:pt x="0" y="1"/>
                      <a:pt x="1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6" name="Freeform 388"/>
              <p:cNvSpPr>
                <a:spLocks/>
              </p:cNvSpPr>
              <p:nvPr/>
            </p:nvSpPr>
            <p:spPr bwMode="auto">
              <a:xfrm>
                <a:off x="3578" y="1122"/>
                <a:ext cx="87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0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2147483647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2" y="7"/>
                    </a:moveTo>
                    <a:lnTo>
                      <a:pt x="0" y="0"/>
                    </a:lnTo>
                    <a:cubicBezTo>
                      <a:pt x="1" y="0"/>
                      <a:pt x="2" y="0"/>
                      <a:pt x="3" y="1"/>
                    </a:cubicBezTo>
                    <a:lnTo>
                      <a:pt x="5" y="1"/>
                    </a:lnTo>
                    <a:lnTo>
                      <a:pt x="7" y="4"/>
                    </a:lnTo>
                    <a:lnTo>
                      <a:pt x="5" y="3"/>
                    </a:lnTo>
                    <a:cubicBezTo>
                      <a:pt x="5" y="4"/>
                      <a:pt x="5" y="5"/>
                      <a:pt x="5" y="6"/>
                    </a:cubicBezTo>
                    <a:cubicBezTo>
                      <a:pt x="5" y="5"/>
                      <a:pt x="4" y="4"/>
                      <a:pt x="3" y="3"/>
                    </a:cubicBezTo>
                    <a:cubicBezTo>
                      <a:pt x="3" y="5"/>
                      <a:pt x="3" y="6"/>
                      <a:pt x="2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7" name="Freeform 389"/>
              <p:cNvSpPr>
                <a:spLocks/>
              </p:cNvSpPr>
              <p:nvPr/>
            </p:nvSpPr>
            <p:spPr bwMode="auto">
              <a:xfrm>
                <a:off x="3593" y="1111"/>
                <a:ext cx="77" cy="34"/>
              </a:xfrm>
              <a:custGeom>
                <a:avLst/>
                <a:gdLst>
                  <a:gd name="T0" fmla="*/ 2147483647 w 7"/>
                  <a:gd name="T1" fmla="*/ 2147483647 h 3"/>
                  <a:gd name="T2" fmla="*/ 0 w 7"/>
                  <a:gd name="T3" fmla="*/ 2147483647 h 3"/>
                  <a:gd name="T4" fmla="*/ 2147483647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7" y="3"/>
                    </a:moveTo>
                    <a:cubicBezTo>
                      <a:pt x="4" y="1"/>
                      <a:pt x="0" y="0"/>
                      <a:pt x="0" y="1"/>
                    </a:cubicBezTo>
                    <a:cubicBezTo>
                      <a:pt x="0" y="2"/>
                      <a:pt x="5" y="3"/>
                      <a:pt x="7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8" name="Freeform 390"/>
              <p:cNvSpPr>
                <a:spLocks/>
              </p:cNvSpPr>
              <p:nvPr/>
            </p:nvSpPr>
            <p:spPr bwMode="auto">
              <a:xfrm>
                <a:off x="3569" y="1111"/>
                <a:ext cx="34" cy="23"/>
              </a:xfrm>
              <a:custGeom>
                <a:avLst/>
                <a:gdLst>
                  <a:gd name="T0" fmla="*/ 0 w 3"/>
                  <a:gd name="T1" fmla="*/ 0 h 2"/>
                  <a:gd name="T2" fmla="*/ 2147483647 w 3"/>
                  <a:gd name="T3" fmla="*/ 2147483647 h 2"/>
                  <a:gd name="T4" fmla="*/ 0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0" y="0"/>
                    </a:moveTo>
                    <a:cubicBezTo>
                      <a:pt x="0" y="1"/>
                      <a:pt x="2" y="2"/>
                      <a:pt x="3" y="1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9" name="Freeform 391"/>
              <p:cNvSpPr>
                <a:spLocks/>
              </p:cNvSpPr>
              <p:nvPr/>
            </p:nvSpPr>
            <p:spPr bwMode="auto">
              <a:xfrm>
                <a:off x="3824" y="1203"/>
                <a:ext cx="53" cy="23"/>
              </a:xfrm>
              <a:custGeom>
                <a:avLst/>
                <a:gdLst>
                  <a:gd name="T0" fmla="*/ 2147483647 w 5"/>
                  <a:gd name="T1" fmla="*/ 2147483647 h 2"/>
                  <a:gd name="T2" fmla="*/ 0 w 5"/>
                  <a:gd name="T3" fmla="*/ 0 h 2"/>
                  <a:gd name="T4" fmla="*/ 0 w 5"/>
                  <a:gd name="T5" fmla="*/ 0 h 2"/>
                  <a:gd name="T6" fmla="*/ 2147483647 w 5"/>
                  <a:gd name="T7" fmla="*/ 2147483647 h 2"/>
                  <a:gd name="T8" fmla="*/ 2147483647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>
                    <a:moveTo>
                      <a:pt x="5" y="2"/>
                    </a:moveTo>
                    <a:cubicBezTo>
                      <a:pt x="3" y="1"/>
                      <a:pt x="2" y="0"/>
                      <a:pt x="0" y="0"/>
                    </a:cubicBezTo>
                    <a:cubicBezTo>
                      <a:pt x="1" y="1"/>
                      <a:pt x="1" y="2"/>
                      <a:pt x="3" y="2"/>
                    </a:cubicBezTo>
                    <a:cubicBezTo>
                      <a:pt x="4" y="2"/>
                      <a:pt x="4" y="2"/>
                      <a:pt x="5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0" name="Freeform 392"/>
              <p:cNvSpPr>
                <a:spLocks/>
              </p:cNvSpPr>
              <p:nvPr/>
            </p:nvSpPr>
            <p:spPr bwMode="auto">
              <a:xfrm>
                <a:off x="3742" y="1134"/>
                <a:ext cx="101" cy="23"/>
              </a:xfrm>
              <a:custGeom>
                <a:avLst/>
                <a:gdLst>
                  <a:gd name="T0" fmla="*/ 2147483647 w 9"/>
                  <a:gd name="T1" fmla="*/ 0 h 2"/>
                  <a:gd name="T2" fmla="*/ 2147483647 w 9"/>
                  <a:gd name="T3" fmla="*/ 0 h 2"/>
                  <a:gd name="T4" fmla="*/ 0 w 9"/>
                  <a:gd name="T5" fmla="*/ 2147483647 h 2"/>
                  <a:gd name="T6" fmla="*/ 2147483647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>
                    <a:moveTo>
                      <a:pt x="9" y="0"/>
                    </a:moveTo>
                    <a:cubicBezTo>
                      <a:pt x="6" y="1"/>
                      <a:pt x="4" y="1"/>
                      <a:pt x="1" y="0"/>
                    </a:cubicBezTo>
                    <a:lnTo>
                      <a:pt x="0" y="2"/>
                    </a:lnTo>
                    <a:cubicBezTo>
                      <a:pt x="4" y="2"/>
                      <a:pt x="8" y="2"/>
                      <a:pt x="9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1" name="Freeform 393"/>
              <p:cNvSpPr>
                <a:spLocks/>
              </p:cNvSpPr>
              <p:nvPr/>
            </p:nvSpPr>
            <p:spPr bwMode="auto">
              <a:xfrm>
                <a:off x="3732" y="1134"/>
                <a:ext cx="58" cy="46"/>
              </a:xfrm>
              <a:custGeom>
                <a:avLst/>
                <a:gdLst>
                  <a:gd name="T0" fmla="*/ 2147483647 w 5"/>
                  <a:gd name="T1" fmla="*/ 2147483647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>
                    <a:moveTo>
                      <a:pt x="5" y="4"/>
                    </a:moveTo>
                    <a:cubicBezTo>
                      <a:pt x="4" y="2"/>
                      <a:pt x="3" y="2"/>
                      <a:pt x="0" y="4"/>
                    </a:cubicBezTo>
                    <a:lnTo>
                      <a:pt x="1" y="1"/>
                    </a:lnTo>
                    <a:cubicBezTo>
                      <a:pt x="4" y="0"/>
                      <a:pt x="5" y="1"/>
                      <a:pt x="5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2" name="Freeform 394"/>
              <p:cNvSpPr>
                <a:spLocks/>
              </p:cNvSpPr>
              <p:nvPr/>
            </p:nvSpPr>
            <p:spPr bwMode="auto">
              <a:xfrm>
                <a:off x="3665" y="1053"/>
                <a:ext cx="111" cy="80"/>
              </a:xfrm>
              <a:custGeom>
                <a:avLst/>
                <a:gdLst>
                  <a:gd name="T0" fmla="*/ 0 w 10"/>
                  <a:gd name="T1" fmla="*/ 2147483647 h 7"/>
                  <a:gd name="T2" fmla="*/ 2147483647 w 10"/>
                  <a:gd name="T3" fmla="*/ 2147483647 h 7"/>
                  <a:gd name="T4" fmla="*/ 0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>
                    <a:moveTo>
                      <a:pt x="0" y="6"/>
                    </a:moveTo>
                    <a:cubicBezTo>
                      <a:pt x="4" y="6"/>
                      <a:pt x="10" y="6"/>
                      <a:pt x="10" y="4"/>
                    </a:cubicBezTo>
                    <a:cubicBezTo>
                      <a:pt x="10" y="0"/>
                      <a:pt x="5" y="7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3" name="Freeform 395"/>
              <p:cNvSpPr>
                <a:spLocks/>
              </p:cNvSpPr>
              <p:nvPr/>
            </p:nvSpPr>
            <p:spPr bwMode="auto">
              <a:xfrm>
                <a:off x="3732" y="1099"/>
                <a:ext cx="58" cy="80"/>
              </a:xfrm>
              <a:custGeom>
                <a:avLst/>
                <a:gdLst>
                  <a:gd name="T0" fmla="*/ 0 w 5"/>
                  <a:gd name="T1" fmla="*/ 2147483647 h 7"/>
                  <a:gd name="T2" fmla="*/ 2147483647 w 5"/>
                  <a:gd name="T3" fmla="*/ 2147483647 h 7"/>
                  <a:gd name="T4" fmla="*/ 2147483647 w 5"/>
                  <a:gd name="T5" fmla="*/ 0 h 7"/>
                  <a:gd name="T6" fmla="*/ 0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>
                    <a:moveTo>
                      <a:pt x="0" y="7"/>
                    </a:moveTo>
                    <a:lnTo>
                      <a:pt x="2" y="2"/>
                    </a:lnTo>
                    <a:cubicBezTo>
                      <a:pt x="2" y="1"/>
                      <a:pt x="4" y="0"/>
                      <a:pt x="5" y="0"/>
                    </a:cubicBezTo>
                    <a:cubicBezTo>
                      <a:pt x="5" y="1"/>
                      <a:pt x="2" y="3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4" name="Freeform 396"/>
              <p:cNvSpPr>
                <a:spLocks/>
              </p:cNvSpPr>
              <p:nvPr/>
            </p:nvSpPr>
            <p:spPr bwMode="auto">
              <a:xfrm>
                <a:off x="3742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0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>
                    <a:moveTo>
                      <a:pt x="6" y="4"/>
                    </a:moveTo>
                    <a:cubicBezTo>
                      <a:pt x="6" y="2"/>
                      <a:pt x="6" y="2"/>
                      <a:pt x="5" y="2"/>
                    </a:cubicBezTo>
                    <a:lnTo>
                      <a:pt x="0" y="4"/>
                    </a:lnTo>
                    <a:cubicBezTo>
                      <a:pt x="1" y="3"/>
                      <a:pt x="2" y="2"/>
                      <a:pt x="4" y="0"/>
                    </a:cubicBezTo>
                    <a:cubicBezTo>
                      <a:pt x="7" y="0"/>
                      <a:pt x="7" y="1"/>
                      <a:pt x="6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5" name="Freeform 397"/>
              <p:cNvSpPr>
                <a:spLocks/>
              </p:cNvSpPr>
              <p:nvPr/>
            </p:nvSpPr>
            <p:spPr bwMode="auto">
              <a:xfrm>
                <a:off x="3670" y="1122"/>
                <a:ext cx="82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2147483647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0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>
                    <a:moveTo>
                      <a:pt x="5" y="7"/>
                    </a:moveTo>
                    <a:lnTo>
                      <a:pt x="7" y="0"/>
                    </a:lnTo>
                    <a:cubicBezTo>
                      <a:pt x="6" y="0"/>
                      <a:pt x="5" y="0"/>
                      <a:pt x="4" y="1"/>
                    </a:cubicBezTo>
                    <a:lnTo>
                      <a:pt x="2" y="1"/>
                    </a:lnTo>
                    <a:lnTo>
                      <a:pt x="0" y="4"/>
                    </a:lnTo>
                    <a:lnTo>
                      <a:pt x="2" y="3"/>
                    </a:lnTo>
                    <a:cubicBezTo>
                      <a:pt x="2" y="4"/>
                      <a:pt x="2" y="5"/>
                      <a:pt x="2" y="6"/>
                    </a:cubicBezTo>
                    <a:cubicBezTo>
                      <a:pt x="2" y="5"/>
                      <a:pt x="3" y="4"/>
                      <a:pt x="4" y="3"/>
                    </a:cubicBezTo>
                    <a:cubicBezTo>
                      <a:pt x="4" y="5"/>
                      <a:pt x="4" y="6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6" name="Freeform 398"/>
              <p:cNvSpPr>
                <a:spLocks/>
              </p:cNvSpPr>
              <p:nvPr/>
            </p:nvSpPr>
            <p:spPr bwMode="auto">
              <a:xfrm>
                <a:off x="3665" y="1111"/>
                <a:ext cx="77" cy="34"/>
              </a:xfrm>
              <a:custGeom>
                <a:avLst/>
                <a:gdLst>
                  <a:gd name="T0" fmla="*/ 0 w 7"/>
                  <a:gd name="T1" fmla="*/ 2147483647 h 3"/>
                  <a:gd name="T2" fmla="*/ 2147483647 w 7"/>
                  <a:gd name="T3" fmla="*/ 2147483647 h 3"/>
                  <a:gd name="T4" fmla="*/ 0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>
                    <a:moveTo>
                      <a:pt x="0" y="3"/>
                    </a:moveTo>
                    <a:cubicBezTo>
                      <a:pt x="3" y="1"/>
                      <a:pt x="7" y="0"/>
                      <a:pt x="7" y="1"/>
                    </a:cubicBezTo>
                    <a:cubicBezTo>
                      <a:pt x="7" y="2"/>
                      <a:pt x="2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7" name="Freeform 399"/>
              <p:cNvSpPr>
                <a:spLocks/>
              </p:cNvSpPr>
              <p:nvPr/>
            </p:nvSpPr>
            <p:spPr bwMode="auto">
              <a:xfrm>
                <a:off x="3732" y="1111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>
                    <a:moveTo>
                      <a:pt x="3" y="0"/>
                    </a:moveTo>
                    <a:cubicBezTo>
                      <a:pt x="3" y="1"/>
                      <a:pt x="1" y="2"/>
                      <a:pt x="0" y="1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8" name="Freeform 400"/>
              <p:cNvSpPr>
                <a:spLocks/>
              </p:cNvSpPr>
              <p:nvPr/>
            </p:nvSpPr>
            <p:spPr bwMode="auto">
              <a:xfrm>
                <a:off x="3458" y="1134"/>
                <a:ext cx="410" cy="517"/>
              </a:xfrm>
              <a:custGeom>
                <a:avLst/>
                <a:gdLst>
                  <a:gd name="T0" fmla="*/ 2147483647 w 36"/>
                  <a:gd name="T1" fmla="*/ 2147483647 h 45"/>
                  <a:gd name="T2" fmla="*/ 2147483647 w 36"/>
                  <a:gd name="T3" fmla="*/ 2147483647 h 45"/>
                  <a:gd name="T4" fmla="*/ 0 w 36"/>
                  <a:gd name="T5" fmla="*/ 2147483647 h 45"/>
                  <a:gd name="T6" fmla="*/ 2147483647 w 36"/>
                  <a:gd name="T7" fmla="*/ 2147483647 h 45"/>
                  <a:gd name="T8" fmla="*/ 2147483647 w 36"/>
                  <a:gd name="T9" fmla="*/ 2147483647 h 45"/>
                  <a:gd name="T10" fmla="*/ 2147483647 w 36"/>
                  <a:gd name="T11" fmla="*/ 2147483647 h 45"/>
                  <a:gd name="T12" fmla="*/ 2147483647 w 36"/>
                  <a:gd name="T13" fmla="*/ 2147483647 h 45"/>
                  <a:gd name="T14" fmla="*/ 2147483647 w 36"/>
                  <a:gd name="T15" fmla="*/ 2147483647 h 45"/>
                  <a:gd name="T16" fmla="*/ 2147483647 w 36"/>
                  <a:gd name="T17" fmla="*/ 2147483647 h 45"/>
                  <a:gd name="T18" fmla="*/ 2147483647 w 36"/>
                  <a:gd name="T19" fmla="*/ 2147483647 h 45"/>
                  <a:gd name="T20" fmla="*/ 2147483647 w 36"/>
                  <a:gd name="T21" fmla="*/ 2147483647 h 45"/>
                  <a:gd name="T22" fmla="*/ 2147483647 w 36"/>
                  <a:gd name="T23" fmla="*/ 2147483647 h 45"/>
                  <a:gd name="T24" fmla="*/ 2147483647 w 36"/>
                  <a:gd name="T25" fmla="*/ 2147483647 h 45"/>
                  <a:gd name="T26" fmla="*/ 2147483647 w 36"/>
                  <a:gd name="T27" fmla="*/ 2147483647 h 45"/>
                  <a:gd name="T28" fmla="*/ 2147483647 w 36"/>
                  <a:gd name="T29" fmla="*/ 0 h 45"/>
                  <a:gd name="T30" fmla="*/ 2147483647 w 36"/>
                  <a:gd name="T31" fmla="*/ 2147483647 h 45"/>
                  <a:gd name="T32" fmla="*/ 2147483647 w 36"/>
                  <a:gd name="T33" fmla="*/ 2147483647 h 4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6"/>
                  <a:gd name="T52" fmla="*/ 0 h 45"/>
                  <a:gd name="T53" fmla="*/ 36 w 36"/>
                  <a:gd name="T54" fmla="*/ 45 h 4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6" h="45">
                    <a:moveTo>
                      <a:pt x="10" y="14"/>
                    </a:moveTo>
                    <a:lnTo>
                      <a:pt x="13" y="20"/>
                    </a:lnTo>
                    <a:lnTo>
                      <a:pt x="0" y="23"/>
                    </a:lnTo>
                    <a:lnTo>
                      <a:pt x="13" y="25"/>
                    </a:lnTo>
                    <a:lnTo>
                      <a:pt x="10" y="32"/>
                    </a:lnTo>
                    <a:lnTo>
                      <a:pt x="16" y="28"/>
                    </a:lnTo>
                    <a:lnTo>
                      <a:pt x="18" y="45"/>
                    </a:lnTo>
                    <a:lnTo>
                      <a:pt x="21" y="28"/>
                    </a:lnTo>
                    <a:lnTo>
                      <a:pt x="27" y="32"/>
                    </a:lnTo>
                    <a:lnTo>
                      <a:pt x="24" y="25"/>
                    </a:lnTo>
                    <a:lnTo>
                      <a:pt x="36" y="23"/>
                    </a:lnTo>
                    <a:lnTo>
                      <a:pt x="24" y="20"/>
                    </a:lnTo>
                    <a:lnTo>
                      <a:pt x="27" y="14"/>
                    </a:lnTo>
                    <a:lnTo>
                      <a:pt x="21" y="17"/>
                    </a:lnTo>
                    <a:lnTo>
                      <a:pt x="18" y="0"/>
                    </a:lnTo>
                    <a:lnTo>
                      <a:pt x="16" y="17"/>
                    </a:lnTo>
                    <a:lnTo>
                      <a:pt x="10" y="14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9" name="Oval 401"/>
              <p:cNvSpPr>
                <a:spLocks noChangeArrowheads="1"/>
              </p:cNvSpPr>
              <p:nvPr/>
            </p:nvSpPr>
            <p:spPr bwMode="auto">
              <a:xfrm>
                <a:off x="3602" y="1329"/>
                <a:ext cx="130" cy="126"/>
              </a:xfrm>
              <a:prstGeom prst="ellipse">
                <a:avLst/>
              </a:prstGeom>
              <a:solidFill>
                <a:srgbClr val="F480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7" rIns="101752" bIns="50877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0" name="Freeform 402"/>
              <p:cNvSpPr>
                <a:spLocks/>
              </p:cNvSpPr>
              <p:nvPr/>
            </p:nvSpPr>
            <p:spPr bwMode="auto">
              <a:xfrm>
                <a:off x="3612" y="1340"/>
                <a:ext cx="92" cy="80"/>
              </a:xfrm>
              <a:custGeom>
                <a:avLst/>
                <a:gdLst>
                  <a:gd name="T0" fmla="*/ 2147483647 w 8"/>
                  <a:gd name="T1" fmla="*/ 0 h 7"/>
                  <a:gd name="T2" fmla="*/ 0 w 8"/>
                  <a:gd name="T3" fmla="*/ 2147483647 h 7"/>
                  <a:gd name="T4" fmla="*/ 2147483647 w 8"/>
                  <a:gd name="T5" fmla="*/ 2147483647 h 7"/>
                  <a:gd name="T6" fmla="*/ 2147483647 w 8"/>
                  <a:gd name="T7" fmla="*/ 2147483647 h 7"/>
                  <a:gd name="T8" fmla="*/ 2147483647 w 8"/>
                  <a:gd name="T9" fmla="*/ 0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"/>
                  <a:gd name="T16" fmla="*/ 0 h 7"/>
                  <a:gd name="T17" fmla="*/ 8 w 8"/>
                  <a:gd name="T18" fmla="*/ 7 h 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" h="7">
                    <a:moveTo>
                      <a:pt x="4" y="0"/>
                    </a:moveTo>
                    <a:lnTo>
                      <a:pt x="0" y="7"/>
                    </a:lnTo>
                    <a:lnTo>
                      <a:pt x="4" y="7"/>
                    </a:lnTo>
                    <a:lnTo>
                      <a:pt x="8" y="7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0074C5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3" name="Freeform 403"/>
            <p:cNvSpPr>
              <a:spLocks noEditPoints="1"/>
            </p:cNvSpPr>
            <p:nvPr/>
          </p:nvSpPr>
          <p:spPr bwMode="auto">
            <a:xfrm>
              <a:off x="9765151" y="411178"/>
              <a:ext cx="364753" cy="84931"/>
            </a:xfrm>
            <a:custGeom>
              <a:avLst/>
              <a:gdLst>
                <a:gd name="T0" fmla="*/ 2147483647 w 116"/>
                <a:gd name="T1" fmla="*/ 2147483647 h 32"/>
                <a:gd name="T2" fmla="*/ 2147483647 w 116"/>
                <a:gd name="T3" fmla="*/ 2147483647 h 32"/>
                <a:gd name="T4" fmla="*/ 2147483647 w 116"/>
                <a:gd name="T5" fmla="*/ 2147483647 h 32"/>
                <a:gd name="T6" fmla="*/ 2147483647 w 116"/>
                <a:gd name="T7" fmla="*/ 2147483647 h 32"/>
                <a:gd name="T8" fmla="*/ 2147483647 w 116"/>
                <a:gd name="T9" fmla="*/ 2147483647 h 32"/>
                <a:gd name="T10" fmla="*/ 2147483647 w 116"/>
                <a:gd name="T11" fmla="*/ 2147483647 h 32"/>
                <a:gd name="T12" fmla="*/ 2147483647 w 116"/>
                <a:gd name="T13" fmla="*/ 2147483647 h 32"/>
                <a:gd name="T14" fmla="*/ 2147483647 w 116"/>
                <a:gd name="T15" fmla="*/ 2147483647 h 32"/>
                <a:gd name="T16" fmla="*/ 2147483647 w 116"/>
                <a:gd name="T17" fmla="*/ 2147483647 h 32"/>
                <a:gd name="T18" fmla="*/ 2147483647 w 116"/>
                <a:gd name="T19" fmla="*/ 2147483647 h 32"/>
                <a:gd name="T20" fmla="*/ 2147483647 w 116"/>
                <a:gd name="T21" fmla="*/ 2147483647 h 32"/>
                <a:gd name="T22" fmla="*/ 2147483647 w 116"/>
                <a:gd name="T23" fmla="*/ 2147483647 h 32"/>
                <a:gd name="T24" fmla="*/ 2147483647 w 116"/>
                <a:gd name="T25" fmla="*/ 2147483647 h 32"/>
                <a:gd name="T26" fmla="*/ 2147483647 w 116"/>
                <a:gd name="T27" fmla="*/ 2147483647 h 32"/>
                <a:gd name="T28" fmla="*/ 2147483647 w 116"/>
                <a:gd name="T29" fmla="*/ 2147483647 h 32"/>
                <a:gd name="T30" fmla="*/ 2147483647 w 116"/>
                <a:gd name="T31" fmla="*/ 2147483647 h 32"/>
                <a:gd name="T32" fmla="*/ 2147483647 w 116"/>
                <a:gd name="T33" fmla="*/ 2147483647 h 32"/>
                <a:gd name="T34" fmla="*/ 2147483647 w 116"/>
                <a:gd name="T35" fmla="*/ 2147483647 h 32"/>
                <a:gd name="T36" fmla="*/ 2147483647 w 116"/>
                <a:gd name="T37" fmla="*/ 2147483647 h 32"/>
                <a:gd name="T38" fmla="*/ 2147483647 w 116"/>
                <a:gd name="T39" fmla="*/ 2147483647 h 32"/>
                <a:gd name="T40" fmla="*/ 2147483647 w 116"/>
                <a:gd name="T41" fmla="*/ 2147483647 h 32"/>
                <a:gd name="T42" fmla="*/ 2147483647 w 116"/>
                <a:gd name="T43" fmla="*/ 2147483647 h 32"/>
                <a:gd name="T44" fmla="*/ 2147483647 w 116"/>
                <a:gd name="T45" fmla="*/ 2147483647 h 32"/>
                <a:gd name="T46" fmla="*/ 2147483647 w 116"/>
                <a:gd name="T47" fmla="*/ 2147483647 h 32"/>
                <a:gd name="T48" fmla="*/ 2147483647 w 116"/>
                <a:gd name="T49" fmla="*/ 2147483647 h 32"/>
                <a:gd name="T50" fmla="*/ 2147483647 w 116"/>
                <a:gd name="T51" fmla="*/ 2147483647 h 32"/>
                <a:gd name="T52" fmla="*/ 2147483647 w 116"/>
                <a:gd name="T53" fmla="*/ 2147483647 h 32"/>
                <a:gd name="T54" fmla="*/ 2147483647 w 116"/>
                <a:gd name="T55" fmla="*/ 2147483647 h 32"/>
                <a:gd name="T56" fmla="*/ 2147483647 w 116"/>
                <a:gd name="T57" fmla="*/ 2147483647 h 32"/>
                <a:gd name="T58" fmla="*/ 2147483647 w 116"/>
                <a:gd name="T59" fmla="*/ 2147483647 h 32"/>
                <a:gd name="T60" fmla="*/ 2147483647 w 116"/>
                <a:gd name="T61" fmla="*/ 2147483647 h 32"/>
                <a:gd name="T62" fmla="*/ 2147483647 w 116"/>
                <a:gd name="T63" fmla="*/ 2147483647 h 32"/>
                <a:gd name="T64" fmla="*/ 2147483647 w 116"/>
                <a:gd name="T65" fmla="*/ 2147483647 h 32"/>
                <a:gd name="T66" fmla="*/ 2147483647 w 116"/>
                <a:gd name="T67" fmla="*/ 2147483647 h 32"/>
                <a:gd name="T68" fmla="*/ 2147483647 w 116"/>
                <a:gd name="T69" fmla="*/ 2147483647 h 32"/>
                <a:gd name="T70" fmla="*/ 2147483647 w 116"/>
                <a:gd name="T71" fmla="*/ 2147483647 h 32"/>
                <a:gd name="T72" fmla="*/ 2147483647 w 116"/>
                <a:gd name="T73" fmla="*/ 2147483647 h 32"/>
                <a:gd name="T74" fmla="*/ 2147483647 w 116"/>
                <a:gd name="T75" fmla="*/ 2147483647 h 32"/>
                <a:gd name="T76" fmla="*/ 2147483647 w 116"/>
                <a:gd name="T77" fmla="*/ 2147483647 h 32"/>
                <a:gd name="T78" fmla="*/ 2147483647 w 116"/>
                <a:gd name="T79" fmla="*/ 2147483647 h 32"/>
                <a:gd name="T80" fmla="*/ 2147483647 w 116"/>
                <a:gd name="T81" fmla="*/ 2147483647 h 32"/>
                <a:gd name="T82" fmla="*/ 2147483647 w 116"/>
                <a:gd name="T83" fmla="*/ 2147483647 h 32"/>
                <a:gd name="T84" fmla="*/ 2147483647 w 116"/>
                <a:gd name="T85" fmla="*/ 2147483647 h 32"/>
                <a:gd name="T86" fmla="*/ 2147483647 w 116"/>
                <a:gd name="T87" fmla="*/ 2147483647 h 32"/>
                <a:gd name="T88" fmla="*/ 2147483647 w 116"/>
                <a:gd name="T89" fmla="*/ 2147483647 h 32"/>
                <a:gd name="T90" fmla="*/ 2147483647 w 116"/>
                <a:gd name="T91" fmla="*/ 2147483647 h 32"/>
                <a:gd name="T92" fmla="*/ 2147483647 w 116"/>
                <a:gd name="T93" fmla="*/ 2147483647 h 32"/>
                <a:gd name="T94" fmla="*/ 2147483647 w 116"/>
                <a:gd name="T95" fmla="*/ 2147483647 h 32"/>
                <a:gd name="T96" fmla="*/ 2147483647 w 116"/>
                <a:gd name="T97" fmla="*/ 2147483647 h 32"/>
                <a:gd name="T98" fmla="*/ 2147483647 w 116"/>
                <a:gd name="T99" fmla="*/ 2147483647 h 32"/>
                <a:gd name="T100" fmla="*/ 2147483647 w 116"/>
                <a:gd name="T101" fmla="*/ 2147483647 h 32"/>
                <a:gd name="T102" fmla="*/ 2147483647 w 116"/>
                <a:gd name="T103" fmla="*/ 2147483647 h 32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16"/>
                <a:gd name="T157" fmla="*/ 0 h 32"/>
                <a:gd name="T158" fmla="*/ 116 w 116"/>
                <a:gd name="T159" fmla="*/ 32 h 32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16" h="32">
                  <a:moveTo>
                    <a:pt x="16" y="6"/>
                  </a:moveTo>
                  <a:cubicBezTo>
                    <a:pt x="18" y="7"/>
                    <a:pt x="20" y="8"/>
                    <a:pt x="20" y="9"/>
                  </a:cubicBezTo>
                  <a:cubicBezTo>
                    <a:pt x="21" y="10"/>
                    <a:pt x="21" y="11"/>
                    <a:pt x="21" y="12"/>
                  </a:cubicBezTo>
                  <a:cubicBezTo>
                    <a:pt x="21" y="12"/>
                    <a:pt x="21" y="12"/>
                    <a:pt x="20" y="12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0" y="14"/>
                    <a:pt x="19" y="14"/>
                    <a:pt x="18" y="14"/>
                  </a:cubicBezTo>
                  <a:cubicBezTo>
                    <a:pt x="18" y="14"/>
                    <a:pt x="17" y="14"/>
                    <a:pt x="16" y="14"/>
                  </a:cubicBezTo>
                  <a:lnTo>
                    <a:pt x="17" y="18"/>
                  </a:ln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lnTo>
                    <a:pt x="16" y="22"/>
                  </a:lnTo>
                  <a:lnTo>
                    <a:pt x="9" y="17"/>
                  </a:lnTo>
                  <a:lnTo>
                    <a:pt x="10" y="15"/>
                  </a:ln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4"/>
                    <a:pt x="11" y="14"/>
                  </a:cubicBezTo>
                  <a:lnTo>
                    <a:pt x="11" y="13"/>
                  </a:lnTo>
                  <a:lnTo>
                    <a:pt x="10" y="12"/>
                  </a:lnTo>
                  <a:lnTo>
                    <a:pt x="9" y="13"/>
                  </a:ln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lnTo>
                    <a:pt x="8" y="17"/>
                  </a:lnTo>
                  <a:lnTo>
                    <a:pt x="0" y="12"/>
                  </a:lnTo>
                  <a:lnTo>
                    <a:pt x="2" y="10"/>
                  </a:lnTo>
                  <a:lnTo>
                    <a:pt x="3" y="10"/>
                  </a:lnTo>
                  <a:cubicBezTo>
                    <a:pt x="3" y="10"/>
                    <a:pt x="3" y="10"/>
                    <a:pt x="3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lnTo>
                    <a:pt x="7" y="5"/>
                  </a:lnTo>
                  <a:cubicBezTo>
                    <a:pt x="7" y="5"/>
                    <a:pt x="7" y="4"/>
                    <a:pt x="7" y="4"/>
                  </a:cubicBezTo>
                  <a:cubicBezTo>
                    <a:pt x="7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3"/>
                    <a:pt x="7" y="3"/>
                  </a:cubicBezTo>
                  <a:lnTo>
                    <a:pt x="8" y="0"/>
                  </a:lnTo>
                  <a:lnTo>
                    <a:pt x="16" y="6"/>
                  </a:lnTo>
                  <a:close/>
                  <a:moveTo>
                    <a:pt x="11" y="9"/>
                  </a:moveTo>
                  <a:lnTo>
                    <a:pt x="12" y="9"/>
                  </a:lnTo>
                  <a:cubicBezTo>
                    <a:pt x="12" y="10"/>
                    <a:pt x="13" y="10"/>
                    <a:pt x="13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lnTo>
                    <a:pt x="11" y="9"/>
                  </a:lnTo>
                  <a:close/>
                  <a:moveTo>
                    <a:pt x="40" y="26"/>
                  </a:moveTo>
                  <a:cubicBezTo>
                    <a:pt x="40" y="26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lnTo>
                    <a:pt x="42" y="28"/>
                  </a:lnTo>
                  <a:lnTo>
                    <a:pt x="41" y="31"/>
                  </a:lnTo>
                  <a:lnTo>
                    <a:pt x="33" y="28"/>
                  </a:lnTo>
                  <a:lnTo>
                    <a:pt x="33" y="26"/>
                  </a:lnTo>
                  <a:lnTo>
                    <a:pt x="34" y="26"/>
                  </a:lnTo>
                  <a:cubicBezTo>
                    <a:pt x="34" y="26"/>
                    <a:pt x="34" y="26"/>
                    <a:pt x="34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lnTo>
                    <a:pt x="35" y="25"/>
                  </a:lnTo>
                  <a:lnTo>
                    <a:pt x="29" y="24"/>
                  </a:ln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5"/>
                    <a:pt x="29" y="25"/>
                    <a:pt x="30" y="25"/>
                  </a:cubicBezTo>
                  <a:lnTo>
                    <a:pt x="29" y="27"/>
                  </a:lnTo>
                  <a:lnTo>
                    <a:pt x="22" y="26"/>
                  </a:lnTo>
                  <a:lnTo>
                    <a:pt x="23" y="23"/>
                  </a:lnTo>
                  <a:lnTo>
                    <a:pt x="24" y="23"/>
                  </a:lnTo>
                  <a:cubicBezTo>
                    <a:pt x="24" y="23"/>
                    <a:pt x="24" y="23"/>
                    <a:pt x="25" y="23"/>
                  </a:cubicBezTo>
                  <a:cubicBezTo>
                    <a:pt x="25" y="23"/>
                    <a:pt x="25" y="23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lnTo>
                    <a:pt x="30" y="17"/>
                  </a:ln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lnTo>
                    <a:pt x="29" y="16"/>
                  </a:lnTo>
                  <a:lnTo>
                    <a:pt x="30" y="13"/>
                  </a:lnTo>
                  <a:lnTo>
                    <a:pt x="39" y="16"/>
                  </a:lnTo>
                  <a:lnTo>
                    <a:pt x="40" y="26"/>
                  </a:lnTo>
                  <a:close/>
                  <a:moveTo>
                    <a:pt x="34" y="18"/>
                  </a:moveTo>
                  <a:lnTo>
                    <a:pt x="34" y="18"/>
                  </a:lnTo>
                  <a:lnTo>
                    <a:pt x="31" y="21"/>
                  </a:lnTo>
                  <a:lnTo>
                    <a:pt x="34" y="22"/>
                  </a:lnTo>
                  <a:lnTo>
                    <a:pt x="34" y="18"/>
                  </a:lnTo>
                  <a:close/>
                  <a:moveTo>
                    <a:pt x="58" y="18"/>
                  </a:moveTo>
                  <a:cubicBezTo>
                    <a:pt x="61" y="18"/>
                    <a:pt x="63" y="19"/>
                    <a:pt x="65" y="20"/>
                  </a:cubicBezTo>
                  <a:cubicBezTo>
                    <a:pt x="67" y="21"/>
                    <a:pt x="67" y="23"/>
                    <a:pt x="67" y="26"/>
                  </a:cubicBezTo>
                  <a:cubicBezTo>
                    <a:pt x="67" y="27"/>
                    <a:pt x="67" y="28"/>
                    <a:pt x="66" y="29"/>
                  </a:cubicBezTo>
                  <a:cubicBezTo>
                    <a:pt x="66" y="30"/>
                    <a:pt x="65" y="30"/>
                    <a:pt x="65" y="31"/>
                  </a:cubicBezTo>
                  <a:cubicBezTo>
                    <a:pt x="64" y="32"/>
                    <a:pt x="62" y="32"/>
                    <a:pt x="61" y="32"/>
                  </a:cubicBezTo>
                  <a:cubicBezTo>
                    <a:pt x="60" y="32"/>
                    <a:pt x="58" y="32"/>
                    <a:pt x="56" y="32"/>
                  </a:cubicBezTo>
                  <a:lnTo>
                    <a:pt x="49" y="32"/>
                  </a:lnTo>
                  <a:lnTo>
                    <a:pt x="49" y="29"/>
                  </a:lnTo>
                  <a:lnTo>
                    <a:pt x="50" y="29"/>
                  </a:lnTo>
                  <a:cubicBezTo>
                    <a:pt x="50" y="29"/>
                    <a:pt x="50" y="29"/>
                    <a:pt x="50" y="29"/>
                  </a:cubicBezTo>
                  <a:cubicBezTo>
                    <a:pt x="50" y="29"/>
                    <a:pt x="51" y="29"/>
                    <a:pt x="51" y="29"/>
                  </a:cubicBezTo>
                  <a:cubicBezTo>
                    <a:pt x="51" y="29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lnTo>
                    <a:pt x="51" y="22"/>
                  </a:ln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1"/>
                  </a:cubicBezTo>
                  <a:cubicBezTo>
                    <a:pt x="51" y="21"/>
                    <a:pt x="51" y="21"/>
                    <a:pt x="51" y="21"/>
                  </a:cubicBezTo>
                  <a:cubicBezTo>
                    <a:pt x="51" y="21"/>
                    <a:pt x="50" y="21"/>
                    <a:pt x="50" y="21"/>
                  </a:cubicBezTo>
                  <a:lnTo>
                    <a:pt x="49" y="21"/>
                  </a:lnTo>
                  <a:lnTo>
                    <a:pt x="49" y="18"/>
                  </a:lnTo>
                  <a:lnTo>
                    <a:pt x="58" y="18"/>
                  </a:lnTo>
                  <a:close/>
                  <a:moveTo>
                    <a:pt x="56" y="28"/>
                  </a:move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9"/>
                    <a:pt x="56" y="29"/>
                    <a:pt x="57" y="29"/>
                  </a:cubicBezTo>
                  <a:cubicBezTo>
                    <a:pt x="57" y="29"/>
                    <a:pt x="57" y="29"/>
                    <a:pt x="57" y="29"/>
                  </a:cubicBezTo>
                  <a:lnTo>
                    <a:pt x="58" y="29"/>
                  </a:lnTo>
                  <a:cubicBezTo>
                    <a:pt x="59" y="29"/>
                    <a:pt x="60" y="29"/>
                    <a:pt x="60" y="28"/>
                  </a:cubicBezTo>
                  <a:cubicBezTo>
                    <a:pt x="60" y="28"/>
                    <a:pt x="60" y="27"/>
                    <a:pt x="60" y="26"/>
                  </a:cubicBezTo>
                  <a:lnTo>
                    <a:pt x="60" y="25"/>
                  </a:lnTo>
                  <a:cubicBezTo>
                    <a:pt x="60" y="24"/>
                    <a:pt x="60" y="23"/>
                    <a:pt x="60" y="23"/>
                  </a:cubicBezTo>
                  <a:cubicBezTo>
                    <a:pt x="60" y="22"/>
                    <a:pt x="59" y="22"/>
                    <a:pt x="58" y="22"/>
                  </a:cubicBezTo>
                  <a:cubicBezTo>
                    <a:pt x="57" y="21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lnTo>
                    <a:pt x="56" y="28"/>
                  </a:lnTo>
                  <a:close/>
                  <a:moveTo>
                    <a:pt x="74" y="28"/>
                  </a:moveTo>
                  <a:lnTo>
                    <a:pt x="75" y="28"/>
                  </a:ln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6" y="28"/>
                    <a:pt x="76" y="28"/>
                  </a:cubicBezTo>
                  <a:cubicBezTo>
                    <a:pt x="76" y="28"/>
                    <a:pt x="76" y="28"/>
                    <a:pt x="76" y="27"/>
                  </a:cubicBezTo>
                  <a:lnTo>
                    <a:pt x="74" y="21"/>
                  </a:lnTo>
                  <a:cubicBezTo>
                    <a:pt x="74" y="20"/>
                    <a:pt x="74" y="20"/>
                    <a:pt x="74" y="20"/>
                  </a:cubicBezTo>
                  <a:cubicBezTo>
                    <a:pt x="73" y="20"/>
                    <a:pt x="73" y="20"/>
                    <a:pt x="73" y="20"/>
                  </a:cubicBezTo>
                  <a:lnTo>
                    <a:pt x="72" y="20"/>
                  </a:lnTo>
                  <a:lnTo>
                    <a:pt x="71" y="18"/>
                  </a:lnTo>
                  <a:lnTo>
                    <a:pt x="85" y="14"/>
                  </a:lnTo>
                  <a:lnTo>
                    <a:pt x="87" y="18"/>
                  </a:lnTo>
                  <a:lnTo>
                    <a:pt x="84" y="19"/>
                  </a:lnTo>
                  <a:lnTo>
                    <a:pt x="84" y="18"/>
                  </a:lnTo>
                  <a:cubicBezTo>
                    <a:pt x="83" y="18"/>
                    <a:pt x="83" y="18"/>
                    <a:pt x="83" y="18"/>
                  </a:cubicBezTo>
                  <a:cubicBezTo>
                    <a:pt x="83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lnTo>
                    <a:pt x="79" y="19"/>
                  </a:lnTo>
                  <a:lnTo>
                    <a:pt x="80" y="21"/>
                  </a:lnTo>
                  <a:lnTo>
                    <a:pt x="84" y="20"/>
                  </a:lnTo>
                  <a:lnTo>
                    <a:pt x="85" y="23"/>
                  </a:lnTo>
                  <a:lnTo>
                    <a:pt x="81" y="24"/>
                  </a:lnTo>
                  <a:lnTo>
                    <a:pt x="82" y="26"/>
                  </a:lnTo>
                  <a:lnTo>
                    <a:pt x="84" y="25"/>
                  </a:lnTo>
                  <a:cubicBezTo>
                    <a:pt x="84" y="25"/>
                    <a:pt x="84" y="25"/>
                    <a:pt x="84" y="25"/>
                  </a:cubicBezTo>
                  <a:cubicBezTo>
                    <a:pt x="84" y="25"/>
                    <a:pt x="84" y="25"/>
                    <a:pt x="85" y="25"/>
                  </a:cubicBezTo>
                  <a:cubicBezTo>
                    <a:pt x="85" y="25"/>
                    <a:pt x="85" y="25"/>
                    <a:pt x="85" y="25"/>
                  </a:cubicBezTo>
                  <a:cubicBezTo>
                    <a:pt x="85" y="24"/>
                    <a:pt x="85" y="24"/>
                    <a:pt x="85" y="24"/>
                  </a:cubicBezTo>
                  <a:lnTo>
                    <a:pt x="86" y="23"/>
                  </a:lnTo>
                  <a:lnTo>
                    <a:pt x="88" y="22"/>
                  </a:lnTo>
                  <a:lnTo>
                    <a:pt x="89" y="27"/>
                  </a:lnTo>
                  <a:lnTo>
                    <a:pt x="75" y="31"/>
                  </a:lnTo>
                  <a:lnTo>
                    <a:pt x="74" y="28"/>
                  </a:lnTo>
                  <a:close/>
                  <a:moveTo>
                    <a:pt x="96" y="8"/>
                  </a:moveTo>
                  <a:lnTo>
                    <a:pt x="102" y="11"/>
                  </a:lnTo>
                  <a:lnTo>
                    <a:pt x="102" y="5"/>
                  </a:lnTo>
                  <a:lnTo>
                    <a:pt x="109" y="0"/>
                  </a:lnTo>
                  <a:lnTo>
                    <a:pt x="110" y="2"/>
                  </a:lnTo>
                  <a:lnTo>
                    <a:pt x="109" y="3"/>
                  </a:lnTo>
                  <a:cubicBezTo>
                    <a:pt x="109" y="3"/>
                    <a:pt x="109" y="3"/>
                    <a:pt x="109" y="4"/>
                  </a:cubicBezTo>
                  <a:cubicBezTo>
                    <a:pt x="109" y="4"/>
                    <a:pt x="109" y="4"/>
                    <a:pt x="109" y="4"/>
                  </a:cubicBezTo>
                  <a:lnTo>
                    <a:pt x="113" y="10"/>
                  </a:lnTo>
                  <a:cubicBezTo>
                    <a:pt x="113" y="10"/>
                    <a:pt x="113" y="10"/>
                    <a:pt x="113" y="10"/>
                  </a:cubicBezTo>
                  <a:cubicBezTo>
                    <a:pt x="114" y="10"/>
                    <a:pt x="114" y="10"/>
                    <a:pt x="114" y="10"/>
                  </a:cubicBezTo>
                  <a:lnTo>
                    <a:pt x="115" y="9"/>
                  </a:lnTo>
                  <a:lnTo>
                    <a:pt x="116" y="12"/>
                  </a:lnTo>
                  <a:lnTo>
                    <a:pt x="109" y="17"/>
                  </a:lnTo>
                  <a:lnTo>
                    <a:pt x="107" y="15"/>
                  </a:lnTo>
                  <a:lnTo>
                    <a:pt x="108" y="14"/>
                  </a:lnTo>
                  <a:cubicBezTo>
                    <a:pt x="108" y="14"/>
                    <a:pt x="108" y="14"/>
                    <a:pt x="108" y="14"/>
                  </a:cubicBezTo>
                  <a:cubicBezTo>
                    <a:pt x="108" y="14"/>
                    <a:pt x="108" y="13"/>
                    <a:pt x="108" y="13"/>
                  </a:cubicBezTo>
                  <a:lnTo>
                    <a:pt x="106" y="9"/>
                  </a:lnTo>
                  <a:lnTo>
                    <a:pt x="106" y="16"/>
                  </a:lnTo>
                  <a:lnTo>
                    <a:pt x="104" y="18"/>
                  </a:lnTo>
                  <a:lnTo>
                    <a:pt x="98" y="15"/>
                  </a:lnTo>
                  <a:lnTo>
                    <a:pt x="97" y="15"/>
                  </a:lnTo>
                  <a:lnTo>
                    <a:pt x="100" y="19"/>
                  </a:lnTo>
                  <a:cubicBezTo>
                    <a:pt x="100" y="19"/>
                    <a:pt x="100" y="19"/>
                    <a:pt x="101" y="19"/>
                  </a:cubicBezTo>
                  <a:cubicBezTo>
                    <a:pt x="101" y="19"/>
                    <a:pt x="101" y="19"/>
                    <a:pt x="101" y="19"/>
                  </a:cubicBezTo>
                  <a:lnTo>
                    <a:pt x="102" y="18"/>
                  </a:lnTo>
                  <a:lnTo>
                    <a:pt x="103" y="21"/>
                  </a:lnTo>
                  <a:lnTo>
                    <a:pt x="98" y="24"/>
                  </a:lnTo>
                  <a:lnTo>
                    <a:pt x="96" y="22"/>
                  </a:lnTo>
                  <a:lnTo>
                    <a:pt x="97" y="22"/>
                  </a:lnTo>
                  <a:cubicBezTo>
                    <a:pt x="97" y="21"/>
                    <a:pt x="97" y="21"/>
                    <a:pt x="98" y="21"/>
                  </a:cubicBezTo>
                  <a:cubicBezTo>
                    <a:pt x="98" y="21"/>
                    <a:pt x="97" y="21"/>
                    <a:pt x="97" y="20"/>
                  </a:cubicBezTo>
                  <a:lnTo>
                    <a:pt x="93" y="15"/>
                  </a:lnTo>
                  <a:cubicBezTo>
                    <a:pt x="93" y="14"/>
                    <a:pt x="93" y="14"/>
                    <a:pt x="93" y="14"/>
                  </a:cubicBezTo>
                  <a:cubicBezTo>
                    <a:pt x="93" y="14"/>
                    <a:pt x="93" y="14"/>
                    <a:pt x="92" y="15"/>
                  </a:cubicBezTo>
                  <a:lnTo>
                    <a:pt x="90" y="13"/>
                  </a:lnTo>
                  <a:lnTo>
                    <a:pt x="96" y="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4" name="Group 404"/>
            <p:cNvGrpSpPr>
              <a:grpSpLocks/>
            </p:cNvGrpSpPr>
            <p:nvPr/>
          </p:nvGrpSpPr>
          <p:grpSpPr bwMode="auto">
            <a:xfrm>
              <a:off x="9740375" y="139769"/>
              <a:ext cx="399990" cy="272794"/>
              <a:chOff x="4423" y="1252"/>
              <a:chExt cx="1453" cy="1182"/>
            </a:xfrm>
          </p:grpSpPr>
          <p:sp>
            <p:nvSpPr>
              <p:cNvPr id="17" name="Freeform 405"/>
              <p:cNvSpPr>
                <a:spLocks noEditPoints="1"/>
              </p:cNvSpPr>
              <p:nvPr/>
            </p:nvSpPr>
            <p:spPr bwMode="auto">
              <a:xfrm>
                <a:off x="4421" y="1250"/>
                <a:ext cx="1455" cy="1126"/>
              </a:xfrm>
              <a:custGeom>
                <a:avLst/>
                <a:gdLst>
                  <a:gd name="T0" fmla="*/ 2147483647 w 127"/>
                  <a:gd name="T1" fmla="*/ 2147483647 h 98"/>
                  <a:gd name="T2" fmla="*/ 2147483647 w 127"/>
                  <a:gd name="T3" fmla="*/ 2147483647 h 98"/>
                  <a:gd name="T4" fmla="*/ 2147483647 w 127"/>
                  <a:gd name="T5" fmla="*/ 2147483647 h 98"/>
                  <a:gd name="T6" fmla="*/ 2147483647 w 127"/>
                  <a:gd name="T7" fmla="*/ 2147483647 h 98"/>
                  <a:gd name="T8" fmla="*/ 2147483647 w 127"/>
                  <a:gd name="T9" fmla="*/ 0 h 98"/>
                  <a:gd name="T10" fmla="*/ 2147483647 w 127"/>
                  <a:gd name="T11" fmla="*/ 2147483647 h 98"/>
                  <a:gd name="T12" fmla="*/ 2147483647 w 127"/>
                  <a:gd name="T13" fmla="*/ 2147483647 h 98"/>
                  <a:gd name="T14" fmla="*/ 2147483647 w 127"/>
                  <a:gd name="T15" fmla="*/ 2147483647 h 98"/>
                  <a:gd name="T16" fmla="*/ 2147483647 w 127"/>
                  <a:gd name="T17" fmla="*/ 2147483647 h 98"/>
                  <a:gd name="T18" fmla="*/ 2147483647 w 127"/>
                  <a:gd name="T19" fmla="*/ 2147483647 h 98"/>
                  <a:gd name="T20" fmla="*/ 2147483647 w 127"/>
                  <a:gd name="T21" fmla="*/ 2147483647 h 98"/>
                  <a:gd name="T22" fmla="*/ 0 w 127"/>
                  <a:gd name="T23" fmla="*/ 2147483647 h 98"/>
                  <a:gd name="T24" fmla="*/ 2147483647 w 127"/>
                  <a:gd name="T25" fmla="*/ 0 h 98"/>
                  <a:gd name="T26" fmla="*/ 2147483647 w 127"/>
                  <a:gd name="T27" fmla="*/ 2147483647 h 98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27"/>
                  <a:gd name="T43" fmla="*/ 0 h 98"/>
                  <a:gd name="T44" fmla="*/ 127 w 127"/>
                  <a:gd name="T45" fmla="*/ 98 h 98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27" h="98">
                    <a:moveTo>
                      <a:pt x="111" y="89"/>
                    </a:moveTo>
                    <a:cubicBezTo>
                      <a:pt x="108" y="93"/>
                      <a:pt x="104" y="96"/>
                      <a:pt x="100" y="98"/>
                    </a:cubicBezTo>
                    <a:cubicBezTo>
                      <a:pt x="113" y="88"/>
                      <a:pt x="122" y="71"/>
                      <a:pt x="122" y="53"/>
                    </a:cubicBezTo>
                    <a:cubicBezTo>
                      <a:pt x="122" y="35"/>
                      <a:pt x="113" y="19"/>
                      <a:pt x="100" y="8"/>
                    </a:cubicBezTo>
                    <a:lnTo>
                      <a:pt x="104" y="0"/>
                    </a:lnTo>
                    <a:cubicBezTo>
                      <a:pt x="118" y="11"/>
                      <a:pt x="127" y="29"/>
                      <a:pt x="127" y="48"/>
                    </a:cubicBezTo>
                    <a:cubicBezTo>
                      <a:pt x="127" y="64"/>
                      <a:pt x="121" y="78"/>
                      <a:pt x="111" y="89"/>
                    </a:cubicBezTo>
                    <a:close/>
                    <a:moveTo>
                      <a:pt x="27" y="8"/>
                    </a:moveTo>
                    <a:cubicBezTo>
                      <a:pt x="14" y="19"/>
                      <a:pt x="5" y="35"/>
                      <a:pt x="5" y="53"/>
                    </a:cubicBezTo>
                    <a:cubicBezTo>
                      <a:pt x="5" y="71"/>
                      <a:pt x="14" y="88"/>
                      <a:pt x="27" y="98"/>
                    </a:cubicBezTo>
                    <a:cubicBezTo>
                      <a:pt x="23" y="96"/>
                      <a:pt x="19" y="93"/>
                      <a:pt x="16" y="89"/>
                    </a:cubicBezTo>
                    <a:cubicBezTo>
                      <a:pt x="6" y="78"/>
                      <a:pt x="0" y="64"/>
                      <a:pt x="0" y="48"/>
                    </a:cubicBezTo>
                    <a:cubicBezTo>
                      <a:pt x="0" y="29"/>
                      <a:pt x="9" y="11"/>
                      <a:pt x="23" y="0"/>
                    </a:cubicBezTo>
                    <a:lnTo>
                      <a:pt x="27" y="8"/>
                    </a:lnTo>
                    <a:close/>
                  </a:path>
                </a:pathLst>
              </a:custGeom>
              <a:solidFill>
                <a:srgbClr val="FFFFFF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" name="Freeform 406"/>
              <p:cNvSpPr>
                <a:spLocks noEditPoints="1"/>
              </p:cNvSpPr>
              <p:nvPr/>
            </p:nvSpPr>
            <p:spPr bwMode="auto">
              <a:xfrm>
                <a:off x="4474" y="1330"/>
                <a:ext cx="1339" cy="1086"/>
              </a:xfrm>
              <a:custGeom>
                <a:avLst/>
                <a:gdLst>
                  <a:gd name="T0" fmla="*/ 2147483647 w 117"/>
                  <a:gd name="T1" fmla="*/ 2147483647 h 94"/>
                  <a:gd name="T2" fmla="*/ 2147483647 w 117"/>
                  <a:gd name="T3" fmla="*/ 2147483647 h 94"/>
                  <a:gd name="T4" fmla="*/ 2147483647 w 117"/>
                  <a:gd name="T5" fmla="*/ 2147483647 h 94"/>
                  <a:gd name="T6" fmla="*/ 2147483647 w 117"/>
                  <a:gd name="T7" fmla="*/ 2147483647 h 94"/>
                  <a:gd name="T8" fmla="*/ 2147483647 w 117"/>
                  <a:gd name="T9" fmla="*/ 0 h 94"/>
                  <a:gd name="T10" fmla="*/ 2147483647 w 117"/>
                  <a:gd name="T11" fmla="*/ 2147483647 h 94"/>
                  <a:gd name="T12" fmla="*/ 2147483647 w 117"/>
                  <a:gd name="T13" fmla="*/ 2147483647 h 94"/>
                  <a:gd name="T14" fmla="*/ 2147483647 w 117"/>
                  <a:gd name="T15" fmla="*/ 2147483647 h 94"/>
                  <a:gd name="T16" fmla="*/ 2147483647 w 117"/>
                  <a:gd name="T17" fmla="*/ 2147483647 h 94"/>
                  <a:gd name="T18" fmla="*/ 2147483647 w 117"/>
                  <a:gd name="T19" fmla="*/ 2147483647 h 94"/>
                  <a:gd name="T20" fmla="*/ 2147483647 w 117"/>
                  <a:gd name="T21" fmla="*/ 2147483647 h 94"/>
                  <a:gd name="T22" fmla="*/ 0 w 117"/>
                  <a:gd name="T23" fmla="*/ 2147483647 h 94"/>
                  <a:gd name="T24" fmla="*/ 2147483647 w 117"/>
                  <a:gd name="T25" fmla="*/ 0 h 94"/>
                  <a:gd name="T26" fmla="*/ 2147483647 w 117"/>
                  <a:gd name="T27" fmla="*/ 2147483647 h 94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17"/>
                  <a:gd name="T43" fmla="*/ 0 h 94"/>
                  <a:gd name="T44" fmla="*/ 117 w 117"/>
                  <a:gd name="T45" fmla="*/ 94 h 94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17" h="94">
                    <a:moveTo>
                      <a:pt x="95" y="90"/>
                    </a:moveTo>
                    <a:cubicBezTo>
                      <a:pt x="93" y="92"/>
                      <a:pt x="91" y="93"/>
                      <a:pt x="88" y="94"/>
                    </a:cubicBezTo>
                    <a:cubicBezTo>
                      <a:pt x="102" y="84"/>
                      <a:pt x="111" y="68"/>
                      <a:pt x="111" y="50"/>
                    </a:cubicBezTo>
                    <a:cubicBezTo>
                      <a:pt x="111" y="34"/>
                      <a:pt x="103" y="18"/>
                      <a:pt x="91" y="9"/>
                    </a:cubicBezTo>
                    <a:lnTo>
                      <a:pt x="95" y="0"/>
                    </a:lnTo>
                    <a:cubicBezTo>
                      <a:pt x="108" y="11"/>
                      <a:pt x="117" y="27"/>
                      <a:pt x="117" y="45"/>
                    </a:cubicBezTo>
                    <a:cubicBezTo>
                      <a:pt x="117" y="63"/>
                      <a:pt x="108" y="80"/>
                      <a:pt x="95" y="90"/>
                    </a:cubicBezTo>
                    <a:close/>
                    <a:moveTo>
                      <a:pt x="26" y="9"/>
                    </a:moveTo>
                    <a:cubicBezTo>
                      <a:pt x="14" y="19"/>
                      <a:pt x="6" y="34"/>
                      <a:pt x="6" y="50"/>
                    </a:cubicBezTo>
                    <a:cubicBezTo>
                      <a:pt x="6" y="68"/>
                      <a:pt x="15" y="84"/>
                      <a:pt x="29" y="94"/>
                    </a:cubicBezTo>
                    <a:cubicBezTo>
                      <a:pt x="26" y="93"/>
                      <a:pt x="24" y="92"/>
                      <a:pt x="22" y="90"/>
                    </a:cubicBezTo>
                    <a:cubicBezTo>
                      <a:pt x="9" y="80"/>
                      <a:pt x="0" y="63"/>
                      <a:pt x="0" y="45"/>
                    </a:cubicBezTo>
                    <a:cubicBezTo>
                      <a:pt x="0" y="27"/>
                      <a:pt x="9" y="11"/>
                      <a:pt x="22" y="0"/>
                    </a:cubicBezTo>
                    <a:lnTo>
                      <a:pt x="26" y="9"/>
                    </a:lnTo>
                    <a:close/>
                  </a:path>
                </a:pathLst>
              </a:custGeom>
              <a:solidFill>
                <a:srgbClr val="0074C5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" name="Freeform 407"/>
              <p:cNvSpPr>
                <a:spLocks noEditPoints="1"/>
              </p:cNvSpPr>
              <p:nvPr/>
            </p:nvSpPr>
            <p:spPr bwMode="auto">
              <a:xfrm>
                <a:off x="4537" y="1434"/>
                <a:ext cx="1204" cy="1000"/>
              </a:xfrm>
              <a:custGeom>
                <a:avLst/>
                <a:gdLst>
                  <a:gd name="T0" fmla="*/ 2147483647 w 105"/>
                  <a:gd name="T1" fmla="*/ 2147483647 h 87"/>
                  <a:gd name="T2" fmla="*/ 2147483647 w 105"/>
                  <a:gd name="T3" fmla="*/ 2147483647 h 87"/>
                  <a:gd name="T4" fmla="*/ 2147483647 w 105"/>
                  <a:gd name="T5" fmla="*/ 2147483647 h 87"/>
                  <a:gd name="T6" fmla="*/ 2147483647 w 105"/>
                  <a:gd name="T7" fmla="*/ 2147483647 h 87"/>
                  <a:gd name="T8" fmla="*/ 2147483647 w 105"/>
                  <a:gd name="T9" fmla="*/ 0 h 87"/>
                  <a:gd name="T10" fmla="*/ 2147483647 w 105"/>
                  <a:gd name="T11" fmla="*/ 2147483647 h 87"/>
                  <a:gd name="T12" fmla="*/ 2147483647 w 105"/>
                  <a:gd name="T13" fmla="*/ 2147483647 h 87"/>
                  <a:gd name="T14" fmla="*/ 2147483647 w 105"/>
                  <a:gd name="T15" fmla="*/ 2147483647 h 87"/>
                  <a:gd name="T16" fmla="*/ 2147483647 w 105"/>
                  <a:gd name="T17" fmla="*/ 2147483647 h 87"/>
                  <a:gd name="T18" fmla="*/ 2147483647 w 105"/>
                  <a:gd name="T19" fmla="*/ 2147483647 h 87"/>
                  <a:gd name="T20" fmla="*/ 2147483647 w 105"/>
                  <a:gd name="T21" fmla="*/ 2147483647 h 87"/>
                  <a:gd name="T22" fmla="*/ 0 w 105"/>
                  <a:gd name="T23" fmla="*/ 2147483647 h 87"/>
                  <a:gd name="T24" fmla="*/ 2147483647 w 105"/>
                  <a:gd name="T25" fmla="*/ 0 h 87"/>
                  <a:gd name="T26" fmla="*/ 2147483647 w 105"/>
                  <a:gd name="T27" fmla="*/ 2147483647 h 87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05"/>
                  <a:gd name="T43" fmla="*/ 0 h 87"/>
                  <a:gd name="T44" fmla="*/ 105 w 105"/>
                  <a:gd name="T45" fmla="*/ 87 h 87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05" h="87">
                    <a:moveTo>
                      <a:pt x="82" y="85"/>
                    </a:moveTo>
                    <a:cubicBezTo>
                      <a:pt x="81" y="86"/>
                      <a:pt x="79" y="86"/>
                      <a:pt x="78" y="87"/>
                    </a:cubicBezTo>
                    <a:cubicBezTo>
                      <a:pt x="91" y="79"/>
                      <a:pt x="100" y="64"/>
                      <a:pt x="100" y="47"/>
                    </a:cubicBezTo>
                    <a:cubicBezTo>
                      <a:pt x="100" y="31"/>
                      <a:pt x="93" y="17"/>
                      <a:pt x="81" y="8"/>
                    </a:cubicBezTo>
                    <a:lnTo>
                      <a:pt x="85" y="0"/>
                    </a:lnTo>
                    <a:cubicBezTo>
                      <a:pt x="97" y="9"/>
                      <a:pt x="105" y="25"/>
                      <a:pt x="105" y="41"/>
                    </a:cubicBezTo>
                    <a:cubicBezTo>
                      <a:pt x="105" y="59"/>
                      <a:pt x="96" y="75"/>
                      <a:pt x="82" y="85"/>
                    </a:cubicBezTo>
                    <a:close/>
                    <a:moveTo>
                      <a:pt x="24" y="8"/>
                    </a:moveTo>
                    <a:cubicBezTo>
                      <a:pt x="12" y="17"/>
                      <a:pt x="5" y="31"/>
                      <a:pt x="5" y="47"/>
                    </a:cubicBezTo>
                    <a:cubicBezTo>
                      <a:pt x="5" y="64"/>
                      <a:pt x="14" y="79"/>
                      <a:pt x="27" y="87"/>
                    </a:cubicBezTo>
                    <a:cubicBezTo>
                      <a:pt x="26" y="86"/>
                      <a:pt x="24" y="86"/>
                      <a:pt x="23" y="85"/>
                    </a:cubicBezTo>
                    <a:cubicBezTo>
                      <a:pt x="9" y="75"/>
                      <a:pt x="0" y="59"/>
                      <a:pt x="0" y="41"/>
                    </a:cubicBezTo>
                    <a:cubicBezTo>
                      <a:pt x="0" y="25"/>
                      <a:pt x="8" y="10"/>
                      <a:pt x="20" y="0"/>
                    </a:cubicBezTo>
                    <a:lnTo>
                      <a:pt x="24" y="8"/>
                    </a:lnTo>
                    <a:close/>
                  </a:path>
                </a:pathLst>
              </a:custGeom>
              <a:solidFill>
                <a:srgbClr val="EB3D00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6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2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2" rtl="0" eaLnBrk="1" latinLnBrk="0" hangingPunct="1">
                  <a:defRPr sz="15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 kern="0" dirty="0">
                  <a:solidFill>
                    <a:sysClr val="windowText" lastClr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5" name="Oval 408"/>
            <p:cNvSpPr>
              <a:spLocks noChangeArrowheads="1"/>
            </p:cNvSpPr>
            <p:nvPr/>
          </p:nvSpPr>
          <p:spPr bwMode="auto">
            <a:xfrm>
              <a:off x="10180281" y="267857"/>
              <a:ext cx="34411" cy="29080"/>
            </a:xfrm>
            <a:prstGeom prst="ellipse">
              <a:avLst/>
            </a:prstGeom>
            <a:solidFill>
              <a:srgbClr val="FDFA0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" name="Oval 409"/>
            <p:cNvSpPr>
              <a:spLocks noChangeArrowheads="1"/>
            </p:cNvSpPr>
            <p:nvPr/>
          </p:nvSpPr>
          <p:spPr bwMode="auto">
            <a:xfrm>
              <a:off x="9653660" y="265319"/>
              <a:ext cx="33034" cy="29080"/>
            </a:xfrm>
            <a:prstGeom prst="ellipse">
              <a:avLst/>
            </a:prstGeom>
            <a:solidFill>
              <a:srgbClr val="EFEC5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7" rIns="101752" bIns="50877"/>
            <a:lstStyle>
              <a:defPPr>
                <a:defRPr lang="ru-RU"/>
              </a:defPPr>
              <a:lvl1pPr marL="0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6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2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2" rtl="0" eaLnBrk="1" latinLnBrk="0" hangingPunct="1">
                <a:defRPr sz="15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372" name="Text Box 2"/>
          <p:cNvSpPr txBox="1">
            <a:spLocks noChangeArrowheads="1"/>
          </p:cNvSpPr>
          <p:nvPr/>
        </p:nvSpPr>
        <p:spPr bwMode="auto">
          <a:xfrm>
            <a:off x="-7937" y="-117"/>
            <a:ext cx="12199937" cy="723106"/>
          </a:xfrm>
          <a:prstGeom prst="rect">
            <a:avLst/>
          </a:prstGeom>
          <a:solidFill>
            <a:srgbClr val="204D8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855" tIns="38928" rIns="77855" bIns="38928" anchor="ctr"/>
          <a:lstStyle>
            <a:defPPr>
              <a:defRPr lang="ru-RU"/>
            </a:defPPr>
            <a:lvl1pPr algn="ctr" defTabSz="778206" fontAlgn="base">
              <a:spcBef>
                <a:spcPct val="0"/>
              </a:spcBef>
              <a:spcAft>
                <a:spcPct val="0"/>
              </a:spcAft>
              <a:defRPr sz="1400" ker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89626" defTabSz="779252" fontAlgn="base">
              <a:spcBef>
                <a:spcPct val="0"/>
              </a:spcBef>
              <a:spcAft>
                <a:spcPct val="0"/>
              </a:spcAft>
              <a:defRPr sz="1500"/>
            </a:lvl2pPr>
            <a:lvl3pPr marL="779252" defTabSz="779252" fontAlgn="base">
              <a:spcBef>
                <a:spcPct val="0"/>
              </a:spcBef>
              <a:spcAft>
                <a:spcPct val="0"/>
              </a:spcAft>
              <a:defRPr sz="1500"/>
            </a:lvl3pPr>
            <a:lvl4pPr marL="1168878" defTabSz="779252" fontAlgn="base">
              <a:spcBef>
                <a:spcPct val="0"/>
              </a:spcBef>
              <a:spcAft>
                <a:spcPct val="0"/>
              </a:spcAft>
              <a:defRPr sz="1500"/>
            </a:lvl4pPr>
            <a:lvl5pPr marL="1558503" defTabSz="779252" fontAlgn="base">
              <a:spcBef>
                <a:spcPct val="0"/>
              </a:spcBef>
              <a:spcAft>
                <a:spcPct val="0"/>
              </a:spcAft>
              <a:defRPr sz="1500"/>
            </a:lvl5pPr>
            <a:lvl6pPr marL="1948129" defTabSz="779252">
              <a:defRPr sz="1500"/>
            </a:lvl6pPr>
            <a:lvl7pPr marL="2337755" defTabSz="779252">
              <a:defRPr sz="1500"/>
            </a:lvl7pPr>
            <a:lvl8pPr marL="2727381" defTabSz="779252">
              <a:defRPr sz="1500"/>
            </a:lvl8pPr>
            <a:lvl9pPr marL="3117007" defTabSz="779252">
              <a:defRPr sz="1500"/>
            </a:lvl9pPr>
          </a:lstStyle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ИНФОРМАЦИОННЫЕ МАТЕРИАЛЫ ПО 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ПОРЫВАМ ВЕТРА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ТЕРРИТОРИИ 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РУЗАЕВСКОГО РАЙОНА РЕСПУБЛИКИ МОРДОВИЯ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(РИСК НАРУШЕНИЯ ЭЛЕКТРОСНАБЖЕНИЯ </a:t>
            </a:r>
            <a:r>
              <a:rPr lang="ru-RU" altLang="ru-RU" kern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alt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12.12.2023</a:t>
            </a:r>
            <a:r>
              <a:rPr lang="ru-RU" kern="1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endParaRPr lang="ru-RU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435" name="Группа 434"/>
          <p:cNvGrpSpPr/>
          <p:nvPr/>
        </p:nvGrpSpPr>
        <p:grpSpPr>
          <a:xfrm>
            <a:off x="9599939" y="2295969"/>
            <a:ext cx="2974026" cy="3743622"/>
            <a:chOff x="7765301" y="4457439"/>
            <a:chExt cx="2974026" cy="3743622"/>
          </a:xfrm>
        </p:grpSpPr>
        <p:grpSp>
          <p:nvGrpSpPr>
            <p:cNvPr id="436" name="Группа 435"/>
            <p:cNvGrpSpPr/>
            <p:nvPr/>
          </p:nvGrpSpPr>
          <p:grpSpPr>
            <a:xfrm>
              <a:off x="7765301" y="4457439"/>
              <a:ext cx="2974026" cy="3743622"/>
              <a:chOff x="6897578" y="4082211"/>
              <a:chExt cx="2644738" cy="2764039"/>
            </a:xfrm>
          </p:grpSpPr>
          <p:sp>
            <p:nvSpPr>
              <p:cNvPr id="439" name="Text Box 97"/>
              <p:cNvSpPr txBox="1">
                <a:spLocks noChangeArrowheads="1"/>
              </p:cNvSpPr>
              <p:nvPr/>
            </p:nvSpPr>
            <p:spPr bwMode="auto">
              <a:xfrm>
                <a:off x="7066917" y="6209278"/>
                <a:ext cx="1460939" cy="15222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27982" tIns="63992" rIns="127982" bIns="63992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ru-RU" altLang="ru-RU" sz="500" b="0" dirty="0">
                  <a:solidFill>
                    <a:srgbClr val="000000"/>
                  </a:solidFill>
                  <a:cs typeface="Arial" panose="020B0604020202020204" pitchFamily="34" charset="0"/>
                </a:endParaRPr>
              </a:p>
            </p:txBody>
          </p:sp>
          <p:grpSp>
            <p:nvGrpSpPr>
              <p:cNvPr id="440" name="Группа 439"/>
              <p:cNvGrpSpPr/>
              <p:nvPr/>
            </p:nvGrpSpPr>
            <p:grpSpPr>
              <a:xfrm>
                <a:off x="6897578" y="4082211"/>
                <a:ext cx="2644738" cy="2764039"/>
                <a:chOff x="9401428" y="1559479"/>
                <a:chExt cx="3026400" cy="5253681"/>
              </a:xfrm>
            </p:grpSpPr>
            <p:grpSp>
              <p:nvGrpSpPr>
                <p:cNvPr id="445" name="Группа 444"/>
                <p:cNvGrpSpPr/>
                <p:nvPr/>
              </p:nvGrpSpPr>
              <p:grpSpPr>
                <a:xfrm>
                  <a:off x="9401428" y="1559479"/>
                  <a:ext cx="3026400" cy="5253681"/>
                  <a:chOff x="6759623" y="3727167"/>
                  <a:chExt cx="2464767" cy="3113013"/>
                </a:xfrm>
              </p:grpSpPr>
              <p:sp>
                <p:nvSpPr>
                  <p:cNvPr id="450" name="Rectangle 93"/>
                  <p:cNvSpPr>
                    <a:spLocks noChangeArrowheads="1"/>
                  </p:cNvSpPr>
                  <p:nvPr/>
                </p:nvSpPr>
                <p:spPr bwMode="auto">
                  <a:xfrm>
                    <a:off x="6759623" y="3767481"/>
                    <a:ext cx="2134158" cy="3072699"/>
                  </a:xfrm>
                  <a:prstGeom prst="rect">
                    <a:avLst/>
                  </a:prstGeom>
                  <a:solidFill>
                    <a:schemeClr val="bg1"/>
                  </a:solidFill>
                  <a:ln w="19050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defTabSz="912321">
                      <a:defRPr/>
                    </a:pPr>
                    <a:endParaRPr lang="ru-RU" altLang="ru-RU" sz="800" dirty="0">
                      <a:solidFill>
                        <a:srgbClr val="000000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51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06136" y="5669858"/>
                    <a:ext cx="1833906" cy="363400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- прогноз нарушения 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ЛЭП </a:t>
                    </a:r>
                    <a:r>
                      <a:rPr lang="ru-RU" altLang="ru-RU" sz="1000" b="0" kern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(УГМС)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</a:t>
                    </a:r>
                    <a:endPara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52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74325" y="3727167"/>
                    <a:ext cx="1606383" cy="241833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Условные обозначения</a:t>
                    </a:r>
                  </a:p>
                </p:txBody>
              </p:sp>
              <p:sp>
                <p:nvSpPr>
                  <p:cNvPr id="453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187581" y="6232909"/>
                    <a:ext cx="1609849" cy="209841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endParaRPr lang="ru-RU" altLang="ru-RU" sz="800" b="0" dirty="0">
                      <a:solidFill>
                        <a:srgbClr val="000000"/>
                      </a:solidFill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454" name="TextBox 10"/>
                  <p:cNvSpPr txBox="1"/>
                  <p:nvPr/>
                </p:nvSpPr>
                <p:spPr>
                  <a:xfrm>
                    <a:off x="6844151" y="6597757"/>
                    <a:ext cx="591514" cy="204745"/>
                  </a:xfrm>
                  <a:prstGeom prst="rect">
                    <a:avLst/>
                  </a:prstGeom>
                  <a:solidFill>
                    <a:schemeClr val="bg1"/>
                  </a:solidFill>
                  <a:effectLst>
                    <a:softEdge rad="63500"/>
                  </a:effectLst>
                </p:spPr>
                <p:txBody>
                  <a:bodyPr wrap="square" rtlCol="0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l" defTabSz="912321">
                      <a:defRPr/>
                    </a:pPr>
                    <a:r>
                      <a:rPr lang="ru-RU" sz="1000" dirty="0" smtClean="0">
                        <a:solidFill>
                          <a:prstClr val="black"/>
                        </a:solidFill>
                        <a:latin typeface="Arial" pitchFamily="34" charset="0"/>
                        <a:cs typeface="Arial" pitchFamily="34" charset="0"/>
                      </a:rPr>
                      <a:t>Город</a:t>
                    </a:r>
                    <a:endParaRPr lang="ru-RU" sz="1000" dirty="0">
                      <a:solidFill>
                        <a:prstClr val="black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56" name="Прямоугольник 455"/>
                  <p:cNvSpPr/>
                  <p:nvPr/>
                </p:nvSpPr>
                <p:spPr>
                  <a:xfrm>
                    <a:off x="6789967" y="6011515"/>
                    <a:ext cx="527227" cy="138165"/>
                  </a:xfrm>
                  <a:prstGeom prst="rect">
                    <a:avLst/>
                  </a:prstGeom>
                  <a:solidFill>
                    <a:srgbClr val="FFFF00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 defTabSz="912321">
                      <a:defRPr/>
                    </a:pPr>
                    <a:r>
                      <a:rPr lang="ru-RU" sz="800" dirty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321/20</a:t>
                    </a:r>
                  </a:p>
                </p:txBody>
              </p:sp>
              <p:sp>
                <p:nvSpPr>
                  <p:cNvPr id="457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49111" y="6567185"/>
                    <a:ext cx="1831079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- муниципальное образование</a:t>
                    </a:r>
                  </a:p>
                </p:txBody>
              </p:sp>
              <p:sp>
                <p:nvSpPr>
                  <p:cNvPr id="458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327897" y="4656852"/>
                    <a:ext cx="1896493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b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 - линии </a:t>
                    </a:r>
                    <a:r>
                      <a:rPr lang="ru-RU" altLang="ru-RU" sz="1000" b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электропередач</a:t>
                    </a:r>
                    <a:endPara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endParaRPr>
                  </a:p>
                </p:txBody>
              </p:sp>
              <p:sp>
                <p:nvSpPr>
                  <p:cNvPr id="459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66267" y="5973077"/>
                    <a:ext cx="1898652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6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 rtl="0" eaLnBrk="1" latinLnBrk="0" hangingPunct="1">
                      <a:defRPr sz="21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1000" kern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- </a:t>
                    </a:r>
                    <a:r>
                      <a:rPr lang="ru-RU" altLang="ru-RU" sz="1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rPr>
                      <a:t>протяженность ЛЭП/ТП (шт.)</a:t>
                    </a:r>
                  </a:p>
                </p:txBody>
              </p:sp>
            </p:grpSp>
            <p:sp>
              <p:nvSpPr>
                <p:cNvPr id="446" name="Скругленный прямоугольник 445"/>
                <p:cNvSpPr/>
                <p:nvPr/>
              </p:nvSpPr>
              <p:spPr>
                <a:xfrm>
                  <a:off x="9637258" y="6127238"/>
                  <a:ext cx="282820" cy="225201"/>
                </a:xfrm>
                <a:prstGeom prst="roundRect">
                  <a:avLst/>
                </a:prstGeom>
                <a:solidFill>
                  <a:schemeClr val="accent6">
                    <a:lumMod val="20000"/>
                    <a:lumOff val="80000"/>
                  </a:schemeClr>
                </a:solidFill>
                <a:ln>
                  <a:solidFill>
                    <a:schemeClr val="tx1"/>
                  </a:solidFill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defTabSz="912321"/>
                  <a:r>
                    <a:rPr lang="ru-RU" sz="800" b="1" dirty="0">
                      <a:solidFill>
                        <a:prstClr val="black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60%</a:t>
                  </a:r>
                </a:p>
              </p:txBody>
            </p:sp>
            <p:sp>
              <p:nvSpPr>
                <p:cNvPr id="447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10008980" y="5925488"/>
                  <a:ext cx="2202328" cy="545576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 lIns="80200" tIns="40101" rIns="80200" bIns="40101">
                  <a:spAutoFit/>
                </a:bodyPr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955471">
                    <a:defRPr/>
                  </a:pPr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 - </a:t>
                  </a:r>
                  <a:r>
                    <a:rPr lang="ru-RU" altLang="ru-RU" sz="1000" b="0" dirty="0" smtClean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износ электроэнергетических </a:t>
                  </a:r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систем </a:t>
                  </a:r>
                </a:p>
              </p:txBody>
            </p:sp>
            <p:sp>
              <p:nvSpPr>
                <p:cNvPr id="448" name="Прямоугольник 447"/>
                <p:cNvSpPr/>
                <p:nvPr/>
              </p:nvSpPr>
              <p:spPr>
                <a:xfrm>
                  <a:off x="9438681" y="5747122"/>
                  <a:ext cx="658385" cy="230603"/>
                </a:xfrm>
                <a:prstGeom prst="rect">
                  <a:avLst/>
                </a:prstGeom>
                <a:solidFill>
                  <a:srgbClr val="92D050"/>
                </a:solidFill>
                <a:ln w="12700" cap="flat" cmpd="sng" algn="ctr">
                  <a:solidFill>
                    <a:sysClr val="windowText" lastClr="000000"/>
                  </a:solidFill>
                  <a:prstDash val="solid"/>
                  <a:miter lim="800000"/>
                </a:ln>
                <a:effectLst/>
              </p:spPr>
              <p:txBody>
                <a:bodyPr lIns="68571" tIns="34286" rIns="68571" bIns="34286" anchor="ctr"/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defTabSz="912321"/>
                  <a:r>
                    <a:rPr lang="ru-RU" sz="800" kern="0" dirty="0">
                      <a:solidFill>
                        <a:prstClr val="black"/>
                      </a:solidFill>
                      <a:cs typeface="Times New Roman" panose="02020603050405020304" pitchFamily="18" charset="0"/>
                    </a:rPr>
                    <a:t>19/330</a:t>
                  </a:r>
                </a:p>
              </p:txBody>
            </p:sp>
            <p:sp>
              <p:nvSpPr>
                <p:cNvPr id="449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10025082" y="5647837"/>
                  <a:ext cx="1868848" cy="39731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 lIns="127973" tIns="63988" rIns="127973" bIns="63988">
                  <a:spAutoFit/>
                </a:bodyPr>
                <a:lstStyle>
                  <a:defPPr>
                    <a:defRPr lang="ru-RU"/>
                  </a:defPPr>
                  <a:lvl1pPr marL="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6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 rtl="0" eaLnBrk="1" latinLnBrk="0" hangingPunct="1">
                    <a:defRPr sz="21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r>
                    <a:rPr lang="ru-RU" altLang="ru-RU" sz="1000" b="0" dirty="0">
                      <a:solidFill>
                        <a:srgbClr val="000000"/>
                      </a:solidFill>
                      <a:latin typeface="Arial" pitchFamily="34" charset="0"/>
                      <a:cs typeface="Arial" pitchFamily="34" charset="0"/>
                    </a:rPr>
                    <a:t>- кол-во домов /населения</a:t>
                  </a:r>
                </a:p>
              </p:txBody>
            </p:sp>
          </p:grpSp>
          <p:sp>
            <p:nvSpPr>
              <p:cNvPr id="441" name="Text Box 97"/>
              <p:cNvSpPr txBox="1">
                <a:spLocks noChangeArrowheads="1"/>
              </p:cNvSpPr>
              <p:nvPr/>
            </p:nvSpPr>
            <p:spPr bwMode="auto">
              <a:xfrm>
                <a:off x="7335606" y="5464351"/>
                <a:ext cx="1948620" cy="1851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- количество </a:t>
                </a:r>
                <a:r>
                  <a:rPr lang="ru-RU" altLang="ru-RU" sz="1000" b="0" kern="0" dirty="0" smtClean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осадков (УГМС), </a:t>
                </a: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мм</a:t>
                </a:r>
              </a:p>
            </p:txBody>
          </p:sp>
          <p:sp>
            <p:nvSpPr>
              <p:cNvPr id="442" name="TextBox 23"/>
              <p:cNvSpPr txBox="1"/>
              <p:nvPr/>
            </p:nvSpPr>
            <p:spPr>
              <a:xfrm>
                <a:off x="7029503" y="5479167"/>
                <a:ext cx="383894" cy="181793"/>
              </a:xfrm>
              <a:prstGeom prst="rect">
                <a:avLst/>
              </a:prstGeom>
              <a:solidFill>
                <a:srgbClr val="4F81BD">
                  <a:lumMod val="75000"/>
                </a:srgbClr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2321">
                  <a:defRPr/>
                </a:pPr>
                <a:r>
                  <a:rPr lang="ru-RU" sz="1000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2</a:t>
                </a:r>
                <a:r>
                  <a:rPr lang="ru-RU" sz="1000" kern="0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0</a:t>
                </a:r>
              </a:p>
            </p:txBody>
          </p:sp>
          <p:sp>
            <p:nvSpPr>
              <p:cNvPr id="443" name="TextBox 23"/>
              <p:cNvSpPr txBox="1"/>
              <p:nvPr/>
            </p:nvSpPr>
            <p:spPr>
              <a:xfrm>
                <a:off x="7041092" y="5647261"/>
                <a:ext cx="372305" cy="181793"/>
              </a:xfrm>
              <a:prstGeom prst="rect">
                <a:avLst/>
              </a:prstGeom>
              <a:solidFill>
                <a:srgbClr val="FF9900"/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2321">
                  <a:defRPr/>
                </a:pPr>
                <a:r>
                  <a:rPr lang="ru-RU" sz="1000" kern="0" dirty="0" smtClean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15</a:t>
                </a:r>
                <a:endParaRPr lang="ru-RU" sz="1000" kern="0" dirty="0">
                  <a:solidFill>
                    <a:prstClr val="black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444" name="Text Box 97"/>
              <p:cNvSpPr txBox="1">
                <a:spLocks noChangeArrowheads="1"/>
              </p:cNvSpPr>
              <p:nvPr/>
            </p:nvSpPr>
            <p:spPr bwMode="auto">
              <a:xfrm>
                <a:off x="7449857" y="5637358"/>
                <a:ext cx="1659776" cy="18518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defPPr>
                  <a:defRPr lang="ru-RU"/>
                </a:defPPr>
                <a:lvl1pPr marL="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6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 rtl="0" eaLnBrk="1" latinLnBrk="0" hangingPunct="1">
                  <a:defRPr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r>
                  <a:rPr lang="ru-RU" altLang="ru-RU" sz="1000" b="0" kern="0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- порывы ветра (УГМС), м/с</a:t>
                </a:r>
              </a:p>
            </p:txBody>
          </p:sp>
        </p:grpSp>
        <p:pic>
          <p:nvPicPr>
            <p:cNvPr id="437" name="Рисунок 43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899635" y="5141222"/>
              <a:ext cx="649048" cy="1206564"/>
            </a:xfrm>
            <a:prstGeom prst="rect">
              <a:avLst/>
            </a:prstGeom>
          </p:spPr>
        </p:pic>
      </p:grpSp>
      <p:sp>
        <p:nvSpPr>
          <p:cNvPr id="426" name="Прямоугольник 425"/>
          <p:cNvSpPr/>
          <p:nvPr/>
        </p:nvSpPr>
        <p:spPr>
          <a:xfrm>
            <a:off x="446399" y="1458896"/>
            <a:ext cx="820112" cy="20505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6382" tIns="33191" rIns="66382" bIns="33191" anchor="ctr"/>
          <a:lstStyle/>
          <a:p>
            <a:pPr algn="ctr"/>
            <a:r>
              <a:rPr lang="ru-RU" sz="7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64888/44291</a:t>
            </a:r>
          </a:p>
        </p:txBody>
      </p:sp>
      <p:sp>
        <p:nvSpPr>
          <p:cNvPr id="427" name="Скругленный прямоугольник 426"/>
          <p:cNvSpPr/>
          <p:nvPr/>
        </p:nvSpPr>
        <p:spPr>
          <a:xfrm>
            <a:off x="446400" y="1245511"/>
            <a:ext cx="246509" cy="21565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7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428" name="Прямоугольник 427"/>
          <p:cNvSpPr/>
          <p:nvPr/>
        </p:nvSpPr>
        <p:spPr bwMode="auto">
          <a:xfrm>
            <a:off x="701666" y="1254139"/>
            <a:ext cx="564845" cy="206623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9789" tIns="24894" rIns="49789" bIns="24894" anchor="ctr"/>
          <a:lstStyle/>
          <a:p>
            <a:pPr algn="ctr">
              <a:defRPr/>
            </a:pPr>
            <a:r>
              <a:rPr lang="ru-RU" sz="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768/102</a:t>
            </a:r>
            <a:endParaRPr lang="ru-RU" sz="7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9" name="TextBox 23"/>
          <p:cNvSpPr txBox="1"/>
          <p:nvPr/>
        </p:nvSpPr>
        <p:spPr>
          <a:xfrm>
            <a:off x="427308" y="1012692"/>
            <a:ext cx="503121" cy="265756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</p:txBody>
      </p:sp>
      <p:sp>
        <p:nvSpPr>
          <p:cNvPr id="430" name="TextBox 23"/>
          <p:cNvSpPr txBox="1"/>
          <p:nvPr/>
        </p:nvSpPr>
        <p:spPr>
          <a:xfrm>
            <a:off x="844808" y="1016269"/>
            <a:ext cx="434470" cy="265756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17</a:t>
            </a:r>
            <a:endParaRPr lang="ru-RU" sz="8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4" name="Полилиния 433"/>
          <p:cNvSpPr/>
          <p:nvPr/>
        </p:nvSpPr>
        <p:spPr>
          <a:xfrm>
            <a:off x="9746676" y="4717022"/>
            <a:ext cx="392035" cy="246272"/>
          </a:xfrm>
          <a:custGeom>
            <a:avLst/>
            <a:gdLst>
              <a:gd name="connsiteX0" fmla="*/ 42863 w 324905"/>
              <a:gd name="connsiteY0" fmla="*/ 28575 h 204788"/>
              <a:gd name="connsiteX1" fmla="*/ 47625 w 324905"/>
              <a:gd name="connsiteY1" fmla="*/ 4763 h 204788"/>
              <a:gd name="connsiteX2" fmla="*/ 61913 w 324905"/>
              <a:gd name="connsiteY2" fmla="*/ 0 h 204788"/>
              <a:gd name="connsiteX3" fmla="*/ 95250 w 324905"/>
              <a:gd name="connsiteY3" fmla="*/ 4763 h 204788"/>
              <a:gd name="connsiteX4" fmla="*/ 200025 w 324905"/>
              <a:gd name="connsiteY4" fmla="*/ 9525 h 204788"/>
              <a:gd name="connsiteX5" fmla="*/ 252413 w 324905"/>
              <a:gd name="connsiteY5" fmla="*/ 14288 h 204788"/>
              <a:gd name="connsiteX6" fmla="*/ 280988 w 324905"/>
              <a:gd name="connsiteY6" fmla="*/ 23813 h 204788"/>
              <a:gd name="connsiteX7" fmla="*/ 285750 w 324905"/>
              <a:gd name="connsiteY7" fmla="*/ 52388 h 204788"/>
              <a:gd name="connsiteX8" fmla="*/ 300038 w 324905"/>
              <a:gd name="connsiteY8" fmla="*/ 57150 h 204788"/>
              <a:gd name="connsiteX9" fmla="*/ 314325 w 324905"/>
              <a:gd name="connsiteY9" fmla="*/ 66675 h 204788"/>
              <a:gd name="connsiteX10" fmla="*/ 323850 w 324905"/>
              <a:gd name="connsiteY10" fmla="*/ 80963 h 204788"/>
              <a:gd name="connsiteX11" fmla="*/ 319088 w 324905"/>
              <a:gd name="connsiteY11" fmla="*/ 180975 h 204788"/>
              <a:gd name="connsiteX12" fmla="*/ 300038 w 324905"/>
              <a:gd name="connsiteY12" fmla="*/ 185738 h 204788"/>
              <a:gd name="connsiteX13" fmla="*/ 228600 w 324905"/>
              <a:gd name="connsiteY13" fmla="*/ 190500 h 204788"/>
              <a:gd name="connsiteX14" fmla="*/ 209550 w 324905"/>
              <a:gd name="connsiteY14" fmla="*/ 195263 h 204788"/>
              <a:gd name="connsiteX15" fmla="*/ 185738 w 324905"/>
              <a:gd name="connsiteY15" fmla="*/ 200025 h 204788"/>
              <a:gd name="connsiteX16" fmla="*/ 171450 w 324905"/>
              <a:gd name="connsiteY16" fmla="*/ 204788 h 204788"/>
              <a:gd name="connsiteX17" fmla="*/ 152400 w 324905"/>
              <a:gd name="connsiteY17" fmla="*/ 190500 h 204788"/>
              <a:gd name="connsiteX18" fmla="*/ 138113 w 324905"/>
              <a:gd name="connsiteY18" fmla="*/ 180975 h 204788"/>
              <a:gd name="connsiteX19" fmla="*/ 123825 w 324905"/>
              <a:gd name="connsiteY19" fmla="*/ 166688 h 204788"/>
              <a:gd name="connsiteX20" fmla="*/ 95250 w 324905"/>
              <a:gd name="connsiteY20" fmla="*/ 152400 h 204788"/>
              <a:gd name="connsiteX21" fmla="*/ 42863 w 324905"/>
              <a:gd name="connsiteY21" fmla="*/ 147638 h 204788"/>
              <a:gd name="connsiteX22" fmla="*/ 14288 w 324905"/>
              <a:gd name="connsiteY22" fmla="*/ 133350 h 204788"/>
              <a:gd name="connsiteX23" fmla="*/ 4763 w 324905"/>
              <a:gd name="connsiteY23" fmla="*/ 119063 h 204788"/>
              <a:gd name="connsiteX24" fmla="*/ 0 w 324905"/>
              <a:gd name="connsiteY24" fmla="*/ 104775 h 204788"/>
              <a:gd name="connsiteX25" fmla="*/ 19050 w 324905"/>
              <a:gd name="connsiteY25" fmla="*/ 42863 h 204788"/>
              <a:gd name="connsiteX26" fmla="*/ 42863 w 324905"/>
              <a:gd name="connsiteY26" fmla="*/ 28575 h 2047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324905" h="204788">
                <a:moveTo>
                  <a:pt x="42863" y="28575"/>
                </a:moveTo>
                <a:cubicBezTo>
                  <a:pt x="44450" y="20638"/>
                  <a:pt x="43135" y="11498"/>
                  <a:pt x="47625" y="4763"/>
                </a:cubicBezTo>
                <a:cubicBezTo>
                  <a:pt x="50410" y="586"/>
                  <a:pt x="56893" y="0"/>
                  <a:pt x="61913" y="0"/>
                </a:cubicBezTo>
                <a:cubicBezTo>
                  <a:pt x="73138" y="0"/>
                  <a:pt x="84138" y="3175"/>
                  <a:pt x="95250" y="4763"/>
                </a:cubicBezTo>
                <a:cubicBezTo>
                  <a:pt x="147969" y="22336"/>
                  <a:pt x="113804" y="14914"/>
                  <a:pt x="200025" y="9525"/>
                </a:cubicBezTo>
                <a:cubicBezTo>
                  <a:pt x="217488" y="11113"/>
                  <a:pt x="235145" y="11241"/>
                  <a:pt x="252413" y="14288"/>
                </a:cubicBezTo>
                <a:cubicBezTo>
                  <a:pt x="262300" y="16033"/>
                  <a:pt x="280988" y="23813"/>
                  <a:pt x="280988" y="23813"/>
                </a:cubicBezTo>
                <a:cubicBezTo>
                  <a:pt x="282575" y="33338"/>
                  <a:pt x="280959" y="44004"/>
                  <a:pt x="285750" y="52388"/>
                </a:cubicBezTo>
                <a:cubicBezTo>
                  <a:pt x="288241" y="56747"/>
                  <a:pt x="295548" y="54905"/>
                  <a:pt x="300038" y="57150"/>
                </a:cubicBezTo>
                <a:cubicBezTo>
                  <a:pt x="305157" y="59710"/>
                  <a:pt x="309563" y="63500"/>
                  <a:pt x="314325" y="66675"/>
                </a:cubicBezTo>
                <a:cubicBezTo>
                  <a:pt x="317500" y="71438"/>
                  <a:pt x="323612" y="75244"/>
                  <a:pt x="323850" y="80963"/>
                </a:cubicBezTo>
                <a:cubicBezTo>
                  <a:pt x="325240" y="114309"/>
                  <a:pt x="326484" y="148430"/>
                  <a:pt x="319088" y="180975"/>
                </a:cubicBezTo>
                <a:cubicBezTo>
                  <a:pt x="317637" y="187358"/>
                  <a:pt x="306548" y="185053"/>
                  <a:pt x="300038" y="185738"/>
                </a:cubicBezTo>
                <a:cubicBezTo>
                  <a:pt x="276304" y="188236"/>
                  <a:pt x="252413" y="188913"/>
                  <a:pt x="228600" y="190500"/>
                </a:cubicBezTo>
                <a:cubicBezTo>
                  <a:pt x="222250" y="192088"/>
                  <a:pt x="215940" y="193843"/>
                  <a:pt x="209550" y="195263"/>
                </a:cubicBezTo>
                <a:cubicBezTo>
                  <a:pt x="201648" y="197019"/>
                  <a:pt x="193591" y="198062"/>
                  <a:pt x="185738" y="200025"/>
                </a:cubicBezTo>
                <a:cubicBezTo>
                  <a:pt x="180868" y="201243"/>
                  <a:pt x="176213" y="203200"/>
                  <a:pt x="171450" y="204788"/>
                </a:cubicBezTo>
                <a:cubicBezTo>
                  <a:pt x="165100" y="200025"/>
                  <a:pt x="158859" y="195114"/>
                  <a:pt x="152400" y="190500"/>
                </a:cubicBezTo>
                <a:cubicBezTo>
                  <a:pt x="147743" y="187173"/>
                  <a:pt x="142510" y="184639"/>
                  <a:pt x="138113" y="180975"/>
                </a:cubicBezTo>
                <a:cubicBezTo>
                  <a:pt x="132939" y="176663"/>
                  <a:pt x="128999" y="171000"/>
                  <a:pt x="123825" y="166688"/>
                </a:cubicBezTo>
                <a:cubicBezTo>
                  <a:pt x="116019" y="160183"/>
                  <a:pt x="105619" y="153881"/>
                  <a:pt x="95250" y="152400"/>
                </a:cubicBezTo>
                <a:cubicBezTo>
                  <a:pt x="77892" y="149920"/>
                  <a:pt x="60325" y="149225"/>
                  <a:pt x="42863" y="147638"/>
                </a:cubicBezTo>
                <a:cubicBezTo>
                  <a:pt x="31242" y="143764"/>
                  <a:pt x="23520" y="142582"/>
                  <a:pt x="14288" y="133350"/>
                </a:cubicBezTo>
                <a:cubicBezTo>
                  <a:pt x="10241" y="129303"/>
                  <a:pt x="7323" y="124182"/>
                  <a:pt x="4763" y="119063"/>
                </a:cubicBezTo>
                <a:cubicBezTo>
                  <a:pt x="2518" y="114573"/>
                  <a:pt x="1588" y="109538"/>
                  <a:pt x="0" y="104775"/>
                </a:cubicBezTo>
                <a:cubicBezTo>
                  <a:pt x="5433" y="50448"/>
                  <a:pt x="-6518" y="68431"/>
                  <a:pt x="19050" y="42863"/>
                </a:cubicBezTo>
                <a:lnTo>
                  <a:pt x="42863" y="28575"/>
                </a:lnTo>
                <a:close/>
              </a:path>
            </a:pathLst>
          </a:custGeom>
          <a:solidFill>
            <a:srgbClr val="FFC000">
              <a:alpha val="40000"/>
            </a:srgb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2321">
              <a:defRPr/>
            </a:pPr>
            <a:endParaRPr lang="ru-RU" sz="800" dirty="0">
              <a:solidFill>
                <a:prstClr val="white"/>
              </a:solidFill>
            </a:endParaRPr>
          </a:p>
        </p:txBody>
      </p:sp>
      <p:sp>
        <p:nvSpPr>
          <p:cNvPr id="406" name="TextBox 10"/>
          <p:cNvSpPr txBox="1"/>
          <p:nvPr/>
        </p:nvSpPr>
        <p:spPr>
          <a:xfrm>
            <a:off x="296090" y="854886"/>
            <a:ext cx="1097435" cy="215444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>
              <a:defRPr/>
            </a:pPr>
            <a:r>
              <a:rPr lang="ru-RU" sz="800" dirty="0" smtClean="0">
                <a:solidFill>
                  <a:prstClr val="black"/>
                </a:solidFill>
              </a:rPr>
              <a:t>Рузаевский МР   </a:t>
            </a:r>
            <a:endParaRPr lang="ru-RU" sz="800" dirty="0">
              <a:solidFill>
                <a:prstClr val="black"/>
              </a:solidFill>
            </a:endParaRPr>
          </a:p>
        </p:txBody>
      </p:sp>
      <p:pic>
        <p:nvPicPr>
          <p:cNvPr id="409" name="Рисунок 40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34273" y="2544493"/>
            <a:ext cx="2325721" cy="224602"/>
          </a:xfrm>
          <a:prstGeom prst="rect">
            <a:avLst/>
          </a:prstGeom>
        </p:spPr>
      </p:pic>
      <p:sp>
        <p:nvSpPr>
          <p:cNvPr id="410" name="Text Box 97"/>
          <p:cNvSpPr txBox="1">
            <a:spLocks noChangeArrowheads="1"/>
          </p:cNvSpPr>
          <p:nvPr/>
        </p:nvSpPr>
        <p:spPr bwMode="auto">
          <a:xfrm>
            <a:off x="10202156" y="2700689"/>
            <a:ext cx="1446083" cy="2831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7985" tIns="63994" rIns="127985" bIns="63994">
            <a:spAutoFit/>
          </a:bodyPr>
          <a:lstStyle>
            <a:defPPr>
              <a:defRPr lang="ru-RU"/>
            </a:defPPr>
            <a:lvl1pPr marL="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1736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 rtl="0" eaLnBrk="1" latinLnBrk="0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altLang="ru-RU" sz="1000" b="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altLang="ru-RU" sz="1000" b="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порывы ветра, м/с</a:t>
            </a:r>
            <a:endParaRPr lang="ru-RU" altLang="ru-RU" sz="1000" b="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04" name="Rectangle 152"/>
          <p:cNvSpPr>
            <a:spLocks noChangeArrowheads="1"/>
          </p:cNvSpPr>
          <p:nvPr/>
        </p:nvSpPr>
        <p:spPr bwMode="auto">
          <a:xfrm>
            <a:off x="10454066" y="6303032"/>
            <a:ext cx="1728000" cy="538609"/>
          </a:xfrm>
          <a:prstGeom prst="rect">
            <a:avLst/>
          </a:prstGeom>
          <a:solidFill>
            <a:schemeClr val="bg1">
              <a:alpha val="96861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 lIns="22554" tIns="0" rIns="22554" bIns="0" anchor="ctr">
            <a:spAutoFit/>
          </a:bodyPr>
          <a:lstStyle/>
          <a:p>
            <a:pPr defTabSz="1727942">
              <a:spcBef>
                <a:spcPct val="0"/>
              </a:spcBef>
            </a:pP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ГУ МЧС России по 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Республике Мордовия</a:t>
            </a:r>
            <a:endParaRPr lang="ru-RU" altLang="ru-RU" sz="700" i="1" u="sn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АРМ №</a:t>
            </a: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alt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12:00 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11.12.2023 </a:t>
            </a:r>
          </a:p>
          <a:p>
            <a:pPr defTabSz="1727942">
              <a:spcBef>
                <a:spcPct val="0"/>
              </a:spcBef>
            </a:pP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Исп</a:t>
            </a:r>
            <a:r>
              <a:rPr lang="ru-RU" alt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alt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Дегтярев Е.С.</a:t>
            </a:r>
            <a:endParaRPr lang="ru-RU" alt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1727942">
              <a:spcBef>
                <a:spcPct val="0"/>
              </a:spcBef>
            </a:pPr>
            <a:r>
              <a:rPr lang="ru-RU" sz="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Тел. </a:t>
            </a:r>
            <a:r>
              <a:rPr 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36-160-105</a:t>
            </a:r>
            <a:endParaRPr 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625054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7701</TotalTime>
  <Words>432</Words>
  <Application>Microsoft Office PowerPoint</Application>
  <PresentationFormat>Широкоэкранный</PresentationFormat>
  <Paragraphs>134</Paragraphs>
  <Slides>4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Родионов Александр Александрович</dc:creator>
  <cp:lastModifiedBy>АРМ7</cp:lastModifiedBy>
  <cp:revision>644</cp:revision>
  <cp:lastPrinted>2020-12-03T08:05:56Z</cp:lastPrinted>
  <dcterms:created xsi:type="dcterms:W3CDTF">2019-08-03T04:06:07Z</dcterms:created>
  <dcterms:modified xsi:type="dcterms:W3CDTF">2023-12-11T08:52:39Z</dcterms:modified>
</cp:coreProperties>
</file>