
<file path=[Content_Types].xml><?xml version="1.0" encoding="utf-8"?>
<Types xmlns="http://schemas.openxmlformats.org/package/2006/content-types">
  <Default Extension="tmp" ContentType="image/png"/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7"/>
  </p:notesMasterIdLst>
  <p:sldIdLst>
    <p:sldId id="330" r:id="rId2"/>
    <p:sldId id="357" r:id="rId3"/>
    <p:sldId id="356" r:id="rId4"/>
    <p:sldId id="355" r:id="rId5"/>
    <p:sldId id="354" r:id="rId6"/>
    <p:sldId id="353" r:id="rId7"/>
    <p:sldId id="352" r:id="rId8"/>
    <p:sldId id="351" r:id="rId9"/>
    <p:sldId id="350" r:id="rId10"/>
    <p:sldId id="349" r:id="rId11"/>
    <p:sldId id="348" r:id="rId12"/>
    <p:sldId id="347" r:id="rId13"/>
    <p:sldId id="346" r:id="rId14"/>
    <p:sldId id="345" r:id="rId15"/>
    <p:sldId id="344" r:id="rId16"/>
    <p:sldId id="343" r:id="rId17"/>
    <p:sldId id="342" r:id="rId18"/>
    <p:sldId id="341" r:id="rId19"/>
    <p:sldId id="340" r:id="rId20"/>
    <p:sldId id="339" r:id="rId21"/>
    <p:sldId id="338" r:id="rId22"/>
    <p:sldId id="337" r:id="rId23"/>
    <p:sldId id="336" r:id="rId24"/>
    <p:sldId id="335" r:id="rId25"/>
    <p:sldId id="358" r:id="rId26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316" autoAdjust="0"/>
    <p:restoredTop sz="92436" autoAdjust="0"/>
  </p:normalViewPr>
  <p:slideViewPr>
    <p:cSldViewPr snapToGrid="0">
      <p:cViewPr varScale="1">
        <p:scale>
          <a:sx n="116" d="100"/>
          <a:sy n="116" d="100"/>
        </p:scale>
        <p:origin x="43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318DF03-F176-45E7-8DDA-F59CF989BA89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231276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02.11.2024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tm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9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0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1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2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3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4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5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6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7.tmp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8.tmp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9453"/>
            <a:ext cx="12175047" cy="6171673"/>
          </a:xfrm>
          <a:prstGeom prst="rect">
            <a:avLst/>
          </a:prstGeom>
        </p:spPr>
      </p:pic>
      <p:grpSp>
        <p:nvGrpSpPr>
          <p:cNvPr id="48" name="Группа 47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49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59" name="Picture 49" descr="original_metal_w"/>
            <p:cNvPicPr>
              <a:picLocks noChangeAspect="1" noChangeArrowheads="1" noCrop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61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69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1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2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3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4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5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6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7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8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9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0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1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2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3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4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5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6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7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8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0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2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3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4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5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6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7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8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1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4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5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6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7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8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9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0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1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2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3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4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5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6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7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8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9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2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63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66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4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9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 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22" name="Группа 421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24" name="Группа 423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47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55" name="Группа 454"/>
              <p:cNvGrpSpPr/>
              <p:nvPr/>
            </p:nvGrpSpPr>
            <p:grpSpPr>
              <a:xfrm>
                <a:off x="6897578" y="4082211"/>
                <a:ext cx="2644738" cy="2764039"/>
                <a:chOff x="6759623" y="3727167"/>
                <a:chExt cx="2464767" cy="3113013"/>
              </a:xfrm>
            </p:grpSpPr>
            <p:sp>
              <p:nvSpPr>
                <p:cNvPr id="460" name="Rectangle 93"/>
                <p:cNvSpPr>
                  <a:spLocks noChangeArrowheads="1"/>
                </p:cNvSpPr>
                <p:nvPr/>
              </p:nvSpPr>
              <p:spPr bwMode="auto">
                <a:xfrm>
                  <a:off x="6759623" y="3767481"/>
                  <a:ext cx="2134158" cy="307269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12321">
                    <a:defRPr/>
                  </a:pPr>
                  <a:endParaRPr lang="ru-RU" altLang="ru-RU" sz="800" dirty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1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06136" y="5669858"/>
                  <a:ext cx="1833906" cy="36340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85" tIns="63994" rIns="127985" bIns="63994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прогноз нарушения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ЛЭП </a:t>
                  </a:r>
                  <a:r>
                    <a:rPr lang="ru-RU" altLang="ru-RU" sz="1000" b="0" kern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(УГМС)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</a:t>
                  </a:r>
                  <a:endParaRPr lang="ru-RU" altLang="ru-RU" sz="1000" b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462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74325" y="3727167"/>
                  <a:ext cx="1606383" cy="23543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85" tIns="63994" rIns="127985" bIns="63994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0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Условные обозначения</a:t>
                  </a:r>
                </a:p>
              </p:txBody>
            </p:sp>
            <p:sp>
              <p:nvSpPr>
                <p:cNvPr id="463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87581" y="6232909"/>
                  <a:ext cx="1609849" cy="20984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85" tIns="63994" rIns="127985" bIns="63994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defRPr/>
                  </a:pPr>
                  <a:endParaRPr lang="ru-RU" altLang="ru-RU" sz="800" b="0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8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327897" y="4656852"/>
                  <a:ext cx="1896493" cy="23543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85" tIns="63994" rIns="127985" bIns="63994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линии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электропередач</a:t>
                  </a:r>
                  <a:endParaRPr lang="ru-RU" altLang="ru-RU" sz="1000" b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47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58719" y="4063712"/>
                  <a:ext cx="1198462" cy="23543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85" tIns="63994" rIns="127985" bIns="63994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порывы ветра, м/с</a:t>
                  </a:r>
                  <a:endParaRPr lang="ru-RU" altLang="ru-RU" sz="1000" b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</p:grpSp>
          <p:sp>
            <p:nvSpPr>
              <p:cNvPr id="45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5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5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5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25" name="Рисунок 424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71" name="Рисунок 47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38" name="Полилиния 437"/>
          <p:cNvSpPr/>
          <p:nvPr/>
        </p:nvSpPr>
        <p:spPr>
          <a:xfrm>
            <a:off x="9746676" y="4717022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20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</a:t>
            </a:r>
            <a:r>
              <a:rPr lang="ru-RU" sz="700">
                <a:latin typeface="Times New Roman" panose="02020603050405020304" pitchFamily="18" charset="0"/>
                <a:cs typeface="Times New Roman" panose="02020603050405020304" pitchFamily="18" charset="0"/>
              </a:rPr>
              <a:t>36-160-105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1" name="TextBox 23"/>
          <p:cNvSpPr txBox="1"/>
          <p:nvPr/>
        </p:nvSpPr>
        <p:spPr>
          <a:xfrm>
            <a:off x="327221" y="981658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3" name="TextBox 23"/>
          <p:cNvSpPr txBox="1"/>
          <p:nvPr/>
        </p:nvSpPr>
        <p:spPr>
          <a:xfrm>
            <a:off x="710890" y="971146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5467241"/>
      </p:ext>
    </p:extLst>
  </p:cSld>
  <p:clrMapOvr>
    <a:masterClrMapping/>
  </p:clrMapOvr>
  <p:transition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2989"/>
            <a:ext cx="12175047" cy="614212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Г.О. САРАНСК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33" name="TextBox 10"/>
          <p:cNvSpPr txBox="1"/>
          <p:nvPr/>
        </p:nvSpPr>
        <p:spPr>
          <a:xfrm>
            <a:off x="406201" y="847430"/>
            <a:ext cx="774819" cy="215444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>
              <a:defRPr/>
            </a:pPr>
            <a:r>
              <a:rPr lang="ru-RU" sz="800" dirty="0" err="1" smtClean="0">
                <a:solidFill>
                  <a:prstClr val="black"/>
                </a:solidFill>
              </a:rPr>
              <a:t>г.о</a:t>
            </a:r>
            <a:r>
              <a:rPr lang="ru-RU" sz="800" dirty="0" smtClean="0">
                <a:solidFill>
                  <a:prstClr val="black"/>
                </a:solidFill>
              </a:rPr>
              <a:t>. Саранск   </a:t>
            </a:r>
            <a:endParaRPr lang="ru-RU" sz="800" dirty="0">
              <a:solidFill>
                <a:prstClr val="black"/>
              </a:solidFill>
            </a:endParaRPr>
          </a:p>
        </p:txBody>
      </p:sp>
      <p:sp>
        <p:nvSpPr>
          <p:cNvPr id="462" name="Скругленный прямоугольник 461"/>
          <p:cNvSpPr/>
          <p:nvPr/>
        </p:nvSpPr>
        <p:spPr>
          <a:xfrm>
            <a:off x="388642" y="1213793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63" name="Прямоугольник 462"/>
          <p:cNvSpPr/>
          <p:nvPr/>
        </p:nvSpPr>
        <p:spPr bwMode="auto">
          <a:xfrm>
            <a:off x="616175" y="1219600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336,14/40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4" name="Прямоугольник 463"/>
          <p:cNvSpPr/>
          <p:nvPr/>
        </p:nvSpPr>
        <p:spPr>
          <a:xfrm>
            <a:off x="408938" y="1432845"/>
            <a:ext cx="751112" cy="24783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21862/349751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0" name="Полилиния 429"/>
          <p:cNvSpPr/>
          <p:nvPr/>
        </p:nvSpPr>
        <p:spPr>
          <a:xfrm>
            <a:off x="9748290" y="4729344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24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25" name="Рисунок 42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5" name="TextBox 23"/>
          <p:cNvSpPr txBox="1"/>
          <p:nvPr/>
        </p:nvSpPr>
        <p:spPr>
          <a:xfrm>
            <a:off x="327221" y="981658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6" name="TextBox 23"/>
          <p:cNvSpPr txBox="1"/>
          <p:nvPr/>
        </p:nvSpPr>
        <p:spPr>
          <a:xfrm>
            <a:off x="710890" y="971146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703272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2988"/>
            <a:ext cx="12175047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РУЗАЕВСКОГО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64888/44291</a:t>
            </a: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768/102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3" name="Полилиния 432"/>
          <p:cNvSpPr/>
          <p:nvPr/>
        </p:nvSpPr>
        <p:spPr>
          <a:xfrm>
            <a:off x="9768117" y="4721497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4" name="TextBox 10"/>
          <p:cNvSpPr txBox="1"/>
          <p:nvPr/>
        </p:nvSpPr>
        <p:spPr>
          <a:xfrm>
            <a:off x="263261" y="773547"/>
            <a:ext cx="1097435" cy="215444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800" dirty="0" smtClean="0">
                <a:solidFill>
                  <a:prstClr val="black"/>
                </a:solidFill>
              </a:rPr>
              <a:t>Рузаевский МР   </a:t>
            </a:r>
            <a:endParaRPr lang="ru-RU" sz="80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12" name="TextBox 23"/>
          <p:cNvSpPr txBox="1"/>
          <p:nvPr/>
        </p:nvSpPr>
        <p:spPr>
          <a:xfrm>
            <a:off x="358944" y="916661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3" name="TextBox 23"/>
          <p:cNvSpPr txBox="1"/>
          <p:nvPr/>
        </p:nvSpPr>
        <p:spPr>
          <a:xfrm>
            <a:off x="742613" y="906149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418900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543" y="722989"/>
            <a:ext cx="12207003" cy="617194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АРДАТОВСКОГО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grpSp>
        <p:nvGrpSpPr>
          <p:cNvPr id="399" name="Группа 398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00" name="Группа 399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02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03" name="Группа 402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08" name="Группа 407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13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15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16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1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18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20" name="Прямоугольник 419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2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2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2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09" name="Скругленный прямоугольник 408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1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11" name="Прямоугольник 410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12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04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05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06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07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01" name="Рисунок 400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9413/24103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950/218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4833" y="4738007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12104" y="776951"/>
            <a:ext cx="122304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Ардатовский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31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33" name="Рисунок 43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30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63" name="TextBox 23"/>
          <p:cNvSpPr txBox="1"/>
          <p:nvPr/>
        </p:nvSpPr>
        <p:spPr>
          <a:xfrm>
            <a:off x="344001" y="926519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4" name="TextBox 23"/>
          <p:cNvSpPr txBox="1"/>
          <p:nvPr/>
        </p:nvSpPr>
        <p:spPr>
          <a:xfrm>
            <a:off x="727670" y="916007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55246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" name="Рисунок 370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296" y="722990"/>
            <a:ext cx="12178118" cy="613827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АТЮРЬЕВСКОГО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32" name="Полилиния 431"/>
          <p:cNvSpPr/>
          <p:nvPr/>
        </p:nvSpPr>
        <p:spPr>
          <a:xfrm>
            <a:off x="9750907" y="4711807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0574" y="794803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Атюрьевский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62" name="Прямоугольник 461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4066/7105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3" name="Прямоугольник 462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376,6/219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59148" y="938258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42817" y="927746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45494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3" name="Рисунок 372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9158" y="736144"/>
            <a:ext cx="12211157" cy="616081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АТЯШЕВСКОГО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9200/16092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782/227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58615" y="4728452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12104" y="794803"/>
            <a:ext cx="122304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Атяшевский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6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7" name="TextBox 23"/>
          <p:cNvSpPr txBox="1"/>
          <p:nvPr/>
        </p:nvSpPr>
        <p:spPr>
          <a:xfrm>
            <a:off x="350474" y="946326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2" name="TextBox 23"/>
          <p:cNvSpPr txBox="1"/>
          <p:nvPr/>
        </p:nvSpPr>
        <p:spPr>
          <a:xfrm>
            <a:off x="732439" y="935798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020967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09" y="722989"/>
            <a:ext cx="12153864" cy="615215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БОЛЬШЕБЕРЕЗНИКОВСКОГО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7839/10781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700/213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8290" y="4676019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08364" y="771012"/>
            <a:ext cx="134013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Большеберезниковский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44001" y="926984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27670" y="916472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275131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" name="Рисунок 370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37" y="722988"/>
            <a:ext cx="12206351" cy="61219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БОЛЬШЕИГНАТОВСКОГО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2143/6226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458/118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74633" y="4713279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12104" y="772465"/>
            <a:ext cx="122304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Большеигнатовский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53633" y="940465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37302" y="929953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420360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22989"/>
            <a:ext cx="12159273" cy="611865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ДУБЕНСКОГО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4949/10429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609/170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4555" y="4713279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69505" y="781705"/>
            <a:ext cx="908242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smtClean="0">
                <a:solidFill>
                  <a:prstClr val="black"/>
                </a:solidFill>
              </a:rPr>
              <a:t>Дубенский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51335" y="940568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35004" y="930056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92660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4" name="Рисунок 373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02" y="722989"/>
            <a:ext cx="12196101" cy="613003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ЕЛЬНИКОВСКОГО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199386" y="1347641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4169/8780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199387" y="1134256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454653" y="1142884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760/112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6673" y="4729344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61" name="TextBox 10"/>
          <p:cNvSpPr txBox="1"/>
          <p:nvPr/>
        </p:nvSpPr>
        <p:spPr bwMode="auto">
          <a:xfrm>
            <a:off x="97006" y="765779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Ельниковский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145581" y="931051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529250" y="920539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28619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5" name="Рисунок 374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9454"/>
            <a:ext cx="12159273" cy="615337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ЗУБОВО-ПОЛЯНСКОГО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15124/46849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1111/70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61321" y="4718185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07237" y="801273"/>
            <a:ext cx="1142388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Зубово</a:t>
            </a:r>
            <a:r>
              <a:rPr lang="ru-RU" kern="0" dirty="0" smtClean="0">
                <a:solidFill>
                  <a:prstClr val="black"/>
                </a:solidFill>
              </a:rPr>
              <a:t>-Полянский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44001" y="938258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27670" y="927746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532524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2989"/>
            <a:ext cx="12175047" cy="6152993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ИНСАРСКОГО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6478/10912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950/215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58615" y="4711807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0574" y="788613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Инсарский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34926" y="955879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18595" y="945367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53015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37" y="697221"/>
            <a:ext cx="12182984" cy="619317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ИЧАЛКОВСКОГО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9677/16867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828/147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61321" y="4718185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26447" y="805315"/>
            <a:ext cx="1103968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Ичалковский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39943" y="946310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23612" y="935798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826082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2988"/>
            <a:ext cx="12198414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КОВЫЛКИНСКОГО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10023/35248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1582/352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39573" y="4729344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65379" y="805315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Ковылкинский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35723" y="920124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19392" y="909612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551240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2990"/>
            <a:ext cx="12175047" cy="611865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КОЧКУРОВСКОГО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6404/9437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251,17/6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64037" y="4711807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12104" y="794803"/>
            <a:ext cx="122304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Кочкуровский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5" name="TextBox 23"/>
          <p:cNvSpPr txBox="1"/>
          <p:nvPr/>
        </p:nvSpPr>
        <p:spPr>
          <a:xfrm>
            <a:off x="344001" y="951291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27670" y="940779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171129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" name="Рисунок 370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38" y="722989"/>
            <a:ext cx="12199937" cy="61607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КРАСНОСЛОБОДСКОГО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13116/21892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795/237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34719" y="4721962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3871" y="791713"/>
            <a:ext cx="1129120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Краснослободский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35940" y="954907"/>
            <a:ext cx="528512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19608" y="944395"/>
            <a:ext cx="531549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36933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" name="Рисунок 370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394" y="722988"/>
            <a:ext cx="12198460" cy="6137293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РОМОДАНОВСКОГО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8387/18283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799/185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58615" y="4721962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71642" y="776951"/>
            <a:ext cx="1103968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Ромадановский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6" name="Рисунок 40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8" name="TextBox 23"/>
          <p:cNvSpPr txBox="1"/>
          <p:nvPr/>
        </p:nvSpPr>
        <p:spPr>
          <a:xfrm>
            <a:off x="339965" y="940756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9" name="TextBox 23"/>
          <p:cNvSpPr txBox="1"/>
          <p:nvPr/>
        </p:nvSpPr>
        <p:spPr>
          <a:xfrm>
            <a:off x="723634" y="930244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625303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" name="Рисунок 370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37" y="722989"/>
            <a:ext cx="12182984" cy="614960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ЛЯМБИРСКОГО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9816/33732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744/215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8290" y="4703636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271642" y="802486"/>
            <a:ext cx="1103968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Лямбирский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7" name="TextBox 23"/>
          <p:cNvSpPr txBox="1"/>
          <p:nvPr/>
        </p:nvSpPr>
        <p:spPr>
          <a:xfrm>
            <a:off x="336758" y="963535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8" name="TextBox 23"/>
          <p:cNvSpPr txBox="1"/>
          <p:nvPr/>
        </p:nvSpPr>
        <p:spPr>
          <a:xfrm>
            <a:off x="720427" y="953023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442993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37" y="736144"/>
            <a:ext cx="12167210" cy="620044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СТАРОШАЙГОВСКОГО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6018/11592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681/187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6673" y="4721168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26447" y="788510"/>
            <a:ext cx="1103968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Старошайговский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5" name="TextBox 23"/>
          <p:cNvSpPr txBox="1"/>
          <p:nvPr/>
        </p:nvSpPr>
        <p:spPr>
          <a:xfrm>
            <a:off x="344001" y="931720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27670" y="921208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236634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" name="Рисунок 370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51" y="722989"/>
            <a:ext cx="12194951" cy="614777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ТЕМНИКОВСКОГО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3614/12553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564/3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24785" y="4706889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0574" y="794271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Темниковский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34926" y="968095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18595" y="957583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293770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22990"/>
            <a:ext cx="12181461" cy="613651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ТЕНЬГУШЕВСКОГО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4896/9748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449/11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61321" y="4721720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0574" y="794803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Теньгушевский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5" name="TextBox 23"/>
          <p:cNvSpPr txBox="1"/>
          <p:nvPr/>
        </p:nvSpPr>
        <p:spPr>
          <a:xfrm>
            <a:off x="355942" y="948031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39611" y="937519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853535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264" y="722989"/>
            <a:ext cx="1217515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ТОРБЕЕВСКОГО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8898/17998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374,51/172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58615" y="4689126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0574" y="818253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Торбеевский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5" name="TextBox 23"/>
          <p:cNvSpPr txBox="1"/>
          <p:nvPr/>
        </p:nvSpPr>
        <p:spPr>
          <a:xfrm>
            <a:off x="348073" y="939048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31742" y="928536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291942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2989"/>
            <a:ext cx="12198414" cy="613213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ЧАМЗИНСКОГО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6580/28701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650/118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44602" y="4726042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410238" y="778944"/>
            <a:ext cx="870817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Чамзинский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5" name="TextBox 23"/>
          <p:cNvSpPr txBox="1"/>
          <p:nvPr/>
        </p:nvSpPr>
        <p:spPr>
          <a:xfrm>
            <a:off x="344001" y="941753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27670" y="931241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412824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83" y="742837"/>
            <a:ext cx="12188317" cy="609880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ПОРЫВАМ ВЕТРА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ТЕРРИТОРИИ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КАДОШКИНСКОГО РАЙОНА РЕСПУБЛИКИ МОРДОВИЯ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.2024)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5" name="Группа 434"/>
          <p:cNvGrpSpPr/>
          <p:nvPr/>
        </p:nvGrpSpPr>
        <p:grpSpPr>
          <a:xfrm>
            <a:off x="9599939" y="2295969"/>
            <a:ext cx="2974026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06136" y="5669858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26" name="Прямоугольник 425"/>
          <p:cNvSpPr/>
          <p:nvPr/>
        </p:nvSpPr>
        <p:spPr>
          <a:xfrm>
            <a:off x="413570" y="1355879"/>
            <a:ext cx="820112" cy="2050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6382" tIns="33191" rIns="66382" bIns="33191" anchor="ctr"/>
          <a:lstStyle/>
          <a:p>
            <a:pPr algn="ctr"/>
            <a:r>
              <a:rPr lang="ru-RU" sz="7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2532/6373</a:t>
            </a:r>
            <a:endParaRPr lang="ru-RU" sz="7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7" name="Скругленный прямоугольник 426"/>
          <p:cNvSpPr/>
          <p:nvPr/>
        </p:nvSpPr>
        <p:spPr>
          <a:xfrm>
            <a:off x="413571" y="1142494"/>
            <a:ext cx="246509" cy="215659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8" name="Прямоугольник 427"/>
          <p:cNvSpPr/>
          <p:nvPr/>
        </p:nvSpPr>
        <p:spPr bwMode="auto">
          <a:xfrm>
            <a:off x="668837" y="1151122"/>
            <a:ext cx="564845" cy="206623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9789" tIns="24894" rIns="49789" bIns="24894" anchor="ctr"/>
          <a:lstStyle/>
          <a:p>
            <a:pPr algn="ctr">
              <a:defRPr/>
            </a:pPr>
            <a:r>
              <a:rPr lang="ru-RU" sz="7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339/105</a:t>
            </a:r>
            <a:endParaRPr lang="ru-RU" sz="7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2" name="Полилиния 431"/>
          <p:cNvSpPr/>
          <p:nvPr/>
        </p:nvSpPr>
        <p:spPr>
          <a:xfrm>
            <a:off x="9774633" y="4726042"/>
            <a:ext cx="392035" cy="246272"/>
          </a:xfrm>
          <a:custGeom>
            <a:avLst/>
            <a:gdLst>
              <a:gd name="connsiteX0" fmla="*/ 42863 w 324905"/>
              <a:gd name="connsiteY0" fmla="*/ 28575 h 204788"/>
              <a:gd name="connsiteX1" fmla="*/ 47625 w 324905"/>
              <a:gd name="connsiteY1" fmla="*/ 4763 h 204788"/>
              <a:gd name="connsiteX2" fmla="*/ 61913 w 324905"/>
              <a:gd name="connsiteY2" fmla="*/ 0 h 204788"/>
              <a:gd name="connsiteX3" fmla="*/ 95250 w 324905"/>
              <a:gd name="connsiteY3" fmla="*/ 4763 h 204788"/>
              <a:gd name="connsiteX4" fmla="*/ 200025 w 324905"/>
              <a:gd name="connsiteY4" fmla="*/ 9525 h 204788"/>
              <a:gd name="connsiteX5" fmla="*/ 252413 w 324905"/>
              <a:gd name="connsiteY5" fmla="*/ 14288 h 204788"/>
              <a:gd name="connsiteX6" fmla="*/ 280988 w 324905"/>
              <a:gd name="connsiteY6" fmla="*/ 23813 h 204788"/>
              <a:gd name="connsiteX7" fmla="*/ 285750 w 324905"/>
              <a:gd name="connsiteY7" fmla="*/ 52388 h 204788"/>
              <a:gd name="connsiteX8" fmla="*/ 300038 w 324905"/>
              <a:gd name="connsiteY8" fmla="*/ 57150 h 204788"/>
              <a:gd name="connsiteX9" fmla="*/ 314325 w 324905"/>
              <a:gd name="connsiteY9" fmla="*/ 66675 h 204788"/>
              <a:gd name="connsiteX10" fmla="*/ 323850 w 324905"/>
              <a:gd name="connsiteY10" fmla="*/ 80963 h 204788"/>
              <a:gd name="connsiteX11" fmla="*/ 319088 w 324905"/>
              <a:gd name="connsiteY11" fmla="*/ 180975 h 204788"/>
              <a:gd name="connsiteX12" fmla="*/ 300038 w 324905"/>
              <a:gd name="connsiteY12" fmla="*/ 185738 h 204788"/>
              <a:gd name="connsiteX13" fmla="*/ 228600 w 324905"/>
              <a:gd name="connsiteY13" fmla="*/ 190500 h 204788"/>
              <a:gd name="connsiteX14" fmla="*/ 209550 w 324905"/>
              <a:gd name="connsiteY14" fmla="*/ 195263 h 204788"/>
              <a:gd name="connsiteX15" fmla="*/ 185738 w 324905"/>
              <a:gd name="connsiteY15" fmla="*/ 200025 h 204788"/>
              <a:gd name="connsiteX16" fmla="*/ 171450 w 324905"/>
              <a:gd name="connsiteY16" fmla="*/ 204788 h 204788"/>
              <a:gd name="connsiteX17" fmla="*/ 152400 w 324905"/>
              <a:gd name="connsiteY17" fmla="*/ 190500 h 204788"/>
              <a:gd name="connsiteX18" fmla="*/ 138113 w 324905"/>
              <a:gd name="connsiteY18" fmla="*/ 180975 h 204788"/>
              <a:gd name="connsiteX19" fmla="*/ 123825 w 324905"/>
              <a:gd name="connsiteY19" fmla="*/ 166688 h 204788"/>
              <a:gd name="connsiteX20" fmla="*/ 95250 w 324905"/>
              <a:gd name="connsiteY20" fmla="*/ 152400 h 204788"/>
              <a:gd name="connsiteX21" fmla="*/ 42863 w 324905"/>
              <a:gd name="connsiteY21" fmla="*/ 147638 h 204788"/>
              <a:gd name="connsiteX22" fmla="*/ 14288 w 324905"/>
              <a:gd name="connsiteY22" fmla="*/ 133350 h 204788"/>
              <a:gd name="connsiteX23" fmla="*/ 4763 w 324905"/>
              <a:gd name="connsiteY23" fmla="*/ 119063 h 204788"/>
              <a:gd name="connsiteX24" fmla="*/ 0 w 324905"/>
              <a:gd name="connsiteY24" fmla="*/ 104775 h 204788"/>
              <a:gd name="connsiteX25" fmla="*/ 19050 w 324905"/>
              <a:gd name="connsiteY25" fmla="*/ 42863 h 204788"/>
              <a:gd name="connsiteX26" fmla="*/ 42863 w 324905"/>
              <a:gd name="connsiteY26" fmla="*/ 28575 h 2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24905" h="204788">
                <a:moveTo>
                  <a:pt x="42863" y="28575"/>
                </a:moveTo>
                <a:cubicBezTo>
                  <a:pt x="44450" y="20638"/>
                  <a:pt x="43135" y="11498"/>
                  <a:pt x="47625" y="4763"/>
                </a:cubicBezTo>
                <a:cubicBezTo>
                  <a:pt x="50410" y="586"/>
                  <a:pt x="56893" y="0"/>
                  <a:pt x="61913" y="0"/>
                </a:cubicBezTo>
                <a:cubicBezTo>
                  <a:pt x="73138" y="0"/>
                  <a:pt x="84138" y="3175"/>
                  <a:pt x="95250" y="4763"/>
                </a:cubicBezTo>
                <a:cubicBezTo>
                  <a:pt x="147969" y="22336"/>
                  <a:pt x="113804" y="14914"/>
                  <a:pt x="200025" y="9525"/>
                </a:cubicBezTo>
                <a:cubicBezTo>
                  <a:pt x="217488" y="11113"/>
                  <a:pt x="235145" y="11241"/>
                  <a:pt x="252413" y="14288"/>
                </a:cubicBezTo>
                <a:cubicBezTo>
                  <a:pt x="262300" y="16033"/>
                  <a:pt x="280988" y="23813"/>
                  <a:pt x="280988" y="23813"/>
                </a:cubicBezTo>
                <a:cubicBezTo>
                  <a:pt x="282575" y="33338"/>
                  <a:pt x="280959" y="44004"/>
                  <a:pt x="285750" y="52388"/>
                </a:cubicBezTo>
                <a:cubicBezTo>
                  <a:pt x="288241" y="56747"/>
                  <a:pt x="295548" y="54905"/>
                  <a:pt x="300038" y="57150"/>
                </a:cubicBezTo>
                <a:cubicBezTo>
                  <a:pt x="305157" y="59710"/>
                  <a:pt x="309563" y="63500"/>
                  <a:pt x="314325" y="66675"/>
                </a:cubicBezTo>
                <a:cubicBezTo>
                  <a:pt x="317500" y="71438"/>
                  <a:pt x="323612" y="75244"/>
                  <a:pt x="323850" y="80963"/>
                </a:cubicBezTo>
                <a:cubicBezTo>
                  <a:pt x="325240" y="114309"/>
                  <a:pt x="326484" y="148430"/>
                  <a:pt x="319088" y="180975"/>
                </a:cubicBezTo>
                <a:cubicBezTo>
                  <a:pt x="317637" y="187358"/>
                  <a:pt x="306548" y="185053"/>
                  <a:pt x="300038" y="185738"/>
                </a:cubicBezTo>
                <a:cubicBezTo>
                  <a:pt x="276304" y="188236"/>
                  <a:pt x="252413" y="188913"/>
                  <a:pt x="228600" y="190500"/>
                </a:cubicBezTo>
                <a:cubicBezTo>
                  <a:pt x="222250" y="192088"/>
                  <a:pt x="215940" y="193843"/>
                  <a:pt x="209550" y="195263"/>
                </a:cubicBezTo>
                <a:cubicBezTo>
                  <a:pt x="201648" y="197019"/>
                  <a:pt x="193591" y="198062"/>
                  <a:pt x="185738" y="200025"/>
                </a:cubicBezTo>
                <a:cubicBezTo>
                  <a:pt x="180868" y="201243"/>
                  <a:pt x="176213" y="203200"/>
                  <a:pt x="171450" y="204788"/>
                </a:cubicBezTo>
                <a:cubicBezTo>
                  <a:pt x="165100" y="200025"/>
                  <a:pt x="158859" y="195114"/>
                  <a:pt x="152400" y="190500"/>
                </a:cubicBezTo>
                <a:cubicBezTo>
                  <a:pt x="147743" y="187173"/>
                  <a:pt x="142510" y="184639"/>
                  <a:pt x="138113" y="180975"/>
                </a:cubicBezTo>
                <a:cubicBezTo>
                  <a:pt x="132939" y="176663"/>
                  <a:pt x="128999" y="171000"/>
                  <a:pt x="123825" y="166688"/>
                </a:cubicBezTo>
                <a:cubicBezTo>
                  <a:pt x="116019" y="160183"/>
                  <a:pt x="105619" y="153881"/>
                  <a:pt x="95250" y="152400"/>
                </a:cubicBezTo>
                <a:cubicBezTo>
                  <a:pt x="77892" y="149920"/>
                  <a:pt x="60325" y="149225"/>
                  <a:pt x="42863" y="147638"/>
                </a:cubicBezTo>
                <a:cubicBezTo>
                  <a:pt x="31242" y="143764"/>
                  <a:pt x="23520" y="142582"/>
                  <a:pt x="14288" y="133350"/>
                </a:cubicBezTo>
                <a:cubicBezTo>
                  <a:pt x="10241" y="129303"/>
                  <a:pt x="7323" y="124182"/>
                  <a:pt x="4763" y="119063"/>
                </a:cubicBezTo>
                <a:cubicBezTo>
                  <a:pt x="2518" y="114573"/>
                  <a:pt x="1588" y="109538"/>
                  <a:pt x="0" y="104775"/>
                </a:cubicBezTo>
                <a:cubicBezTo>
                  <a:pt x="5433" y="50448"/>
                  <a:pt x="-6518" y="68431"/>
                  <a:pt x="19050" y="42863"/>
                </a:cubicBezTo>
                <a:lnTo>
                  <a:pt x="42863" y="28575"/>
                </a:lnTo>
                <a:close/>
              </a:path>
            </a:pathLst>
          </a:custGeom>
          <a:solidFill>
            <a:srgbClr val="FFC000">
              <a:alpha val="40000"/>
            </a:srgbClr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2321">
              <a:defRPr/>
            </a:pPr>
            <a:endParaRPr lang="ru-RU" sz="800" dirty="0">
              <a:solidFill>
                <a:prstClr val="white"/>
              </a:solidFill>
            </a:endParaRPr>
          </a:p>
        </p:txBody>
      </p:sp>
      <p:sp>
        <p:nvSpPr>
          <p:cNvPr id="438" name="TextBox 10"/>
          <p:cNvSpPr txBox="1"/>
          <p:nvPr/>
        </p:nvSpPr>
        <p:spPr bwMode="auto">
          <a:xfrm>
            <a:off x="310574" y="794803"/>
            <a:ext cx="1026104" cy="200055"/>
          </a:xfrm>
          <a:prstGeom prst="rect">
            <a:avLst/>
          </a:prstGeom>
          <a:solidFill>
            <a:sysClr val="window" lastClr="FFFFFF"/>
          </a:solidFill>
          <a:effectLst>
            <a:softEdge rad="63500"/>
          </a:effectLst>
        </p:spPr>
        <p:txBody>
          <a:bodyPr wrap="square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704389">
              <a:defRPr/>
            </a:pPr>
            <a:r>
              <a:rPr lang="ru-RU" kern="0" dirty="0" err="1" smtClean="0">
                <a:solidFill>
                  <a:prstClr val="black"/>
                </a:solidFill>
              </a:rPr>
              <a:t>Кадошкинский</a:t>
            </a:r>
            <a:r>
              <a:rPr lang="ru-RU" kern="0" dirty="0" smtClean="0">
                <a:solidFill>
                  <a:prstClr val="black"/>
                </a:solidFill>
              </a:rPr>
              <a:t> МР</a:t>
            </a:r>
            <a:endParaRPr lang="ru-RU" kern="0" dirty="0">
              <a:solidFill>
                <a:prstClr val="black"/>
              </a:solidFill>
            </a:endParaRPr>
          </a:p>
        </p:txBody>
      </p: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10202156" y="2700689"/>
            <a:ext cx="1446083" cy="283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4" rIns="127985" bIns="63994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altLang="ru-RU" sz="1000" b="0" dirty="0" smtClean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порывы ветра, м/с</a:t>
            </a:r>
            <a:endParaRPr lang="ru-RU" altLang="ru-RU" sz="1000" b="0" dirty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09" name="Рисунок 40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701932" y="2509792"/>
            <a:ext cx="2325721" cy="224602"/>
          </a:xfrm>
          <a:prstGeom prst="rect">
            <a:avLst/>
          </a:prstGeom>
        </p:spPr>
      </p:pic>
      <p:sp>
        <p:nvSpPr>
          <p:cNvPr id="404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12:20 </a:t>
            </a:r>
            <a:r>
              <a:rPr lang="en-US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02.11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sp>
        <p:nvSpPr>
          <p:cNvPr id="406" name="TextBox 23"/>
          <p:cNvSpPr txBox="1"/>
          <p:nvPr/>
        </p:nvSpPr>
        <p:spPr>
          <a:xfrm>
            <a:off x="359149" y="928389"/>
            <a:ext cx="503121" cy="265756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7" name="TextBox 23"/>
          <p:cNvSpPr txBox="1"/>
          <p:nvPr/>
        </p:nvSpPr>
        <p:spPr>
          <a:xfrm>
            <a:off x="742818" y="917877"/>
            <a:ext cx="506012" cy="265756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lIns="141266" tIns="70633" rIns="141266" bIns="70633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00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endParaRPr lang="ru-RU" sz="800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225064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3" name="Рисунок 372" descr="Вырезка экрана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38" y="729451"/>
            <a:ext cx="12199937" cy="612854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7" y="-117"/>
            <a:ext cx="12199937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РИСКУ НАРУШЕНИЯ ТРАНСПОРТНОГО СООБЩЕНИЯ, 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СВЯЗАННЫХ С НЕБЛАГОПРИЯТНЫМИ МЕТЕОЯВЛЕНИЯМИ 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ФЕДЕРАЛЬНОЙ (РЕГИОНАЛЬНОЙ)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АВТОМОБИЛЬНОЙ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ДОРОГЕ В РЕСПУБЛИКЕ МОРДОВИЯ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2" name="Прямоугольник 401"/>
          <p:cNvSpPr/>
          <p:nvPr/>
        </p:nvSpPr>
        <p:spPr>
          <a:xfrm>
            <a:off x="6531" y="977045"/>
            <a:ext cx="2890237" cy="158642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5" name="CustomShape 16"/>
          <p:cNvSpPr/>
          <p:nvPr/>
        </p:nvSpPr>
        <p:spPr>
          <a:xfrm>
            <a:off x="5675247" y="6303032"/>
            <a:ext cx="1451106" cy="387871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/>
        </p:style>
        <p:txBody>
          <a:bodyPr wrap="none" lIns="79313" tIns="39660" rIns="79313" bIns="39660" anchor="ctr" anchorCtr="1">
            <a:spAutoFit/>
          </a:bodyPr>
          <a:lstStyle/>
          <a:p>
            <a:pPr defTabSz="867488">
              <a:defRPr/>
            </a:pPr>
            <a:r>
              <a:rPr lang="ru-RU" sz="1000" b="1" u="sng" spc="-1" dirty="0">
                <a:solidFill>
                  <a:srgbClr val="000000"/>
                </a:solidFill>
                <a:latin typeface="Times New Roman"/>
              </a:rPr>
              <a:t>Отрезанные </a:t>
            </a:r>
            <a:r>
              <a:rPr lang="ru-RU" sz="1000" b="1" u="sng" spc="-1" dirty="0" err="1">
                <a:solidFill>
                  <a:srgbClr val="000000"/>
                </a:solidFill>
                <a:latin typeface="Times New Roman"/>
              </a:rPr>
              <a:t>н.п</a:t>
            </a:r>
            <a:r>
              <a:rPr lang="ru-RU" sz="1000" b="1" u="sng" spc="-1" dirty="0">
                <a:solidFill>
                  <a:srgbClr val="000000"/>
                </a:solidFill>
                <a:latin typeface="Times New Roman"/>
              </a:rPr>
              <a:t>.: </a:t>
            </a:r>
            <a:r>
              <a:rPr lang="ru-RU" sz="1000" spc="-1" dirty="0">
                <a:solidFill>
                  <a:srgbClr val="000000"/>
                </a:solidFill>
                <a:latin typeface="Times New Roman"/>
              </a:rPr>
              <a:t>нет</a:t>
            </a:r>
            <a:endParaRPr lang="ru-RU" sz="1000" spc="-1" dirty="0">
              <a:solidFill>
                <a:prstClr val="black"/>
              </a:solidFill>
              <a:latin typeface="Arial"/>
            </a:endParaRPr>
          </a:p>
          <a:p>
            <a:pPr defTabSz="867488">
              <a:defRPr/>
            </a:pPr>
            <a:r>
              <a:rPr lang="ru-RU" sz="1000" b="1" u="sng" spc="-1" dirty="0">
                <a:solidFill>
                  <a:srgbClr val="000000"/>
                </a:solidFill>
                <a:latin typeface="Times New Roman"/>
              </a:rPr>
              <a:t>Объездная дорога: </a:t>
            </a:r>
            <a:r>
              <a:rPr lang="ru-RU" sz="1000" spc="-1" dirty="0">
                <a:solidFill>
                  <a:srgbClr val="000000"/>
                </a:solidFill>
                <a:latin typeface="Times New Roman"/>
              </a:rPr>
              <a:t>нет</a:t>
            </a:r>
            <a:endParaRPr lang="ru-RU" sz="1000" spc="-1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416" name="Rectangle 93"/>
          <p:cNvSpPr>
            <a:spLocks noChangeArrowheads="1"/>
          </p:cNvSpPr>
          <p:nvPr/>
        </p:nvSpPr>
        <p:spPr bwMode="auto">
          <a:xfrm>
            <a:off x="9299603" y="4113754"/>
            <a:ext cx="2892396" cy="1859832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867488"/>
            <a:endParaRPr lang="ru-RU" altLang="ru-RU" sz="8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417" name="Text Box 97"/>
          <p:cNvSpPr txBox="1">
            <a:spLocks noChangeArrowheads="1"/>
          </p:cNvSpPr>
          <p:nvPr/>
        </p:nvSpPr>
        <p:spPr bwMode="auto">
          <a:xfrm>
            <a:off x="9794246" y="4168102"/>
            <a:ext cx="2118620" cy="2507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64" tIns="47983" rIns="95964" bIns="47983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altLang="ru-RU" sz="100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Условные обозначения</a:t>
            </a:r>
          </a:p>
        </p:txBody>
      </p:sp>
      <p:sp>
        <p:nvSpPr>
          <p:cNvPr id="418" name="Text Box 97"/>
          <p:cNvSpPr txBox="1">
            <a:spLocks noChangeArrowheads="1"/>
          </p:cNvSpPr>
          <p:nvPr/>
        </p:nvSpPr>
        <p:spPr bwMode="auto">
          <a:xfrm>
            <a:off x="9707156" y="4559779"/>
            <a:ext cx="2548062" cy="5585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64" tIns="47983" rIns="95964" bIns="47983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- Участок автодороги с повышенным риском возникновения ДТП, нарушением движения</a:t>
            </a:r>
          </a:p>
        </p:txBody>
      </p:sp>
      <p:sp>
        <p:nvSpPr>
          <p:cNvPr id="419" name="Полилиния 418"/>
          <p:cNvSpPr/>
          <p:nvPr/>
        </p:nvSpPr>
        <p:spPr>
          <a:xfrm>
            <a:off x="9342280" y="4697199"/>
            <a:ext cx="362927" cy="169790"/>
          </a:xfrm>
          <a:custGeom>
            <a:avLst/>
            <a:gdLst>
              <a:gd name="connsiteX0" fmla="*/ 0 w 275772"/>
              <a:gd name="connsiteY0" fmla="*/ 0 h 120952"/>
              <a:gd name="connsiteX1" fmla="*/ 130629 w 275772"/>
              <a:gd name="connsiteY1" fmla="*/ 116114 h 120952"/>
              <a:gd name="connsiteX2" fmla="*/ 275772 w 275772"/>
              <a:gd name="connsiteY2" fmla="*/ 29028 h 120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5772" h="120952">
                <a:moveTo>
                  <a:pt x="0" y="0"/>
                </a:moveTo>
                <a:cubicBezTo>
                  <a:pt x="42333" y="55638"/>
                  <a:pt x="84667" y="111276"/>
                  <a:pt x="130629" y="116114"/>
                </a:cubicBezTo>
                <a:cubicBezTo>
                  <a:pt x="176591" y="120952"/>
                  <a:pt x="226181" y="74990"/>
                  <a:pt x="275772" y="29028"/>
                </a:cubicBezTo>
              </a:path>
            </a:pathLst>
          </a:custGeom>
          <a:ln w="349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8569" tIns="34284" rIns="68569" bIns="34284"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867488"/>
            <a:endParaRPr lang="ru-RU" sz="1400" dirty="0">
              <a:solidFill>
                <a:srgbClr val="000000"/>
              </a:solidFill>
            </a:endParaRPr>
          </a:p>
        </p:txBody>
      </p:sp>
      <p:sp>
        <p:nvSpPr>
          <p:cNvPr id="420" name="Полилиния 419"/>
          <p:cNvSpPr/>
          <p:nvPr/>
        </p:nvSpPr>
        <p:spPr>
          <a:xfrm>
            <a:off x="9353265" y="5176644"/>
            <a:ext cx="324724" cy="146020"/>
          </a:xfrm>
          <a:custGeom>
            <a:avLst/>
            <a:gdLst>
              <a:gd name="connsiteX0" fmla="*/ 0 w 246743"/>
              <a:gd name="connsiteY0" fmla="*/ 14515 h 104019"/>
              <a:gd name="connsiteX1" fmla="*/ 87086 w 246743"/>
              <a:gd name="connsiteY1" fmla="*/ 101600 h 104019"/>
              <a:gd name="connsiteX2" fmla="*/ 246743 w 246743"/>
              <a:gd name="connsiteY2" fmla="*/ 0 h 104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6743" h="104019">
                <a:moveTo>
                  <a:pt x="0" y="14515"/>
                </a:moveTo>
                <a:cubicBezTo>
                  <a:pt x="22981" y="59267"/>
                  <a:pt x="45962" y="104019"/>
                  <a:pt x="87086" y="101600"/>
                </a:cubicBezTo>
                <a:cubicBezTo>
                  <a:pt x="128210" y="99181"/>
                  <a:pt x="187476" y="49590"/>
                  <a:pt x="246743" y="0"/>
                </a:cubicBezTo>
              </a:path>
            </a:pathLst>
          </a:custGeom>
          <a:ln w="317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8569" tIns="34284" rIns="68569" bIns="34284" rtlCol="0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867488"/>
            <a:endParaRPr lang="ru-RU" sz="1400" dirty="0">
              <a:solidFill>
                <a:srgbClr val="000000"/>
              </a:solidFill>
            </a:endParaRPr>
          </a:p>
        </p:txBody>
      </p:sp>
      <p:sp>
        <p:nvSpPr>
          <p:cNvPr id="421" name="Text Box 97"/>
          <p:cNvSpPr txBox="1">
            <a:spLocks noChangeArrowheads="1"/>
          </p:cNvSpPr>
          <p:nvPr/>
        </p:nvSpPr>
        <p:spPr bwMode="auto">
          <a:xfrm>
            <a:off x="9718998" y="5136566"/>
            <a:ext cx="2536220" cy="2508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74" tIns="47988" rIns="95974" bIns="47988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- Объездная дорога</a:t>
            </a:r>
          </a:p>
        </p:txBody>
      </p:sp>
      <p:sp>
        <p:nvSpPr>
          <p:cNvPr id="422" name="Овал 421"/>
          <p:cNvSpPr>
            <a:spLocks noChangeArrowheads="1"/>
          </p:cNvSpPr>
          <p:nvPr/>
        </p:nvSpPr>
        <p:spPr bwMode="auto">
          <a:xfrm rot="5238055">
            <a:off x="9428188" y="5503428"/>
            <a:ext cx="191111" cy="162165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68387" tIns="34192" rIns="68387" bIns="34192" anchor="ctr"/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867488">
              <a:defRPr/>
            </a:pPr>
            <a:endParaRPr lang="ru-RU" sz="1400" dirty="0">
              <a:solidFill>
                <a:srgbClr val="FFFFFF"/>
              </a:solidFill>
            </a:endParaRPr>
          </a:p>
        </p:txBody>
      </p:sp>
      <p:sp>
        <p:nvSpPr>
          <p:cNvPr id="423" name="Text Box 97"/>
          <p:cNvSpPr txBox="1">
            <a:spLocks noChangeArrowheads="1"/>
          </p:cNvSpPr>
          <p:nvPr/>
        </p:nvSpPr>
        <p:spPr bwMode="auto">
          <a:xfrm>
            <a:off x="9736371" y="5456536"/>
            <a:ext cx="2536220" cy="2508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74" tIns="47988" rIns="95974" bIns="47988">
            <a:spAutoFit/>
          </a:bodyPr>
          <a:lstStyle>
            <a:defPPr>
              <a:defRPr lang="ru-RU"/>
            </a:defPPr>
            <a:lvl1pPr marL="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7242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54488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81736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0896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36191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63420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90663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17897" algn="l" defTabSz="1054488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altLang="ru-RU" sz="1000" b="0" dirty="0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- Населенный пункт</a:t>
            </a:r>
          </a:p>
        </p:txBody>
      </p:sp>
      <p:sp>
        <p:nvSpPr>
          <p:cNvPr id="409" name="Text Box 182"/>
          <p:cNvSpPr txBox="1">
            <a:spLocks noChangeArrowheads="1"/>
          </p:cNvSpPr>
          <p:nvPr/>
        </p:nvSpPr>
        <p:spPr bwMode="auto">
          <a:xfrm>
            <a:off x="5753957" y="4144556"/>
            <a:ext cx="676145" cy="21548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0993" tIns="30500" rIns="60993" bIns="3050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altLang="ru-RU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Рузаевка</a:t>
            </a:r>
            <a:endParaRPr lang="ru-RU" altLang="ru-RU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0" name="Овал 409"/>
          <p:cNvSpPr>
            <a:spLocks noChangeArrowheads="1"/>
          </p:cNvSpPr>
          <p:nvPr/>
        </p:nvSpPr>
        <p:spPr bwMode="auto">
          <a:xfrm rot="5238055">
            <a:off x="5781730" y="4490156"/>
            <a:ext cx="171163" cy="139245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75331" tIns="37662" rIns="75331" bIns="37662" anchor="ctr"/>
          <a:lstStyle/>
          <a:p>
            <a:pPr defTabSz="867488">
              <a:defRPr/>
            </a:pPr>
            <a:endParaRPr lang="ru-RU" sz="1400" dirty="0">
              <a:solidFill>
                <a:srgbClr val="FFFFFF"/>
              </a:solidFill>
            </a:endParaRPr>
          </a:p>
        </p:txBody>
      </p:sp>
      <p:sp>
        <p:nvSpPr>
          <p:cNvPr id="411" name="Овал 410"/>
          <p:cNvSpPr>
            <a:spLocks noChangeArrowheads="1"/>
          </p:cNvSpPr>
          <p:nvPr/>
        </p:nvSpPr>
        <p:spPr bwMode="auto">
          <a:xfrm rot="5238055">
            <a:off x="8065785" y="2571762"/>
            <a:ext cx="171163" cy="139245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75331" tIns="37662" rIns="75331" bIns="37662" anchor="ctr"/>
          <a:lstStyle/>
          <a:p>
            <a:pPr defTabSz="867488">
              <a:defRPr/>
            </a:pPr>
            <a:endParaRPr lang="ru-RU" sz="1400" dirty="0">
              <a:solidFill>
                <a:srgbClr val="FFFFFF"/>
              </a:solidFill>
            </a:endParaRPr>
          </a:p>
        </p:txBody>
      </p:sp>
      <p:sp>
        <p:nvSpPr>
          <p:cNvPr id="412" name="Text Box 182"/>
          <p:cNvSpPr txBox="1">
            <a:spLocks noChangeArrowheads="1"/>
          </p:cNvSpPr>
          <p:nvPr/>
        </p:nvSpPr>
        <p:spPr bwMode="auto">
          <a:xfrm>
            <a:off x="8333873" y="2346111"/>
            <a:ext cx="810717" cy="21548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0993" tIns="30500" rIns="60993" bIns="30500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altLang="ru-RU" sz="10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Саранск</a:t>
            </a:r>
            <a:endParaRPr lang="ru-RU" altLang="ru-RU" sz="10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1" name="Полилиния 370"/>
          <p:cNvSpPr/>
          <p:nvPr/>
        </p:nvSpPr>
        <p:spPr>
          <a:xfrm>
            <a:off x="5337174" y="3029293"/>
            <a:ext cx="94621" cy="123101"/>
          </a:xfrm>
          <a:custGeom>
            <a:avLst/>
            <a:gdLst>
              <a:gd name="connsiteX0" fmla="*/ 148281 w 148281"/>
              <a:gd name="connsiteY0" fmla="*/ 0 h 230660"/>
              <a:gd name="connsiteX1" fmla="*/ 90616 w 148281"/>
              <a:gd name="connsiteY1" fmla="*/ 131806 h 230660"/>
              <a:gd name="connsiteX2" fmla="*/ 0 w 148281"/>
              <a:gd name="connsiteY2" fmla="*/ 230660 h 23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8281" h="230660">
                <a:moveTo>
                  <a:pt x="148281" y="0"/>
                </a:moveTo>
                <a:cubicBezTo>
                  <a:pt x="131805" y="46681"/>
                  <a:pt x="115329" y="93363"/>
                  <a:pt x="90616" y="131806"/>
                </a:cubicBezTo>
                <a:cubicBezTo>
                  <a:pt x="65902" y="170249"/>
                  <a:pt x="32951" y="200454"/>
                  <a:pt x="0" y="230660"/>
                </a:cubicBezTo>
              </a:path>
            </a:pathLst>
          </a:custGeom>
          <a:solidFill>
            <a:srgbClr val="FF0000"/>
          </a:solidFill>
          <a:ln w="349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рямоугольник 391"/>
          <p:cNvSpPr/>
          <p:nvPr/>
        </p:nvSpPr>
        <p:spPr>
          <a:xfrm>
            <a:off x="6531" y="732343"/>
            <a:ext cx="2890236" cy="24072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5" tIns="60957" rIns="121915" bIns="60957" rtlCol="0" anchor="ctr"/>
          <a:lstStyle/>
          <a:p>
            <a:pPr algn="ctr"/>
            <a:r>
              <a:rPr lang="ru-RU" sz="14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Камера ФАД</a:t>
            </a:r>
            <a:endParaRPr lang="ru-RU" sz="14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9" name="Rectangle 152"/>
          <p:cNvSpPr>
            <a:spLocks noChangeArrowheads="1"/>
          </p:cNvSpPr>
          <p:nvPr/>
        </p:nvSpPr>
        <p:spPr bwMode="auto">
          <a:xfrm>
            <a:off x="10454066" y="630303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Республике Мордовия</a:t>
            </a:r>
            <a:endParaRPr lang="ru-RU" altLang="ru-RU" sz="700" i="1" u="sng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№5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2:20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Сундиков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А.С.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36-160-105</a:t>
            </a:r>
          </a:p>
        </p:txBody>
      </p:sp>
      <p:pic>
        <p:nvPicPr>
          <p:cNvPr id="390" name="Рисунок 389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455" b="2540"/>
          <a:stretch/>
        </p:blipFill>
        <p:spPr>
          <a:xfrm>
            <a:off x="6531" y="982424"/>
            <a:ext cx="2890235" cy="1581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432226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8147</TotalTime>
  <Words>2692</Words>
  <Application>Microsoft Office PowerPoint</Application>
  <PresentationFormat>Широкоэкранный</PresentationFormat>
  <Paragraphs>741</Paragraphs>
  <Slides>25</Slides>
  <Notes>1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25</vt:i4>
      </vt:variant>
    </vt:vector>
  </HeadingPairs>
  <TitlesOfParts>
    <vt:vector size="30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АРМ5</cp:lastModifiedBy>
  <cp:revision>687</cp:revision>
  <cp:lastPrinted>2020-12-03T08:05:56Z</cp:lastPrinted>
  <dcterms:created xsi:type="dcterms:W3CDTF">2019-08-03T04:06:07Z</dcterms:created>
  <dcterms:modified xsi:type="dcterms:W3CDTF">2024-11-02T10:25:45Z</dcterms:modified>
</cp:coreProperties>
</file>